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5" r:id="rId4"/>
    <p:sldId id="257" r:id="rId5"/>
    <p:sldId id="258" r:id="rId6"/>
    <p:sldId id="259" r:id="rId7"/>
    <p:sldId id="260" r:id="rId8"/>
    <p:sldId id="261" r:id="rId9"/>
    <p:sldId id="274" r:id="rId10"/>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7" d="100"/>
          <a:sy n="47" d="100"/>
        </p:scale>
        <p:origin x="28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Amos" userId="80126f9f-26e7-4b0e-9912-c0b4f3d1c8ff" providerId="ADAL" clId="{102D0F56-D757-48C5-B648-3106B154097E}"/>
    <pc:docChg chg="modSld">
      <pc:chgData name="Luke Amos" userId="80126f9f-26e7-4b0e-9912-c0b4f3d1c8ff" providerId="ADAL" clId="{102D0F56-D757-48C5-B648-3106B154097E}" dt="2025-03-10T13:12:02.503" v="9" actId="20577"/>
      <pc:docMkLst>
        <pc:docMk/>
      </pc:docMkLst>
      <pc:sldChg chg="modSp mod">
        <pc:chgData name="Luke Amos" userId="80126f9f-26e7-4b0e-9912-c0b4f3d1c8ff" providerId="ADAL" clId="{102D0F56-D757-48C5-B648-3106B154097E}" dt="2025-03-10T13:12:02.503" v="9" actId="20577"/>
        <pc:sldMkLst>
          <pc:docMk/>
          <pc:sldMk cId="411848569" sldId="256"/>
        </pc:sldMkLst>
        <pc:spChg chg="mod">
          <ac:chgData name="Luke Amos" userId="80126f9f-26e7-4b0e-9912-c0b4f3d1c8ff" providerId="ADAL" clId="{102D0F56-D757-48C5-B648-3106B154097E}" dt="2025-03-10T13:12:02.503" v="9" actId="20577"/>
          <ac:spMkLst>
            <pc:docMk/>
            <pc:sldMk cId="411848569" sldId="256"/>
            <ac:spMk id="8" creationId="{80BA5581-301D-FB95-2B2F-775284077702}"/>
          </ac:spMkLst>
        </pc:spChg>
      </pc:sldChg>
    </pc:docChg>
  </pc:docChgLst>
  <pc:docChgLst>
    <pc:chgData name="Luke Amos" userId="80126f9f-26e7-4b0e-9912-c0b4f3d1c8ff" providerId="ADAL" clId="{3E33B818-B41A-4AC7-86D2-F75D4E450653}"/>
    <pc:docChg chg="custSel addSld modSld">
      <pc:chgData name="Luke Amos" userId="80126f9f-26e7-4b0e-9912-c0b4f3d1c8ff" providerId="ADAL" clId="{3E33B818-B41A-4AC7-86D2-F75D4E450653}" dt="2023-02-07T20:52:56.483" v="461" actId="115"/>
      <pc:docMkLst>
        <pc:docMk/>
      </pc:docMkLst>
      <pc:sldChg chg="modSp mod">
        <pc:chgData name="Luke Amos" userId="80126f9f-26e7-4b0e-9912-c0b4f3d1c8ff" providerId="ADAL" clId="{3E33B818-B41A-4AC7-86D2-F75D4E450653}" dt="2023-02-07T20:52:56.483" v="461" actId="115"/>
        <pc:sldMkLst>
          <pc:docMk/>
          <pc:sldMk cId="3480709416" sldId="257"/>
        </pc:sldMkLst>
      </pc:sldChg>
      <pc:sldChg chg="modSp mod">
        <pc:chgData name="Luke Amos" userId="80126f9f-26e7-4b0e-9912-c0b4f3d1c8ff" providerId="ADAL" clId="{3E33B818-B41A-4AC7-86D2-F75D4E450653}" dt="2023-02-07T20:26:18.578" v="88" actId="20577"/>
        <pc:sldMkLst>
          <pc:docMk/>
          <pc:sldMk cId="3796822781" sldId="258"/>
        </pc:sldMkLst>
      </pc:sldChg>
      <pc:sldChg chg="modSp mod">
        <pc:chgData name="Luke Amos" userId="80126f9f-26e7-4b0e-9912-c0b4f3d1c8ff" providerId="ADAL" clId="{3E33B818-B41A-4AC7-86D2-F75D4E450653}" dt="2023-02-07T20:26:58.443" v="98" actId="1036"/>
        <pc:sldMkLst>
          <pc:docMk/>
          <pc:sldMk cId="3685547967" sldId="259"/>
        </pc:sldMkLst>
      </pc:sldChg>
      <pc:sldChg chg="modSp mod">
        <pc:chgData name="Luke Amos" userId="80126f9f-26e7-4b0e-9912-c0b4f3d1c8ff" providerId="ADAL" clId="{3E33B818-B41A-4AC7-86D2-F75D4E450653}" dt="2023-02-07T20:27:55.239" v="153" actId="1076"/>
        <pc:sldMkLst>
          <pc:docMk/>
          <pc:sldMk cId="3492357955" sldId="260"/>
        </pc:sldMkLst>
      </pc:sldChg>
      <pc:sldChg chg="addSp modSp new mod">
        <pc:chgData name="Luke Amos" userId="80126f9f-26e7-4b0e-9912-c0b4f3d1c8ff" providerId="ADAL" clId="{3E33B818-B41A-4AC7-86D2-F75D4E450653}" dt="2023-02-07T20:52:34.658" v="458" actId="1582"/>
        <pc:sldMkLst>
          <pc:docMk/>
          <pc:sldMk cId="237445871"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121900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5862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260767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56165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39984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861554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D06086-E1DC-42EF-8E6E-630B1044DE0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270078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D06086-E1DC-42EF-8E6E-630B1044DE01}"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61781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D06086-E1DC-42EF-8E6E-630B1044DE01}"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976560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06086-E1DC-42EF-8E6E-630B1044DE01}"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536674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D06086-E1DC-42EF-8E6E-630B1044DE0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45403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452340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D06086-E1DC-42EF-8E6E-630B1044DE0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236629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457646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95781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81028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293EB-2F03-47C4-98F6-935661F2F1F7}"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153441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293EB-2F03-47C4-98F6-935661F2F1F7}"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75330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293EB-2F03-47C4-98F6-935661F2F1F7}"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30063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293EB-2F03-47C4-98F6-935661F2F1F7}"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89266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A293EB-2F03-47C4-98F6-935661F2F1F7}"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121772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A293EB-2F03-47C4-98F6-935661F2F1F7}"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139974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C4A293EB-2F03-47C4-98F6-935661F2F1F7}" type="datetimeFigureOut">
              <a:rPr lang="en-GB" smtClean="0"/>
              <a:t>10/03/2025</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5D10463-3D41-48C0-B509-198D9E509F43}" type="slidenum">
              <a:rPr lang="en-GB" smtClean="0"/>
              <a:t>‹#›</a:t>
            </a:fld>
            <a:endParaRPr lang="en-GB"/>
          </a:p>
        </p:txBody>
      </p:sp>
    </p:spTree>
    <p:extLst>
      <p:ext uri="{BB962C8B-B14F-4D97-AF65-F5344CB8AC3E}">
        <p14:creationId xmlns:p14="http://schemas.microsoft.com/office/powerpoint/2010/main" val="1104149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7D06086-E1DC-42EF-8E6E-630B1044DE01}" type="datetimeFigureOut">
              <a:rPr lang="en-GB" smtClean="0"/>
              <a:t>10/03/2025</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A95AAF19-48CD-4CBC-BCCD-A1E3BBCED61D}" type="slidenum">
              <a:rPr lang="en-GB" smtClean="0"/>
              <a:t>‹#›</a:t>
            </a:fld>
            <a:endParaRPr lang="en-GB"/>
          </a:p>
        </p:txBody>
      </p:sp>
    </p:spTree>
    <p:extLst>
      <p:ext uri="{BB962C8B-B14F-4D97-AF65-F5344CB8AC3E}">
        <p14:creationId xmlns:p14="http://schemas.microsoft.com/office/powerpoint/2010/main" val="2757936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A900DD4-12EA-8476-2BAB-D6D205C5165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9447" y="287866"/>
            <a:ext cx="744220" cy="1016000"/>
          </a:xfrm>
          <a:prstGeom prst="rect">
            <a:avLst/>
          </a:prstGeom>
        </p:spPr>
      </p:pic>
      <p:pic>
        <p:nvPicPr>
          <p:cNvPr id="5" name="Picture 4">
            <a:extLst>
              <a:ext uri="{FF2B5EF4-FFF2-40B4-BE49-F238E27FC236}">
                <a16:creationId xmlns:a16="http://schemas.microsoft.com/office/drawing/2014/main" id="{067C030B-1FDE-BE3E-6DFB-05021A9E47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1917">
            <a:off x="5336801" y="410327"/>
            <a:ext cx="1306281" cy="457846"/>
          </a:xfrm>
          <a:prstGeom prst="rect">
            <a:avLst/>
          </a:prstGeom>
          <a:noFill/>
          <a:ln>
            <a:noFill/>
          </a:ln>
        </p:spPr>
      </p:pic>
      <p:pic>
        <p:nvPicPr>
          <p:cNvPr id="6" name="Picture 5" descr="A close up of a logo&#10;&#10;Description automatically generated">
            <a:extLst>
              <a:ext uri="{FF2B5EF4-FFF2-40B4-BE49-F238E27FC236}">
                <a16:creationId xmlns:a16="http://schemas.microsoft.com/office/drawing/2014/main" id="{D955616A-61EA-532B-098A-CBD65A9164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245" y="11408411"/>
            <a:ext cx="5731510" cy="454660"/>
          </a:xfrm>
          <a:prstGeom prst="rect">
            <a:avLst/>
          </a:prstGeom>
          <a:noFill/>
        </p:spPr>
      </p:pic>
      <p:sp>
        <p:nvSpPr>
          <p:cNvPr id="7" name="Text Box 1">
            <a:extLst>
              <a:ext uri="{FF2B5EF4-FFF2-40B4-BE49-F238E27FC236}">
                <a16:creationId xmlns:a16="http://schemas.microsoft.com/office/drawing/2014/main" id="{4D6716AA-73C8-2EA2-5731-221C4646DD52}"/>
              </a:ext>
            </a:extLst>
          </p:cNvPr>
          <p:cNvSpPr txBox="1"/>
          <p:nvPr/>
        </p:nvSpPr>
        <p:spPr>
          <a:xfrm>
            <a:off x="763056" y="1964690"/>
            <a:ext cx="5331909" cy="1369414"/>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defTabSz="914400">
              <a:lnSpc>
                <a:spcPct val="106000"/>
              </a:lnSpc>
              <a:spcAft>
                <a:spcPts val="800"/>
              </a:spcAft>
            </a:pPr>
            <a:r>
              <a:rPr lang="en-US" sz="4800" dirty="0">
                <a:ln w="6604" cap="flat" cmpd="sng" algn="ctr">
                  <a:solidFill>
                    <a:srgbClr val="7030A0"/>
                  </a:solidFill>
                  <a:prstDash val="solid"/>
                  <a:round/>
                </a:ln>
                <a:solidFill>
                  <a:srgbClr val="7030A0"/>
                </a:solidFill>
                <a:latin typeface="Modern Love Caps" panose="04070805081001020A01" pitchFamily="82" charset="0"/>
                <a:ea typeface="Calibri" panose="020F0502020204030204" pitchFamily="34" charset="0"/>
                <a:cs typeface="Times New Roman" panose="02020603050405020304" pitchFamily="18" charset="0"/>
              </a:rPr>
              <a:t>‘A Christmas Carol’</a:t>
            </a:r>
          </a:p>
          <a:p>
            <a:pPr algn="ctr" defTabSz="914400">
              <a:lnSpc>
                <a:spcPct val="106000"/>
              </a:lnSpc>
              <a:spcAft>
                <a:spcPts val="800"/>
              </a:spcAft>
            </a:pPr>
            <a:r>
              <a:rPr lang="en-US" sz="2400" dirty="0">
                <a:ln w="6604" cap="flat" cmpd="sng" algn="ctr">
                  <a:solidFill>
                    <a:srgbClr val="7030A0"/>
                  </a:solidFill>
                  <a:prstDash val="solid"/>
                  <a:round/>
                </a:ln>
                <a:solidFill>
                  <a:srgbClr val="7030A0"/>
                </a:solidFill>
                <a:latin typeface="Modern Love Caps" panose="04070805081001020A01" pitchFamily="82" charset="0"/>
                <a:ea typeface="Calibri" panose="020F0502020204030204" pitchFamily="34" charset="0"/>
                <a:cs typeface="Times New Roman" panose="02020603050405020304" pitchFamily="18" charset="0"/>
              </a:rPr>
              <a:t>By Charles Dickens</a:t>
            </a:r>
            <a:endParaRPr lang="en-GB" sz="2400" dirty="0">
              <a:solidFill>
                <a:prstClr val="black"/>
              </a:solidFill>
              <a:latin typeface="Modern Love Caps" panose="04070805081001020A01" pitchFamily="82" charset="0"/>
              <a:ea typeface="Calibri" panose="020F0502020204030204" pitchFamily="34" charset="0"/>
              <a:cs typeface="Times New Roman" panose="02020603050405020304" pitchFamily="18" charset="0"/>
            </a:endParaRPr>
          </a:p>
        </p:txBody>
      </p:sp>
      <p:sp>
        <p:nvSpPr>
          <p:cNvPr id="8" name="Text Box 1">
            <a:extLst>
              <a:ext uri="{FF2B5EF4-FFF2-40B4-BE49-F238E27FC236}">
                <a16:creationId xmlns:a16="http://schemas.microsoft.com/office/drawing/2014/main" id="{80BA5581-301D-FB95-2B2F-775284077702}"/>
              </a:ext>
            </a:extLst>
          </p:cNvPr>
          <p:cNvSpPr txBox="1"/>
          <p:nvPr/>
        </p:nvSpPr>
        <p:spPr>
          <a:xfrm>
            <a:off x="767060" y="9076690"/>
            <a:ext cx="5323893" cy="1760867"/>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defTabSz="914400">
              <a:lnSpc>
                <a:spcPct val="106000"/>
              </a:lnSpc>
              <a:spcAft>
                <a:spcPts val="800"/>
              </a:spcAft>
            </a:pPr>
            <a:r>
              <a:rPr lang="en-US" sz="4800" dirty="0">
                <a:ln w="6604" cap="flat" cmpd="sng" algn="ctr">
                  <a:solidFill>
                    <a:srgbClr val="7030A0"/>
                  </a:solidFill>
                  <a:prstDash val="solid"/>
                  <a:round/>
                </a:ln>
                <a:solidFill>
                  <a:srgbClr val="7030A0"/>
                </a:solidFill>
                <a:latin typeface="Modern Love Caps" panose="04070805081001020A01" pitchFamily="82" charset="0"/>
                <a:ea typeface="Calibri" panose="020F0502020204030204" pitchFamily="34" charset="0"/>
                <a:cs typeface="Times New Roman" panose="02020603050405020304" pitchFamily="18" charset="0"/>
              </a:rPr>
              <a:t>Revision Masterclass</a:t>
            </a:r>
          </a:p>
          <a:p>
            <a:pPr algn="ctr" defTabSz="914400">
              <a:lnSpc>
                <a:spcPct val="106000"/>
              </a:lnSpc>
              <a:spcAft>
                <a:spcPts val="800"/>
              </a:spcAft>
            </a:pPr>
            <a:r>
              <a:rPr lang="en-US" sz="4800" dirty="0">
                <a:ln w="6604" cap="flat" cmpd="sng" algn="ctr">
                  <a:solidFill>
                    <a:srgbClr val="7030A0"/>
                  </a:solidFill>
                  <a:prstDash val="solid"/>
                  <a:round/>
                </a:ln>
                <a:solidFill>
                  <a:srgbClr val="7030A0"/>
                </a:solidFill>
                <a:latin typeface="Modern Love Caps" panose="04070805081001020A01" pitchFamily="82" charset="0"/>
                <a:ea typeface="Calibri" panose="020F0502020204030204" pitchFamily="34" charset="0"/>
                <a:cs typeface="Times New Roman" panose="02020603050405020304" pitchFamily="18" charset="0"/>
              </a:rPr>
              <a:t>Notebook</a:t>
            </a:r>
            <a:endParaRPr lang="en-GB" sz="1100" dirty="0">
              <a:solidFill>
                <a:prstClr val="black"/>
              </a:solidFill>
              <a:latin typeface="Modern Love Caps" panose="04070805081001020A01" pitchFamily="82" charset="0"/>
              <a:ea typeface="Calibri" panose="020F0502020204030204" pitchFamily="34" charset="0"/>
              <a:cs typeface="Times New Roman" panose="02020603050405020304" pitchFamily="18" charset="0"/>
            </a:endParaRPr>
          </a:p>
        </p:txBody>
      </p:sp>
      <p:pic>
        <p:nvPicPr>
          <p:cNvPr id="9" name="Picture 8" descr="A Christmas Carol (Puffin Classics) : Dickens, Charles, Horowitz, Anthony:  Amazon.co.uk: Books">
            <a:extLst>
              <a:ext uri="{FF2B5EF4-FFF2-40B4-BE49-F238E27FC236}">
                <a16:creationId xmlns:a16="http://schemas.microsoft.com/office/drawing/2014/main" id="{1408DB3E-314F-5833-9BA3-A85C7A90AAF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085" y="3908106"/>
            <a:ext cx="3225830" cy="4464599"/>
          </a:xfrm>
          <a:prstGeom prst="rect">
            <a:avLst/>
          </a:prstGeom>
          <a:ln>
            <a:noFill/>
          </a:ln>
          <a:effectLst>
            <a:softEdge rad="112500"/>
          </a:effectLst>
        </p:spPr>
      </p:pic>
    </p:spTree>
    <p:extLst>
      <p:ext uri="{BB962C8B-B14F-4D97-AF65-F5344CB8AC3E}">
        <p14:creationId xmlns:p14="http://schemas.microsoft.com/office/powerpoint/2010/main" val="41184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EFB32C-4933-E1C7-7E16-B40E7BE2B720}"/>
              </a:ext>
            </a:extLst>
          </p:cNvPr>
          <p:cNvPicPr>
            <a:picLocks noChangeAspect="1"/>
          </p:cNvPicPr>
          <p:nvPr/>
        </p:nvPicPr>
        <p:blipFill>
          <a:blip r:embed="rId2"/>
          <a:stretch>
            <a:fillRect/>
          </a:stretch>
        </p:blipFill>
        <p:spPr>
          <a:xfrm>
            <a:off x="189256" y="1884135"/>
            <a:ext cx="6479488" cy="2928188"/>
          </a:xfrm>
          <a:prstGeom prst="rect">
            <a:avLst/>
          </a:prstGeom>
        </p:spPr>
      </p:pic>
      <p:pic>
        <p:nvPicPr>
          <p:cNvPr id="3" name="Picture 2">
            <a:extLst>
              <a:ext uri="{FF2B5EF4-FFF2-40B4-BE49-F238E27FC236}">
                <a16:creationId xmlns:a16="http://schemas.microsoft.com/office/drawing/2014/main" id="{0884B6B6-FD75-700E-CA6B-6E96882AE2E3}"/>
              </a:ext>
            </a:extLst>
          </p:cNvPr>
          <p:cNvPicPr>
            <a:picLocks noChangeAspect="1"/>
          </p:cNvPicPr>
          <p:nvPr/>
        </p:nvPicPr>
        <p:blipFill>
          <a:blip r:embed="rId3"/>
          <a:stretch>
            <a:fillRect/>
          </a:stretch>
        </p:blipFill>
        <p:spPr>
          <a:xfrm>
            <a:off x="0" y="12058269"/>
            <a:ext cx="6858000" cy="133731"/>
          </a:xfrm>
          <a:prstGeom prst="rect">
            <a:avLst/>
          </a:prstGeom>
        </p:spPr>
      </p:pic>
      <p:sp>
        <p:nvSpPr>
          <p:cNvPr id="4" name="Title 3">
            <a:extLst>
              <a:ext uri="{FF2B5EF4-FFF2-40B4-BE49-F238E27FC236}">
                <a16:creationId xmlns:a16="http://schemas.microsoft.com/office/drawing/2014/main" id="{434B6BE4-CB63-AF05-8B37-268F870E4C3F}"/>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Do Now: Retrieval Practise on Scrooge</a:t>
            </a:r>
          </a:p>
        </p:txBody>
      </p:sp>
      <p:sp>
        <p:nvSpPr>
          <p:cNvPr id="5" name="TextBox 4">
            <a:extLst>
              <a:ext uri="{FF2B5EF4-FFF2-40B4-BE49-F238E27FC236}">
                <a16:creationId xmlns:a16="http://schemas.microsoft.com/office/drawing/2014/main" id="{C0524FC6-A8C9-746B-7140-205DB8A631B9}"/>
              </a:ext>
            </a:extLst>
          </p:cNvPr>
          <p:cNvSpPr txBox="1"/>
          <p:nvPr/>
        </p:nvSpPr>
        <p:spPr>
          <a:xfrm>
            <a:off x="253092" y="1020278"/>
            <a:ext cx="6351816" cy="523220"/>
          </a:xfrm>
          <a:prstGeom prst="rect">
            <a:avLst/>
          </a:prstGeom>
          <a:noFill/>
          <a:ln w="28575">
            <a:solidFill>
              <a:schemeClr val="tx1"/>
            </a:solidFill>
          </a:ln>
        </p:spPr>
        <p:txBody>
          <a:bodyPr wrap="square" rtlCol="0">
            <a:spAutoFit/>
          </a:bodyPr>
          <a:lstStyle/>
          <a:p>
            <a:pPr algn="ctr"/>
            <a:r>
              <a:rPr lang="en-GB" sz="1400" u="sng" dirty="0"/>
              <a:t>TASK:</a:t>
            </a:r>
            <a:r>
              <a:rPr lang="en-GB" sz="1400" dirty="0"/>
              <a:t> In pairs or groups, answer each of the questions below from the retrieval pyramid about Scrooge’s transformation.</a:t>
            </a:r>
          </a:p>
        </p:txBody>
      </p:sp>
      <p:sp>
        <p:nvSpPr>
          <p:cNvPr id="6" name="TextBox 5">
            <a:extLst>
              <a:ext uri="{FF2B5EF4-FFF2-40B4-BE49-F238E27FC236}">
                <a16:creationId xmlns:a16="http://schemas.microsoft.com/office/drawing/2014/main" id="{5C28078B-8E32-29DB-25DB-71C63E2C9427}"/>
              </a:ext>
            </a:extLst>
          </p:cNvPr>
          <p:cNvSpPr txBox="1"/>
          <p:nvPr/>
        </p:nvSpPr>
        <p:spPr>
          <a:xfrm>
            <a:off x="328613" y="5049754"/>
            <a:ext cx="6200774" cy="2523768"/>
          </a:xfrm>
          <a:prstGeom prst="rect">
            <a:avLst/>
          </a:prstGeom>
          <a:noFill/>
          <a:ln w="38100">
            <a:solidFill>
              <a:srgbClr val="7030A0"/>
            </a:solidFill>
          </a:ln>
        </p:spPr>
        <p:txBody>
          <a:bodyPr wrap="square" rtlCol="0">
            <a:spAutoFit/>
          </a:bodyPr>
          <a:lstStyle/>
          <a:p>
            <a:r>
              <a:rPr lang="en-GB" dirty="0">
                <a:latin typeface="Modern Love" panose="04090805081005020601" pitchFamily="82" charset="0"/>
              </a:rPr>
              <a:t>Row 1 Notes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7" name="TextBox 6">
            <a:extLst>
              <a:ext uri="{FF2B5EF4-FFF2-40B4-BE49-F238E27FC236}">
                <a16:creationId xmlns:a16="http://schemas.microsoft.com/office/drawing/2014/main" id="{EE02F715-11AF-0117-AF95-4ED43C09CAD5}"/>
              </a:ext>
            </a:extLst>
          </p:cNvPr>
          <p:cNvSpPr txBox="1"/>
          <p:nvPr/>
        </p:nvSpPr>
        <p:spPr>
          <a:xfrm>
            <a:off x="324533" y="7799439"/>
            <a:ext cx="6200774" cy="2092881"/>
          </a:xfrm>
          <a:prstGeom prst="rect">
            <a:avLst/>
          </a:prstGeom>
          <a:noFill/>
          <a:ln w="38100">
            <a:solidFill>
              <a:schemeClr val="accent2"/>
            </a:solidFill>
          </a:ln>
        </p:spPr>
        <p:txBody>
          <a:bodyPr wrap="square" rtlCol="0">
            <a:spAutoFit/>
          </a:bodyPr>
          <a:lstStyle/>
          <a:p>
            <a:r>
              <a:rPr lang="en-GB" dirty="0">
                <a:latin typeface="Modern Love" panose="04090805081005020601" pitchFamily="82" charset="0"/>
              </a:rPr>
              <a:t>Row 2 Notes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8" name="TextBox 7">
            <a:extLst>
              <a:ext uri="{FF2B5EF4-FFF2-40B4-BE49-F238E27FC236}">
                <a16:creationId xmlns:a16="http://schemas.microsoft.com/office/drawing/2014/main" id="{E31DBFC7-B44F-BB0D-619E-F1D5130F70D0}"/>
              </a:ext>
            </a:extLst>
          </p:cNvPr>
          <p:cNvSpPr txBox="1"/>
          <p:nvPr/>
        </p:nvSpPr>
        <p:spPr>
          <a:xfrm>
            <a:off x="324533" y="10144298"/>
            <a:ext cx="6200774" cy="166199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Modern Love" panose="04090805081005020601" pitchFamily="82" charset="0"/>
              </a:rPr>
              <a:t>Row 3 Notes</a:t>
            </a:r>
          </a:p>
          <a:p>
            <a:endParaRPr lang="en-GB" sz="1400" dirty="0"/>
          </a:p>
          <a:p>
            <a:endParaRPr lang="en-GB" sz="1400" dirty="0"/>
          </a:p>
          <a:p>
            <a:endParaRPr lang="en-GB" sz="1400" dirty="0"/>
          </a:p>
          <a:p>
            <a:endParaRPr lang="en-GB" sz="1400" dirty="0"/>
          </a:p>
          <a:p>
            <a:endParaRPr lang="en-GB" sz="1400" dirty="0"/>
          </a:p>
          <a:p>
            <a:endParaRPr lang="en-GB" sz="1400" dirty="0"/>
          </a:p>
        </p:txBody>
      </p:sp>
    </p:spTree>
    <p:extLst>
      <p:ext uri="{BB962C8B-B14F-4D97-AF65-F5344CB8AC3E}">
        <p14:creationId xmlns:p14="http://schemas.microsoft.com/office/powerpoint/2010/main" val="23744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The Plot </a:t>
            </a:r>
            <a:r>
              <a:rPr lang="en-GB" sz="3200" dirty="0">
                <a:solidFill>
                  <a:srgbClr val="7030A0"/>
                </a:solidFill>
                <a:latin typeface="Modern Love Caps" panose="04070805081001020A01" pitchFamily="82" charset="0"/>
              </a:rPr>
              <a:t>(AO1) &amp; Context</a:t>
            </a: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 (AO3)</a:t>
            </a:r>
          </a:p>
        </p:txBody>
      </p:sp>
      <p:graphicFrame>
        <p:nvGraphicFramePr>
          <p:cNvPr id="4" name="Table 4">
            <a:extLst>
              <a:ext uri="{FF2B5EF4-FFF2-40B4-BE49-F238E27FC236}">
                <a16:creationId xmlns:a16="http://schemas.microsoft.com/office/drawing/2014/main" id="{21578395-096E-12A3-388A-286F5B719C96}"/>
              </a:ext>
            </a:extLst>
          </p:cNvPr>
          <p:cNvGraphicFramePr>
            <a:graphicFrameLocks noGrp="1"/>
          </p:cNvGraphicFramePr>
          <p:nvPr>
            <p:extLst>
              <p:ext uri="{D42A27DB-BD31-4B8C-83A1-F6EECF244321}">
                <p14:modId xmlns:p14="http://schemas.microsoft.com/office/powerpoint/2010/main" val="2886584222"/>
              </p:ext>
            </p:extLst>
          </p:nvPr>
        </p:nvGraphicFramePr>
        <p:xfrm>
          <a:off x="253092" y="1770163"/>
          <a:ext cx="6351816" cy="4987848"/>
        </p:xfrm>
        <a:graphic>
          <a:graphicData uri="http://schemas.openxmlformats.org/drawingml/2006/table">
            <a:tbl>
              <a:tblPr firstRow="1" bandRow="1">
                <a:tableStyleId>{5C22544A-7EE6-4342-B048-85BDC9FD1C3A}</a:tableStyleId>
              </a:tblPr>
              <a:tblGrid>
                <a:gridCol w="2117272">
                  <a:extLst>
                    <a:ext uri="{9D8B030D-6E8A-4147-A177-3AD203B41FA5}">
                      <a16:colId xmlns:a16="http://schemas.microsoft.com/office/drawing/2014/main" val="1276032757"/>
                    </a:ext>
                  </a:extLst>
                </a:gridCol>
                <a:gridCol w="2117272">
                  <a:extLst>
                    <a:ext uri="{9D8B030D-6E8A-4147-A177-3AD203B41FA5}">
                      <a16:colId xmlns:a16="http://schemas.microsoft.com/office/drawing/2014/main" val="2607716612"/>
                    </a:ext>
                  </a:extLst>
                </a:gridCol>
                <a:gridCol w="2117272">
                  <a:extLst>
                    <a:ext uri="{9D8B030D-6E8A-4147-A177-3AD203B41FA5}">
                      <a16:colId xmlns:a16="http://schemas.microsoft.com/office/drawing/2014/main" val="3498545855"/>
                    </a:ext>
                  </a:extLst>
                </a:gridCol>
              </a:tblGrid>
              <a:tr h="2493924">
                <a:tc>
                  <a:txBody>
                    <a:bodyPr/>
                    <a:lstStyle/>
                    <a:p>
                      <a:pPr algn="ctr"/>
                      <a:r>
                        <a:rPr lang="en-GB" sz="1400" b="0" u="none" dirty="0">
                          <a:solidFill>
                            <a:schemeClr val="tx1"/>
                          </a:solidFill>
                        </a:rPr>
                        <a:t>Stave One</a:t>
                      </a: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u="none" dirty="0">
                          <a:solidFill>
                            <a:schemeClr val="tx1"/>
                          </a:solidFill>
                        </a:rPr>
                        <a:t>Stave Two</a:t>
                      </a:r>
                    </a:p>
                    <a:p>
                      <a:pPr algn="ctr"/>
                      <a:endParaRPr lang="en-GB" sz="14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u="none" dirty="0">
                          <a:solidFill>
                            <a:schemeClr val="tx1"/>
                          </a:solidFill>
                        </a:rPr>
                        <a:t>Stave Three</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073323"/>
                  </a:ext>
                </a:extLst>
              </a:tr>
              <a:tr h="249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Stave Four</a:t>
                      </a: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Stave Five</a:t>
                      </a:r>
                    </a:p>
                    <a:p>
                      <a:pPr algn="ctr"/>
                      <a:endParaRPr lang="en-GB" sz="1400" dirty="0">
                        <a:solidFill>
                          <a:schemeClr val="tx1"/>
                        </a:solidFill>
                      </a:endParaRPr>
                    </a:p>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Key Terms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792054"/>
                  </a:ext>
                </a:extLst>
              </a:tr>
            </a:tbl>
          </a:graphicData>
        </a:graphic>
      </p:graphicFrame>
      <p:pic>
        <p:nvPicPr>
          <p:cNvPr id="1026" name="Picture 2" descr="Importance of Context in Translation | Blog | Pangea">
            <a:extLst>
              <a:ext uri="{FF2B5EF4-FFF2-40B4-BE49-F238E27FC236}">
                <a16:creationId xmlns:a16="http://schemas.microsoft.com/office/drawing/2014/main" id="{D5C33113-ABF7-E177-70D3-01AE7931F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2" b="12301"/>
          <a:stretch/>
        </p:blipFill>
        <p:spPr bwMode="auto">
          <a:xfrm>
            <a:off x="2162018" y="8797049"/>
            <a:ext cx="2370673" cy="1405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1E75F0-AF53-CF59-9D63-34C80B59BF63}"/>
              </a:ext>
            </a:extLst>
          </p:cNvPr>
          <p:cNvSpPr/>
          <p:nvPr/>
        </p:nvSpPr>
        <p:spPr>
          <a:xfrm>
            <a:off x="253092" y="6984676"/>
            <a:ext cx="1152816" cy="307777"/>
          </a:xfrm>
          <a:prstGeom prst="rect">
            <a:avLst/>
          </a:prstGeom>
          <a:noFill/>
        </p:spPr>
        <p:txBody>
          <a:bodyPr wrap="none" lIns="91440" tIns="45720" rIns="91440" bIns="45720">
            <a:spAutoFit/>
          </a:bodyPr>
          <a:lstStyle/>
          <a:p>
            <a:pPr algn="ctr"/>
            <a:r>
              <a:rPr lang="en-US" sz="1400" u="sng" cap="none" spc="0" dirty="0">
                <a:ln w="0"/>
                <a:effectLst>
                  <a:outerShdw blurRad="38100" dist="25400" dir="5400000" algn="ctr" rotWithShape="0">
                    <a:srgbClr val="6E747A">
                      <a:alpha val="43000"/>
                    </a:srgbClr>
                  </a:outerShdw>
                </a:effectLst>
                <a:latin typeface="+mj-lt"/>
              </a:rPr>
              <a:t>The Poor Law</a:t>
            </a:r>
          </a:p>
        </p:txBody>
      </p:sp>
      <p:sp>
        <p:nvSpPr>
          <p:cNvPr id="6" name="Rectangle 5">
            <a:extLst>
              <a:ext uri="{FF2B5EF4-FFF2-40B4-BE49-F238E27FC236}">
                <a16:creationId xmlns:a16="http://schemas.microsoft.com/office/drawing/2014/main" id="{A6C92890-268E-01CC-B16D-6307C8358977}"/>
              </a:ext>
            </a:extLst>
          </p:cNvPr>
          <p:cNvSpPr/>
          <p:nvPr/>
        </p:nvSpPr>
        <p:spPr>
          <a:xfrm>
            <a:off x="5828734" y="11430704"/>
            <a:ext cx="776174" cy="307777"/>
          </a:xfrm>
          <a:prstGeom prst="rect">
            <a:avLst/>
          </a:prstGeom>
          <a:noFill/>
        </p:spPr>
        <p:txBody>
          <a:bodyPr wrap="none" lIns="91440" tIns="45720" rIns="91440" bIns="45720">
            <a:spAutoFit/>
          </a:bodyPr>
          <a:lstStyle/>
          <a:p>
            <a:pPr algn="ctr"/>
            <a:r>
              <a:rPr lang="en-US" sz="1400" u="sng" cap="none" spc="0" dirty="0">
                <a:ln w="0"/>
                <a:effectLst>
                  <a:outerShdw blurRad="38100" dist="25400" dir="5400000" algn="ctr" rotWithShape="0">
                    <a:srgbClr val="6E747A">
                      <a:alpha val="43000"/>
                    </a:srgbClr>
                  </a:outerShdw>
                </a:effectLst>
                <a:latin typeface="+mj-lt"/>
              </a:rPr>
              <a:t>Malthus</a:t>
            </a:r>
          </a:p>
        </p:txBody>
      </p:sp>
      <p:sp>
        <p:nvSpPr>
          <p:cNvPr id="7" name="Rectangle 6">
            <a:extLst>
              <a:ext uri="{FF2B5EF4-FFF2-40B4-BE49-F238E27FC236}">
                <a16:creationId xmlns:a16="http://schemas.microsoft.com/office/drawing/2014/main" id="{E7AEB9AB-7F35-F4ED-1A8F-64D3C41B6B01}"/>
              </a:ext>
            </a:extLst>
          </p:cNvPr>
          <p:cNvSpPr/>
          <p:nvPr/>
        </p:nvSpPr>
        <p:spPr>
          <a:xfrm>
            <a:off x="253092" y="11430704"/>
            <a:ext cx="1564274" cy="307777"/>
          </a:xfrm>
          <a:prstGeom prst="rect">
            <a:avLst/>
          </a:prstGeom>
          <a:noFill/>
        </p:spPr>
        <p:txBody>
          <a:bodyPr wrap="none" lIns="91440" tIns="45720" rIns="91440" bIns="45720">
            <a:spAutoFit/>
          </a:bodyPr>
          <a:lstStyle/>
          <a:p>
            <a:pPr algn="ctr"/>
            <a:r>
              <a:rPr lang="en-US" sz="1400" u="sng" dirty="0">
                <a:ln w="0"/>
                <a:effectLst>
                  <a:outerShdw blurRad="38100" dist="19050" dir="2700000" algn="tl" rotWithShape="0">
                    <a:schemeClr val="dk1">
                      <a:alpha val="40000"/>
                    </a:schemeClr>
                  </a:outerShdw>
                </a:effectLst>
                <a:latin typeface="+mj-lt"/>
              </a:rPr>
              <a:t>Christmas &amp; Family</a:t>
            </a:r>
          </a:p>
        </p:txBody>
      </p:sp>
      <p:sp>
        <p:nvSpPr>
          <p:cNvPr id="8" name="Rectangle 7">
            <a:extLst>
              <a:ext uri="{FF2B5EF4-FFF2-40B4-BE49-F238E27FC236}">
                <a16:creationId xmlns:a16="http://schemas.microsoft.com/office/drawing/2014/main" id="{2813E368-91C3-BCAB-DA24-60F427708CA8}"/>
              </a:ext>
            </a:extLst>
          </p:cNvPr>
          <p:cNvSpPr/>
          <p:nvPr/>
        </p:nvSpPr>
        <p:spPr>
          <a:xfrm>
            <a:off x="4987734" y="6984676"/>
            <a:ext cx="1617174" cy="307777"/>
          </a:xfrm>
          <a:prstGeom prst="rect">
            <a:avLst/>
          </a:prstGeom>
          <a:noFill/>
        </p:spPr>
        <p:txBody>
          <a:bodyPr wrap="none" lIns="91440" tIns="45720" rIns="91440" bIns="45720">
            <a:spAutoFit/>
          </a:bodyPr>
          <a:lstStyle/>
          <a:p>
            <a:pPr algn="ctr"/>
            <a:r>
              <a:rPr lang="en-US" sz="1400" u="sng" dirty="0">
                <a:ln w="0"/>
                <a:effectLst>
                  <a:outerShdw blurRad="38100" dist="19050" dir="2700000" algn="tl" rotWithShape="0">
                    <a:schemeClr val="dk1">
                      <a:alpha val="40000"/>
                    </a:schemeClr>
                  </a:outerShdw>
                </a:effectLst>
                <a:latin typeface="+mj-lt"/>
              </a:rPr>
              <a:t>Society &amp; Education</a:t>
            </a:r>
          </a:p>
        </p:txBody>
      </p:sp>
      <p:sp>
        <p:nvSpPr>
          <p:cNvPr id="9" name="TextBox 8">
            <a:extLst>
              <a:ext uri="{FF2B5EF4-FFF2-40B4-BE49-F238E27FC236}">
                <a16:creationId xmlns:a16="http://schemas.microsoft.com/office/drawing/2014/main" id="{DCA45452-FD8B-61C6-40F9-2A1228E39461}"/>
              </a:ext>
            </a:extLst>
          </p:cNvPr>
          <p:cNvSpPr txBox="1"/>
          <p:nvPr/>
        </p:nvSpPr>
        <p:spPr>
          <a:xfrm>
            <a:off x="253092" y="1020278"/>
            <a:ext cx="6351816" cy="523220"/>
          </a:xfrm>
          <a:prstGeom prst="rect">
            <a:avLst/>
          </a:prstGeom>
          <a:noFill/>
          <a:ln w="28575">
            <a:solidFill>
              <a:schemeClr val="tx1"/>
            </a:solidFill>
          </a:ln>
        </p:spPr>
        <p:txBody>
          <a:bodyPr wrap="square" rtlCol="0">
            <a:spAutoFit/>
          </a:bodyPr>
          <a:lstStyle/>
          <a:p>
            <a:pPr algn="ctr"/>
            <a:r>
              <a:rPr lang="en-GB" sz="1400" u="sng" dirty="0"/>
              <a:t>TASK:</a:t>
            </a:r>
            <a:r>
              <a:rPr lang="en-GB" sz="1400" dirty="0"/>
              <a:t> Complete the summary boxes for each stave below. Then, mind map what you know about each AO3 context heading.</a:t>
            </a:r>
          </a:p>
        </p:txBody>
      </p:sp>
    </p:spTree>
    <p:extLst>
      <p:ext uri="{BB962C8B-B14F-4D97-AF65-F5344CB8AC3E}">
        <p14:creationId xmlns:p14="http://schemas.microsoft.com/office/powerpoint/2010/main" val="348070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Knowledge Organiser</a:t>
            </a:r>
          </a:p>
        </p:txBody>
      </p:sp>
      <p:graphicFrame>
        <p:nvGraphicFramePr>
          <p:cNvPr id="4" name="Table 3">
            <a:extLst>
              <a:ext uri="{FF2B5EF4-FFF2-40B4-BE49-F238E27FC236}">
                <a16:creationId xmlns:a16="http://schemas.microsoft.com/office/drawing/2014/main" id="{D23270C8-2F37-F18B-F86D-39B34A6DA4AE}"/>
              </a:ext>
            </a:extLst>
          </p:cNvPr>
          <p:cNvGraphicFramePr>
            <a:graphicFrameLocks noGrp="1"/>
          </p:cNvGraphicFramePr>
          <p:nvPr>
            <p:extLst>
              <p:ext uri="{D42A27DB-BD31-4B8C-83A1-F6EECF244321}">
                <p14:modId xmlns:p14="http://schemas.microsoft.com/office/powerpoint/2010/main" val="1208538131"/>
              </p:ext>
            </p:extLst>
          </p:nvPr>
        </p:nvGraphicFramePr>
        <p:xfrm>
          <a:off x="277585" y="996495"/>
          <a:ext cx="3151415" cy="10843366"/>
        </p:xfrm>
        <a:graphic>
          <a:graphicData uri="http://schemas.openxmlformats.org/drawingml/2006/table">
            <a:tbl>
              <a:tblPr firstRow="1" bandRow="1"/>
              <a:tblGrid>
                <a:gridCol w="865415">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11706">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solidFill>
                            <a:schemeClr val="bg1"/>
                          </a:solidFill>
                        </a:rPr>
                        <a:t>Characters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75000"/>
                      </a:srgbClr>
                    </a:solidFill>
                  </a:tcPr>
                </a:tc>
                <a:tc hMerge="1">
                  <a:txBody>
                    <a:bodyPr/>
                    <a:lstStyle/>
                    <a:p>
                      <a:endParaRPr lang="en-US" sz="1000" dirty="0"/>
                    </a:p>
                  </a:txBody>
                  <a:tcPr>
                    <a:solidFill>
                      <a:srgbClr val="FFFFFF"/>
                    </a:solidFill>
                  </a:tcPr>
                </a:tc>
                <a:extLst>
                  <a:ext uri="{0D108BD9-81ED-4DB2-BD59-A6C34878D82A}">
                    <a16:rowId xmlns:a16="http://schemas.microsoft.com/office/drawing/2014/main" val="10000"/>
                  </a:ext>
                </a:extLst>
              </a:tr>
              <a:tr h="93511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Scrooge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Main character</a:t>
                      </a:r>
                      <a:r>
                        <a:rPr lang="en-GB" sz="1200" baseline="0" dirty="0"/>
                        <a:t> – </a:t>
                      </a:r>
                      <a:r>
                        <a:rPr lang="en-GB" sz="1200" dirty="0"/>
                        <a:t>Miserly, mean, bitter, materialistic, unsympathetic, cold, selfish, isolated</a:t>
                      </a:r>
                      <a:r>
                        <a:rPr lang="en-GB" sz="1200" baseline="0" dirty="0"/>
                        <a:t> &gt; Transformed to &gt; </a:t>
                      </a:r>
                      <a:r>
                        <a:rPr lang="en-GB" sz="1200" dirty="0"/>
                        <a:t>charitable, generous, happy.</a:t>
                      </a:r>
                      <a:r>
                        <a:rPr lang="en-GB" sz="1200" baseline="0" dirty="0"/>
                        <a:t> </a:t>
                      </a:r>
                      <a:endParaRPr 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4292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Bob Cratchit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Bob represents the lower classes</a:t>
                      </a:r>
                      <a:r>
                        <a:rPr lang="en-GB" sz="1200" baseline="0" dirty="0"/>
                        <a:t> and </a:t>
                      </a:r>
                      <a:r>
                        <a:rPr lang="en-GB" sz="1200" dirty="0"/>
                        <a:t>the loving father that we see Scrooge never had.</a:t>
                      </a:r>
                      <a:r>
                        <a:rPr lang="en-GB" sz="1200" baseline="0" dirty="0"/>
                        <a:t> He has an </a:t>
                      </a:r>
                      <a:r>
                        <a:rPr lang="en-GB" sz="1200" dirty="0"/>
                        <a:t>unyielding Christmas spirit</a:t>
                      </a:r>
                      <a:r>
                        <a:rPr lang="en-GB" sz="1200" baseline="0" dirty="0"/>
                        <a:t> and</a:t>
                      </a:r>
                      <a:r>
                        <a:rPr lang="en-GB" sz="1200" dirty="0"/>
                        <a:t> is grateful.</a:t>
                      </a:r>
                      <a:endParaRPr lang="en-US"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14292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Tiny Tim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Tiny Tim personifies the severe consequences of living in poverty, frail and ill</a:t>
                      </a:r>
                      <a:r>
                        <a:rPr lang="en-GB" sz="1200" baseline="0" dirty="0"/>
                        <a:t>. H</a:t>
                      </a:r>
                      <a:r>
                        <a:rPr lang="en-GB" sz="1200" dirty="0"/>
                        <a:t>e is an optimistic, compassionate, religious,</a:t>
                      </a:r>
                      <a:r>
                        <a:rPr lang="en-GB" sz="1200" baseline="0" dirty="0"/>
                        <a:t> </a:t>
                      </a:r>
                      <a:r>
                        <a:rPr lang="en-GB" sz="1200" dirty="0"/>
                        <a:t>and generous child.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93511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Fred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Warm-hearted, determined, forgiving, caring.</a:t>
                      </a:r>
                      <a:r>
                        <a:rPr lang="en-GB" sz="1200" baseline="0" dirty="0"/>
                        <a:t> Scrooge’s nephew and only living family. </a:t>
                      </a:r>
                      <a:r>
                        <a:rPr lang="en-GB" sz="1200" dirty="0"/>
                        <a:t>Juxtaposes Scrooge at the start of the novella.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55853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Marley</a:t>
                      </a:r>
                      <a:r>
                        <a:rPr lang="en-US" sz="1200" b="1" baseline="0" dirty="0"/>
                        <a:t> (ghost)</a:t>
                      </a:r>
                      <a:endParaRPr lang="en-US" sz="12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Haunting, reformed, regretful.</a:t>
                      </a:r>
                      <a:r>
                        <a:rPr lang="en-GB" sz="1200" baseline="0" dirty="0"/>
                        <a:t> </a:t>
                      </a:r>
                      <a:r>
                        <a:rPr lang="en-GB" sz="1200" dirty="0"/>
                        <a:t>Marley is weighed down with chains and baggage, symbolising his greed and negligence of the lower classes.</a:t>
                      </a:r>
                      <a:r>
                        <a:rPr lang="en-GB" sz="1200" baseline="0" dirty="0"/>
                        <a:t> </a:t>
                      </a:r>
                      <a:r>
                        <a:rPr lang="en-GB" sz="1200" dirty="0"/>
                        <a:t>He scares Scrooge and shows him the horror of not being able to help others.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14292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The</a:t>
                      </a:r>
                      <a:r>
                        <a:rPr lang="en-US" sz="1200" b="1" baseline="0" dirty="0"/>
                        <a:t> Ghost of </a:t>
                      </a:r>
                    </a:p>
                    <a:p>
                      <a:r>
                        <a:rPr lang="en-US" sz="1200" b="1" baseline="0" dirty="0"/>
                        <a:t>Christmas </a:t>
                      </a:r>
                    </a:p>
                    <a:p>
                      <a:r>
                        <a:rPr lang="en-US" sz="1200" b="1" baseline="0" dirty="0"/>
                        <a:t>Past </a:t>
                      </a:r>
                      <a:endParaRPr lang="en-US" sz="12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dirty="0"/>
                        <a:t>Shows Scrooge</a:t>
                      </a:r>
                      <a:r>
                        <a:rPr lang="en-US" sz="1200" baseline="0" dirty="0"/>
                        <a:t> his past (isolated at school, his sister, Fezziwig, Belle). </a:t>
                      </a:r>
                      <a:r>
                        <a:rPr lang="en-GB" sz="1200" baseline="0" dirty="0"/>
                        <a:t>The ghost appears as a strange figure – an old man and a child combined.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35072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The</a:t>
                      </a:r>
                      <a:r>
                        <a:rPr lang="en-US" sz="1200" b="1" baseline="0" dirty="0"/>
                        <a:t> Ghost of Christmas Present</a:t>
                      </a:r>
                      <a:endParaRPr lang="en-US" sz="12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Compassionate, generous, cheerful, illustrates what life is like for different people in Victorian Britain at Christmas.</a:t>
                      </a:r>
                      <a:r>
                        <a:rPr lang="en-GB" sz="1200" baseline="0" dirty="0"/>
                        <a:t> He </a:t>
                      </a:r>
                      <a:r>
                        <a:rPr lang="en-GB" sz="1200" dirty="0"/>
                        <a:t>personifies generosity, both spiritual and material.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114292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The Ghost</a:t>
                      </a:r>
                      <a:r>
                        <a:rPr lang="en-US" sz="1200" b="1" baseline="0" dirty="0"/>
                        <a:t> of Christmas Yet to Come </a:t>
                      </a:r>
                      <a:endParaRPr lang="en-US" sz="12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Mysterious, silent, intimidating.</a:t>
                      </a:r>
                      <a:r>
                        <a:rPr lang="en-GB" sz="1200" baseline="0" dirty="0"/>
                        <a:t> </a:t>
                      </a:r>
                      <a:r>
                        <a:rPr lang="en-GB" sz="1200" dirty="0"/>
                        <a:t>It shows Scrooge what will happen if he doesn’t change his ways.</a:t>
                      </a:r>
                      <a:r>
                        <a:rPr lang="en-GB" sz="1200" baseline="0" dirty="0"/>
                        <a:t> </a:t>
                      </a:r>
                      <a:r>
                        <a:rPr lang="en-GB" sz="1200" dirty="0"/>
                        <a:t>Personifies death which is inevitable for all humans.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519511">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Belle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Scrooge’s ex</a:t>
                      </a:r>
                      <a:r>
                        <a:rPr lang="en-GB" sz="1200" baseline="0" dirty="0"/>
                        <a:t>-fiancé that left him (Stave 2)</a:t>
                      </a:r>
                      <a:endParaRPr lang="en-GB"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519511">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Fezziwig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Scrooge’s</a:t>
                      </a:r>
                      <a:r>
                        <a:rPr lang="en-GB" sz="1200" baseline="0" dirty="0"/>
                        <a:t> old boss – generous, kind (Stave 2)</a:t>
                      </a:r>
                      <a:endParaRPr lang="en-GB" sz="12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4A4201B1-3FA8-ADD0-5F9D-C31836D99C18}"/>
              </a:ext>
            </a:extLst>
          </p:cNvPr>
          <p:cNvGraphicFramePr>
            <a:graphicFrameLocks noGrp="1"/>
          </p:cNvGraphicFramePr>
          <p:nvPr>
            <p:extLst>
              <p:ext uri="{D42A27DB-BD31-4B8C-83A1-F6EECF244321}">
                <p14:modId xmlns:p14="http://schemas.microsoft.com/office/powerpoint/2010/main" val="2758383732"/>
              </p:ext>
            </p:extLst>
          </p:nvPr>
        </p:nvGraphicFramePr>
        <p:xfrm>
          <a:off x="3428999" y="3612825"/>
          <a:ext cx="3151415" cy="8227036"/>
        </p:xfrm>
        <a:graphic>
          <a:graphicData uri="http://schemas.openxmlformats.org/drawingml/2006/table">
            <a:tbl>
              <a:tblPr firstRow="1" bandRow="1"/>
              <a:tblGrid>
                <a:gridCol w="734787">
                  <a:extLst>
                    <a:ext uri="{9D8B030D-6E8A-4147-A177-3AD203B41FA5}">
                      <a16:colId xmlns:a16="http://schemas.microsoft.com/office/drawing/2014/main" val="20000"/>
                    </a:ext>
                  </a:extLst>
                </a:gridCol>
                <a:gridCol w="2416628">
                  <a:extLst>
                    <a:ext uri="{9D8B030D-6E8A-4147-A177-3AD203B41FA5}">
                      <a16:colId xmlns:a16="http://schemas.microsoft.com/office/drawing/2014/main" val="20001"/>
                    </a:ext>
                  </a:extLst>
                </a:gridCol>
              </a:tblGrid>
              <a:tr h="318673">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solidFill>
                            <a:schemeClr val="bg1"/>
                          </a:solidFill>
                        </a:rPr>
                        <a:t>Key Concepts and Context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3991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Thomas</a:t>
                      </a:r>
                      <a:r>
                        <a:rPr lang="en-US" sz="1200" b="1" baseline="0" dirty="0"/>
                        <a:t> Malthus</a:t>
                      </a:r>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a:t>In 1798, the economist Thomas Malthus wrote that human population would always grow faster than food supplies.  This would mean that overpopulation would lead to many people, usually the poor, dying due to famine. For Malthus, poverty was the inevitable result of overpopulation because the worst-off in society would get less and less.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39559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Dickens’ view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Dickens believed that Malthus was wrong and there was plenty of food to go around – but only if the rich were more generous.  He thought it was wrong that the poor should suffer because the rich were too selfish to share their wealth.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20951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Allegory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A story, poem, or picture that can be interpreted to reveal a hidden meaning, typically a moral or political one.</a:t>
                      </a:r>
                    </a:p>
                    <a:p>
                      <a:r>
                        <a:rPr lang="en-GB" sz="1200" dirty="0"/>
                        <a:t>Dickens is criticising the rich for being ignorant of the poor.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20951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Poor Law </a:t>
                      </a:r>
                    </a:p>
                    <a:p>
                      <a:endParaRPr lang="en-US" sz="1200" b="1" dirty="0"/>
                    </a:p>
                    <a:p>
                      <a:endParaRPr lang="en-US" sz="12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1834 – Poor Law Amendment Act. Led to a cut in aid given to poor people. </a:t>
                      </a:r>
                      <a:r>
                        <a:rPr lang="en-GB" sz="1200" u="none" dirty="0"/>
                        <a:t>Workhouses </a:t>
                      </a:r>
                      <a:r>
                        <a:rPr lang="en-GB" sz="1200" dirty="0"/>
                        <a:t>were created which poor people would have to live and work in.</a:t>
                      </a:r>
                      <a:r>
                        <a:rPr lang="en-GB" sz="1200" baseline="0" dirty="0"/>
                        <a:t> There was </a:t>
                      </a:r>
                      <a:r>
                        <a:rPr lang="en-GB" sz="1200" dirty="0"/>
                        <a:t>a high chance of disease and death.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1953831">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ACC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December 1843 Dickens writes ‘A Christmas Carol’ focusing on how many of society’s ills can be blamed on greed for money and status</a:t>
                      </a:r>
                      <a:r>
                        <a:rPr lang="en-GB" sz="1200" kern="1200" baseline="0" dirty="0">
                          <a:solidFill>
                            <a:schemeClr val="tx1"/>
                          </a:solidFill>
                          <a:effectLst/>
                          <a:latin typeface="+mn-lt"/>
                          <a:ea typeface="+mn-ea"/>
                          <a:cs typeface="+mn-cs"/>
                        </a:rPr>
                        <a:t> as a response to a government report on the abuse of child labourers in mines and factories, Dickens vowed he would strike a “sledge-hammer blow . . . on behalf of the Poor Man’s Child.”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41EBA49B-981C-416B-5590-9F1CD0D0B3CE}"/>
              </a:ext>
            </a:extLst>
          </p:cNvPr>
          <p:cNvGraphicFramePr>
            <a:graphicFrameLocks noGrp="1"/>
          </p:cNvGraphicFramePr>
          <p:nvPr>
            <p:extLst>
              <p:ext uri="{D42A27DB-BD31-4B8C-83A1-F6EECF244321}">
                <p14:modId xmlns:p14="http://schemas.microsoft.com/office/powerpoint/2010/main" val="584213805"/>
              </p:ext>
            </p:extLst>
          </p:nvPr>
        </p:nvGraphicFramePr>
        <p:xfrm>
          <a:off x="3429000" y="996495"/>
          <a:ext cx="3151414" cy="2599194"/>
        </p:xfrm>
        <a:graphic>
          <a:graphicData uri="http://schemas.openxmlformats.org/drawingml/2006/table">
            <a:tbl>
              <a:tblPr firstRow="1" bandRow="1"/>
              <a:tblGrid>
                <a:gridCol w="316656">
                  <a:extLst>
                    <a:ext uri="{9D8B030D-6E8A-4147-A177-3AD203B41FA5}">
                      <a16:colId xmlns:a16="http://schemas.microsoft.com/office/drawing/2014/main" val="20000"/>
                    </a:ext>
                  </a:extLst>
                </a:gridCol>
                <a:gridCol w="2834758">
                  <a:extLst>
                    <a:ext uri="{9D8B030D-6E8A-4147-A177-3AD203B41FA5}">
                      <a16:colId xmlns:a16="http://schemas.microsoft.com/office/drawing/2014/main" val="20001"/>
                    </a:ext>
                  </a:extLst>
                </a:gridCol>
              </a:tblGrid>
              <a:tr h="313194">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solidFill>
                            <a:schemeClr val="bg1"/>
                          </a:solidFill>
                        </a:rPr>
                        <a:t>Author – Dickens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5867">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a:t>Dickens’ father was sent to jail for debt and Dickens had to give up his education until his father inherits some money and he goes to school.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4317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Dickens was put to work in a warehouse, pasting labels on bottles. He had first hand experience of poverty.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2967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200" b="1" dirty="0"/>
                        <a:t>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200" dirty="0"/>
                        <a:t>Dickens became a writer of fiction and journalism</a:t>
                      </a:r>
                      <a:r>
                        <a:rPr lang="en-GB" sz="1200" baseline="0" dirty="0"/>
                        <a:t> </a:t>
                      </a:r>
                      <a:r>
                        <a:rPr lang="en-GB" sz="1200" dirty="0"/>
                        <a:t>and worked for radical newspapers on his disillusionment with politics and the class system.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682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Exam Technique</a:t>
            </a:r>
          </a:p>
        </p:txBody>
      </p:sp>
      <p:sp>
        <p:nvSpPr>
          <p:cNvPr id="5" name="TextBox 4">
            <a:extLst>
              <a:ext uri="{FF2B5EF4-FFF2-40B4-BE49-F238E27FC236}">
                <a16:creationId xmlns:a16="http://schemas.microsoft.com/office/drawing/2014/main" id="{525470DF-8270-F585-19A8-BD939B0C77A4}"/>
              </a:ext>
            </a:extLst>
          </p:cNvPr>
          <p:cNvSpPr txBox="1"/>
          <p:nvPr/>
        </p:nvSpPr>
        <p:spPr>
          <a:xfrm>
            <a:off x="328613" y="1114044"/>
            <a:ext cx="6200774" cy="646331"/>
          </a:xfrm>
          <a:prstGeom prst="rect">
            <a:avLst/>
          </a:prstGeom>
          <a:noFill/>
        </p:spPr>
        <p:txBody>
          <a:bodyPr wrap="square">
            <a:spAutoFit/>
          </a:bodyPr>
          <a:lstStyle/>
          <a:p>
            <a:pPr algn="ctr"/>
            <a:r>
              <a:rPr lang="en-US" u="sng" dirty="0"/>
              <a:t>Starting with this extract, how does Dickens show the transformation of Scrooge’s character in A Christmas Carol?</a:t>
            </a:r>
            <a:endParaRPr lang="en-GB" u="sng" dirty="0"/>
          </a:p>
        </p:txBody>
      </p:sp>
      <p:sp>
        <p:nvSpPr>
          <p:cNvPr id="6" name="Text Box 2">
            <a:extLst>
              <a:ext uri="{FF2B5EF4-FFF2-40B4-BE49-F238E27FC236}">
                <a16:creationId xmlns:a16="http://schemas.microsoft.com/office/drawing/2014/main" id="{79657B1F-7624-3BD1-3417-032FD0FACFFE}"/>
              </a:ext>
            </a:extLst>
          </p:cNvPr>
          <p:cNvSpPr txBox="1">
            <a:spLocks noChangeArrowheads="1"/>
          </p:cNvSpPr>
          <p:nvPr/>
        </p:nvSpPr>
        <p:spPr bwMode="auto">
          <a:xfrm>
            <a:off x="328613" y="2070520"/>
            <a:ext cx="6200774" cy="60064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"Hallo," growled Scrooge, in his accustomed voice, as near as he could feign it. "What do you mean by coming here at this time of day?"</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"I'm very sorry, sir," said Bob. "I am behind my time."</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are?" repeated Scrooge. "Yes. I think you are. Step this way, if you please."</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"It's only once a year, sir," pleaded Bob, appearing from the Tank. "It shall not be repeated. I was making rather merry yesterday, sir."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I'll tell you what, my friend," said Scrooge, "I am not going to stand this sort of thing any longer. And therefore," he continued, leaping from his stool, and giving Bob such a dig in the waistcoat that he staggered back into the Tank again; "and therefore I am about to raise your salary."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Bob trembled, and got a little nearer to the ruler. He had a momentary idea of knocking Scrooge down with it, holding him, and calling to the people in the court for help and a strait-waistcoat.</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 merry Christmas, Bob," said Scrooge, with an earnestness that could not be mistaken, as he clapped him on the back. "A merrier Christmas, Bob, my good fellow, than I have given you for many a year. I'll raise your salary,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endeavour</a:t>
            </a:r>
            <a:r>
              <a:rPr lang="en-US" sz="1100" dirty="0">
                <a:effectLst/>
                <a:latin typeface="Calibri" panose="020F0502020204030204" pitchFamily="34" charset="0"/>
                <a:ea typeface="Calibri" panose="020F0502020204030204" pitchFamily="34" charset="0"/>
                <a:cs typeface="Times New Roman" panose="02020603050405020304" pitchFamily="18" charset="0"/>
              </a:rPr>
              <a:t> to assist your struggling family, and we will discuss your affairs this very afternoon, over a Christmas bowl of smoking bishop, Bob. Make up the fires, and buy another coal scuttle before you dot another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100" dirty="0">
                <a:effectLst/>
                <a:latin typeface="Calibri" panose="020F0502020204030204" pitchFamily="34" charset="0"/>
                <a:ea typeface="Calibri" panose="020F0502020204030204" pitchFamily="34" charset="0"/>
                <a:cs typeface="Times New Roman" panose="02020603050405020304" pitchFamily="18" charset="0"/>
              </a:rPr>
              <a:t>, Bob Cratchit!"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Scrooge was better than his word. He did it all, and infinitely more; and to Tiny Tim, who did not die, he was a second father. He became as good a friend, as good a master, and as good a man, as the good old city knew, or any other good old city, town, or borough, in the good old world. Some people laughed to see the alteration in him, but he let them laugh, and little heeded them; for he was wise enough to know that nothing ever happened on this globe, for good, at which some people did not have their fill of laughter in the outset; and knowing that such as these would be blind anyway, he thought it quite as well that they should wrinkle up their eyes in grins, as have the malady in less attractive forms. His own heart laughed: and that was quite enough for him.</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He had no further intercourse with Spirits, but lived upon the Total Abstinence Principle, ever afterwards; and it was always said of him, that he knew how to keep Christmas well, if any man alive possessed the knowledge. May that be truly said of us, and all of us! And so, as Tiny Tim observed, God Bless Us, Every One!</a:t>
            </a:r>
          </a:p>
        </p:txBody>
      </p:sp>
      <p:sp>
        <p:nvSpPr>
          <p:cNvPr id="7" name="TextBox 6">
            <a:extLst>
              <a:ext uri="{FF2B5EF4-FFF2-40B4-BE49-F238E27FC236}">
                <a16:creationId xmlns:a16="http://schemas.microsoft.com/office/drawing/2014/main" id="{0345432F-26F1-DA96-1A22-F123D49B9276}"/>
              </a:ext>
            </a:extLst>
          </p:cNvPr>
          <p:cNvSpPr txBox="1"/>
          <p:nvPr/>
        </p:nvSpPr>
        <p:spPr>
          <a:xfrm>
            <a:off x="328613" y="8369049"/>
            <a:ext cx="6200774" cy="3385542"/>
          </a:xfrm>
          <a:prstGeom prst="rect">
            <a:avLst/>
          </a:prstGeom>
          <a:noFill/>
          <a:ln w="38100">
            <a:solidFill>
              <a:srgbClr val="FF0066"/>
            </a:solidFill>
          </a:ln>
        </p:spPr>
        <p:txBody>
          <a:bodyPr wrap="square" rtlCol="0">
            <a:spAutoFit/>
          </a:bodyPr>
          <a:lstStyle/>
          <a:p>
            <a:r>
              <a:rPr lang="en-GB" dirty="0">
                <a:latin typeface="Modern Love" panose="04090805081005020601" pitchFamily="82" charset="0"/>
              </a:rPr>
              <a:t>Ideas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Tree>
    <p:extLst>
      <p:ext uri="{BB962C8B-B14F-4D97-AF65-F5344CB8AC3E}">
        <p14:creationId xmlns:p14="http://schemas.microsoft.com/office/powerpoint/2010/main" val="368554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Model</a:t>
            </a:r>
          </a:p>
        </p:txBody>
      </p:sp>
      <p:sp>
        <p:nvSpPr>
          <p:cNvPr id="5" name="TextBox 4">
            <a:extLst>
              <a:ext uri="{FF2B5EF4-FFF2-40B4-BE49-F238E27FC236}">
                <a16:creationId xmlns:a16="http://schemas.microsoft.com/office/drawing/2014/main" id="{2275442F-2FD4-966C-C5BA-5B3754674B52}"/>
              </a:ext>
            </a:extLst>
          </p:cNvPr>
          <p:cNvSpPr txBox="1"/>
          <p:nvPr/>
        </p:nvSpPr>
        <p:spPr>
          <a:xfrm>
            <a:off x="1085850" y="974334"/>
            <a:ext cx="4686300" cy="10864513"/>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In Charles Dickens’ political diatribe ‘A Christmas Carol’, the transformation of Scrooge is presented through Scrooge’s own social responsibility, his attitude to both poverty and family and how </a:t>
            </a:r>
            <a:r>
              <a:rPr lang="en-GB" sz="1400" dirty="0">
                <a:latin typeface="Calibri" panose="020F0502020204030204" pitchFamily="34" charset="0"/>
                <a:ea typeface="Calibri" panose="020F0502020204030204" pitchFamily="34" charset="0"/>
                <a:cs typeface="Times New Roman" panose="02020603050405020304" pitchFamily="18" charset="0"/>
              </a:rPr>
              <a:t>this</a:t>
            </a:r>
            <a:r>
              <a:rPr lang="en-GB" sz="1400" dirty="0">
                <a:effectLst/>
                <a:latin typeface="Calibri" panose="020F0502020204030204" pitchFamily="34" charset="0"/>
                <a:ea typeface="Calibri" panose="020F0502020204030204" pitchFamily="34" charset="0"/>
                <a:cs typeface="Times New Roman" panose="02020603050405020304" pitchFamily="18" charset="0"/>
              </a:rPr>
              <a:t> juxtaposes from the beginning of the novella compared to the end. Dickens uses references to people of higher social status like the economist Thomas Malthus Scrooge as a metaphorical capitalist symbol to criticise the lack of welfare support through the Poor Law Amendment of 1834 for the poor within Victorian society. Meanwhile, acting also as a </a:t>
            </a:r>
            <a:r>
              <a:rPr lang="en-GB" sz="1400" dirty="0">
                <a:latin typeface="Calibri" panose="020F0502020204030204" pitchFamily="34" charset="0"/>
                <a:ea typeface="Calibri" panose="020F0502020204030204" pitchFamily="34" charset="0"/>
                <a:cs typeface="Times New Roman" panose="02020603050405020304" pitchFamily="18" charset="0"/>
              </a:rPr>
              <a:t>redemption story, </a:t>
            </a:r>
            <a:r>
              <a:rPr lang="en-GB" sz="1400" dirty="0">
                <a:effectLst/>
                <a:latin typeface="Calibri" panose="020F0502020204030204" pitchFamily="34" charset="0"/>
                <a:ea typeface="Calibri" panose="020F0502020204030204" pitchFamily="34" charset="0"/>
                <a:cs typeface="Times New Roman" panose="02020603050405020304" pitchFamily="18" charset="0"/>
              </a:rPr>
              <a:t>Dickens, presents empathy for Scrooge to not only foreshadow the transformation of Scrooge, but also the future transformation of all Victorians and people alike.</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Scrooge is presented as a misanthropic and selfish character who lacks social responsibility. In Stave One of the novella, we see this through Scrooge’s violent statement, </a:t>
            </a:r>
            <a:r>
              <a:rPr lang="en-GB" sz="1400" dirty="0">
                <a:latin typeface="Calibri" panose="020F0502020204030204" pitchFamily="34" charset="0"/>
                <a:ea typeface="Calibri" panose="020F0502020204030204" pitchFamily="34" charset="0"/>
                <a:cs typeface="Times New Roman" panose="02020603050405020304" pitchFamily="18"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boiled with his own pudding and buried with a stake of holly.’ The use of violent imagery coupled with dark humour creates a paradox: to represent Scrooge as a capitalist miser who dislikes charity, but also presents some hope of transformation. This is evident in the warped semantic </a:t>
            </a:r>
            <a:r>
              <a:rPr lang="en-GB" sz="1400" dirty="0">
                <a:latin typeface="Calibri" panose="020F0502020204030204" pitchFamily="34" charset="0"/>
                <a:ea typeface="Calibri" panose="020F0502020204030204" pitchFamily="34" charset="0"/>
                <a:cs typeface="Times New Roman" panose="02020603050405020304" pitchFamily="18" charset="0"/>
              </a:rPr>
              <a:t>field of Christmas attached to violent verbs such as the plosives ‘boiled’ and ‘buried’ to further isolate Scrooge from the rest of society. </a:t>
            </a:r>
            <a:r>
              <a:rPr lang="en-GB" sz="1400" dirty="0">
                <a:effectLst/>
                <a:latin typeface="Calibri" panose="020F0502020204030204" pitchFamily="34" charset="0"/>
                <a:ea typeface="Calibri" panose="020F0502020204030204" pitchFamily="34" charset="0"/>
                <a:cs typeface="Times New Roman" panose="02020603050405020304" pitchFamily="18" charset="0"/>
              </a:rPr>
              <a:t>Furthermore, Dickens also uses political satire to directly reference Thomas Malthus as Dickens intends to campaign for Scrooge’s own change. Scrooge’s announcement, through the use of quantifiers, that there should be a </a:t>
            </a:r>
            <a:r>
              <a:rPr lang="en-GB" sz="1400" dirty="0">
                <a:latin typeface="Calibri" panose="020F0502020204030204" pitchFamily="34" charset="0"/>
                <a:ea typeface="Calibri" panose="020F0502020204030204" pitchFamily="34" charset="0"/>
                <a:cs typeface="Times New Roman" panose="02020603050405020304" pitchFamily="18"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decrease [in] the surplus population’ is a reference to the ideologies of Malthus and how he believed that the growing population would outgrow the food supply. </a:t>
            </a:r>
            <a:r>
              <a:rPr lang="en-GB" sz="1400" dirty="0">
                <a:latin typeface="Calibri" panose="020F0502020204030204" pitchFamily="34" charset="0"/>
                <a:ea typeface="Calibri" panose="020F0502020204030204" pitchFamily="34" charset="0"/>
                <a:cs typeface="Times New Roman" panose="02020603050405020304" pitchFamily="18" charset="0"/>
              </a:rPr>
              <a:t>Also, by using syntactical parallelism, it is </a:t>
            </a:r>
            <a:r>
              <a:rPr lang="en-GB" sz="1400" dirty="0">
                <a:effectLst/>
                <a:latin typeface="Calibri" panose="020F0502020204030204" pitchFamily="34" charset="0"/>
                <a:ea typeface="Calibri" panose="020F0502020204030204" pitchFamily="34" charset="0"/>
                <a:cs typeface="Times New Roman" panose="02020603050405020304" pitchFamily="18" charset="0"/>
              </a:rPr>
              <a:t>ironically foreshadowed how th</a:t>
            </a:r>
            <a:r>
              <a:rPr lang="en-GB" sz="1400" dirty="0">
                <a:latin typeface="Calibri" panose="020F0502020204030204" pitchFamily="34" charset="0"/>
                <a:ea typeface="Calibri" panose="020F0502020204030204" pitchFamily="34" charset="0"/>
                <a:cs typeface="Times New Roman" panose="02020603050405020304" pitchFamily="18" charset="0"/>
              </a:rPr>
              <a:t>e Ghost of Christmas Past will return this phrase to Scrooge after his empathetic realisation towards the Cratchit family in Stave Three, e</a:t>
            </a:r>
            <a:r>
              <a:rPr lang="en-GB" sz="1400" dirty="0">
                <a:effectLst/>
                <a:latin typeface="Calibri" panose="020F0502020204030204" pitchFamily="34" charset="0"/>
                <a:ea typeface="Calibri" panose="020F0502020204030204" pitchFamily="34" charset="0"/>
                <a:cs typeface="Times New Roman" panose="02020603050405020304" pitchFamily="18" charset="0"/>
              </a:rPr>
              <a:t>mphasising how Scrooge has the capacity for moral transformation and redemption. Dickens also uses a lexical field of greed and isolation in Stave One to suggest the everlasting and continuous cycle of </a:t>
            </a:r>
            <a:r>
              <a:rPr lang="en-GB" sz="1400" dirty="0">
                <a:latin typeface="Calibri" panose="020F0502020204030204" pitchFamily="34" charset="0"/>
                <a:ea typeface="Calibri" panose="020F0502020204030204" pitchFamily="34" charset="0"/>
                <a:cs typeface="Times New Roman" panose="02020603050405020304" pitchFamily="18" charset="0"/>
              </a:rPr>
              <a:t>Sc</a:t>
            </a:r>
            <a:r>
              <a:rPr lang="en-GB" sz="1400" dirty="0">
                <a:effectLst/>
                <a:latin typeface="Calibri" panose="020F0502020204030204" pitchFamily="34" charset="0"/>
                <a:ea typeface="Calibri" panose="020F0502020204030204" pitchFamily="34" charset="0"/>
                <a:cs typeface="Times New Roman" panose="02020603050405020304" pitchFamily="18" charset="0"/>
              </a:rPr>
              <a:t>rooge’s rotten personality as he is described as 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‘covetous, old sinner.’ </a:t>
            </a:r>
            <a:r>
              <a:rPr lang="en-GB" sz="1400" dirty="0">
                <a:latin typeface="Calibri" panose="020F0502020204030204" pitchFamily="34" charset="0"/>
                <a:ea typeface="Calibri" panose="020F0502020204030204" pitchFamily="34" charset="0"/>
                <a:cs typeface="Times New Roman" panose="02020603050405020304" pitchFamily="18" charset="0"/>
              </a:rPr>
              <a:t>Indeed, t</a:t>
            </a:r>
            <a:r>
              <a:rPr lang="en-GB" sz="1400" dirty="0">
                <a:effectLst/>
                <a:latin typeface="Calibri" panose="020F0502020204030204" pitchFamily="34" charset="0"/>
                <a:ea typeface="Calibri" panose="020F0502020204030204" pitchFamily="34" charset="0"/>
                <a:cs typeface="Times New Roman" panose="02020603050405020304" pitchFamily="18" charset="0"/>
              </a:rPr>
              <a:t>he use of a syndetic listing </a:t>
            </a:r>
            <a:r>
              <a:rPr lang="en-GB" sz="1400" dirty="0">
                <a:latin typeface="Calibri" panose="020F0502020204030204" pitchFamily="34" charset="0"/>
                <a:ea typeface="Calibri" panose="020F0502020204030204" pitchFamily="34" charset="0"/>
                <a:cs typeface="Times New Roman" panose="02020603050405020304" pitchFamily="18" charset="0"/>
              </a:rPr>
              <a:t>here </a:t>
            </a:r>
            <a:r>
              <a:rPr lang="en-GB" sz="1400" dirty="0">
                <a:effectLst/>
                <a:latin typeface="Calibri" panose="020F0502020204030204" pitchFamily="34" charset="0"/>
                <a:ea typeface="Calibri" panose="020F0502020204030204" pitchFamily="34" charset="0"/>
                <a:cs typeface="Times New Roman" panose="02020603050405020304" pitchFamily="18" charset="0"/>
              </a:rPr>
              <a:t>creates a narrative that he represents the opposite or antonym of generous in every way imaginable, further supported by ‘a squeezing, wrenching, grasping, scraping, clutching’. Dickens emphasises own Scrooge’s features by relating </a:t>
            </a:r>
            <a:r>
              <a:rPr lang="en-GB" sz="1400" dirty="0">
                <a:latin typeface="Calibri" panose="020F0502020204030204" pitchFamily="34" charset="0"/>
                <a:ea typeface="Calibri" panose="020F0502020204030204" pitchFamily="34" charset="0"/>
                <a:cs typeface="Times New Roman" panose="02020603050405020304" pitchFamily="18" charset="0"/>
              </a:rPr>
              <a:t>the protagonist to the tactile imagery of the Victorian</a:t>
            </a:r>
            <a:r>
              <a:rPr lang="en-GB" sz="1400" dirty="0">
                <a:effectLst/>
                <a:latin typeface="Calibri" panose="020F0502020204030204" pitchFamily="34" charset="0"/>
                <a:ea typeface="Calibri" panose="020F0502020204030204" pitchFamily="34" charset="0"/>
                <a:cs typeface="Times New Roman" panose="02020603050405020304" pitchFamily="18" charset="0"/>
              </a:rPr>
              <a:t> Industrial Revolution to represent his lack of moral and physical advancement. Dickens uses asyndetic listing to suggest his own ongoing and continuous metaphorical chain which </a:t>
            </a:r>
            <a:r>
              <a:rPr lang="en-GB" sz="1400" dirty="0">
                <a:latin typeface="Calibri" panose="020F0502020204030204" pitchFamily="34" charset="0"/>
                <a:ea typeface="Calibri" panose="020F0502020204030204" pitchFamily="34" charset="0"/>
                <a:cs typeface="Times New Roman" panose="02020603050405020304" pitchFamily="18" charset="0"/>
              </a:rPr>
              <a:t>he develops as a result of his own immoral sins and wrongdoings as warned by the arrival of Marley’s Ghost</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9235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You Do: Answering the Question</a:t>
            </a:r>
          </a:p>
        </p:txBody>
      </p:sp>
      <p:sp>
        <p:nvSpPr>
          <p:cNvPr id="4" name="Text Box 2">
            <a:extLst>
              <a:ext uri="{FF2B5EF4-FFF2-40B4-BE49-F238E27FC236}">
                <a16:creationId xmlns:a16="http://schemas.microsoft.com/office/drawing/2014/main" id="{F97C7BFC-BBFE-6E57-56C2-2FC942FAC01D}"/>
              </a:ext>
            </a:extLst>
          </p:cNvPr>
          <p:cNvSpPr txBox="1">
            <a:spLocks noChangeArrowheads="1"/>
          </p:cNvSpPr>
          <p:nvPr/>
        </p:nvSpPr>
        <p:spPr bwMode="auto">
          <a:xfrm>
            <a:off x="375599" y="1116755"/>
            <a:ext cx="6106801" cy="105745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3506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3C26B-2332-0328-8BB9-9DF09BB25040}"/>
              </a:ext>
            </a:extLst>
          </p:cNvPr>
          <p:cNvPicPr>
            <a:picLocks noChangeAspect="1"/>
          </p:cNvPicPr>
          <p:nvPr/>
        </p:nvPicPr>
        <p:blipFill>
          <a:blip r:embed="rId2"/>
          <a:stretch>
            <a:fillRect/>
          </a:stretch>
        </p:blipFill>
        <p:spPr>
          <a:xfrm>
            <a:off x="0" y="12058269"/>
            <a:ext cx="6858000" cy="133731"/>
          </a:xfrm>
          <a:prstGeom prst="rect">
            <a:avLst/>
          </a:prstGeom>
        </p:spPr>
      </p:pic>
      <p:pic>
        <p:nvPicPr>
          <p:cNvPr id="3" name="Picture 2" descr="A picture containing fireworks&#10;&#10;Description automatically generated">
            <a:extLst>
              <a:ext uri="{FF2B5EF4-FFF2-40B4-BE49-F238E27FC236}">
                <a16:creationId xmlns:a16="http://schemas.microsoft.com/office/drawing/2014/main" id="{748D0054-CC54-8A67-D3F3-20DB3D1931EB}"/>
              </a:ext>
            </a:extLst>
          </p:cNvPr>
          <p:cNvPicPr/>
          <p:nvPr/>
        </p:nvPicPr>
        <p:blipFill rotWithShape="1">
          <a:blip r:embed="rId3" cstate="print">
            <a:extLst>
              <a:ext uri="{28A0092B-C50C-407E-A947-70E740481C1C}">
                <a14:useLocalDpi xmlns:a14="http://schemas.microsoft.com/office/drawing/2010/main" val="0"/>
              </a:ext>
            </a:extLst>
          </a:blip>
          <a:srcRect l="12109" t="4224" r="12209"/>
          <a:stretch/>
        </p:blipFill>
        <p:spPr bwMode="auto">
          <a:xfrm>
            <a:off x="3046268" y="10553233"/>
            <a:ext cx="765463" cy="1257767"/>
          </a:xfrm>
          <a:prstGeom prst="rect">
            <a:avLst/>
          </a:prstGeom>
          <a:ln>
            <a:noFill/>
          </a:ln>
          <a:effectLst/>
          <a:extLst>
            <a:ext uri="{53640926-AAD7-44D8-BBD7-CCE9431645EC}">
              <a14:shadowObscured xmlns:a14="http://schemas.microsoft.com/office/drawing/2010/main"/>
            </a:ext>
          </a:extLst>
        </p:spPr>
      </p:pic>
      <p:sp>
        <p:nvSpPr>
          <p:cNvPr id="4" name="Right Triangle 3">
            <a:extLst>
              <a:ext uri="{FF2B5EF4-FFF2-40B4-BE49-F238E27FC236}">
                <a16:creationId xmlns:a16="http://schemas.microsoft.com/office/drawing/2014/main" id="{B0875A0F-5F00-BF4F-F120-3608F701E921}"/>
              </a:ext>
            </a:extLst>
          </p:cNvPr>
          <p:cNvSpPr/>
          <p:nvPr/>
        </p:nvSpPr>
        <p:spPr>
          <a:xfrm flipV="1">
            <a:off x="0" y="0"/>
            <a:ext cx="6858000" cy="6872308"/>
          </a:xfrm>
          <a:prstGeom prst="rtTriangle">
            <a:avLst/>
          </a:prstGeom>
          <a:solidFill>
            <a:srgbClr val="782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a:extLst>
              <a:ext uri="{FF2B5EF4-FFF2-40B4-BE49-F238E27FC236}">
                <a16:creationId xmlns:a16="http://schemas.microsoft.com/office/drawing/2014/main" id="{369E89EE-B25E-099A-C654-786F39211C80}"/>
              </a:ext>
            </a:extLst>
          </p:cNvPr>
          <p:cNvGrpSpPr/>
          <p:nvPr/>
        </p:nvGrpSpPr>
        <p:grpSpPr>
          <a:xfrm>
            <a:off x="199826" y="216292"/>
            <a:ext cx="1204068" cy="1826289"/>
            <a:chOff x="199826" y="216292"/>
            <a:chExt cx="1204068" cy="1826289"/>
          </a:xfrm>
        </p:grpSpPr>
        <p:pic>
          <p:nvPicPr>
            <p:cNvPr id="5" name="Picture 4" descr="Text&#10;&#10;Description automatically generated with medium confidence">
              <a:extLst>
                <a:ext uri="{FF2B5EF4-FFF2-40B4-BE49-F238E27FC236}">
                  <a16:creationId xmlns:a16="http://schemas.microsoft.com/office/drawing/2014/main" id="{4FEEBC7B-D33B-3EE7-9B53-064767231592}"/>
                </a:ext>
              </a:extLst>
            </p:cNvPr>
            <p:cNvPicPr>
              <a:picLocks noChangeAspect="1"/>
            </p:cNvPicPr>
            <p:nvPr/>
          </p:nvPicPr>
          <p:blipFill rotWithShape="1">
            <a:blip r:embed="rId4">
              <a:extLst>
                <a:ext uri="{28A0092B-C50C-407E-A947-70E740481C1C}">
                  <a14:useLocalDpi xmlns:a14="http://schemas.microsoft.com/office/drawing/2010/main" val="0"/>
                </a:ext>
              </a:extLst>
            </a:blip>
            <a:srcRect r="54850"/>
            <a:stretch/>
          </p:blipFill>
          <p:spPr>
            <a:xfrm>
              <a:off x="263193" y="216292"/>
              <a:ext cx="1077335" cy="10583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0E3B19D9-EE1D-8C98-DBFA-0B77A96BDE3C}"/>
                </a:ext>
              </a:extLst>
            </p:cNvPr>
            <p:cNvPicPr>
              <a:picLocks noChangeAspect="1"/>
            </p:cNvPicPr>
            <p:nvPr/>
          </p:nvPicPr>
          <p:blipFill rotWithShape="1">
            <a:blip r:embed="rId4">
              <a:extLst>
                <a:ext uri="{28A0092B-C50C-407E-A947-70E740481C1C}">
                  <a14:useLocalDpi xmlns:a14="http://schemas.microsoft.com/office/drawing/2010/main" val="0"/>
                </a:ext>
              </a:extLst>
            </a:blip>
            <a:srcRect l="45509" t="15150" b="20216"/>
            <a:stretch/>
          </p:blipFill>
          <p:spPr>
            <a:xfrm>
              <a:off x="199826" y="1420427"/>
              <a:ext cx="1204068" cy="622154"/>
            </a:xfrm>
            <a:prstGeom prst="rect">
              <a:avLst/>
            </a:prstGeom>
          </p:spPr>
        </p:pic>
      </p:grpSp>
      <p:pic>
        <p:nvPicPr>
          <p:cNvPr id="8" name="Picture 7" descr="Logo&#10;&#10;Description automatically generated">
            <a:extLst>
              <a:ext uri="{FF2B5EF4-FFF2-40B4-BE49-F238E27FC236}">
                <a16:creationId xmlns:a16="http://schemas.microsoft.com/office/drawing/2014/main" id="{382E64BD-DD61-68D0-4D16-F4226E1705EE}"/>
              </a:ext>
            </a:extLst>
          </p:cNvPr>
          <p:cNvPicPr>
            <a:picLocks noChangeAspect="1"/>
          </p:cNvPicPr>
          <p:nvPr/>
        </p:nvPicPr>
        <p:blipFill rotWithShape="1">
          <a:blip r:embed="rId5">
            <a:extLst>
              <a:ext uri="{28A0092B-C50C-407E-A947-70E740481C1C}">
                <a14:useLocalDpi xmlns:a14="http://schemas.microsoft.com/office/drawing/2010/main" val="0"/>
              </a:ext>
            </a:extLst>
          </a:blip>
          <a:srcRect l="20173" t="35603" r="54120" b="41696"/>
          <a:stretch/>
        </p:blipFill>
        <p:spPr>
          <a:xfrm>
            <a:off x="3363434" y="0"/>
            <a:ext cx="3494566" cy="3721395"/>
          </a:xfrm>
          <a:prstGeom prst="rect">
            <a:avLst/>
          </a:prstGeom>
        </p:spPr>
      </p:pic>
    </p:spTree>
    <p:extLst>
      <p:ext uri="{BB962C8B-B14F-4D97-AF65-F5344CB8AC3E}">
        <p14:creationId xmlns:p14="http://schemas.microsoft.com/office/powerpoint/2010/main" val="1119443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1322</TotalTime>
  <Words>1814</Words>
  <Application>Microsoft Office PowerPoint</Application>
  <PresentationFormat>Widescreen</PresentationFormat>
  <Paragraphs>125</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Modern Love</vt:lpstr>
      <vt:lpstr>Modern Love Caps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Amos</dc:creator>
  <cp:lastModifiedBy>Luke Amos</cp:lastModifiedBy>
  <cp:revision>1</cp:revision>
  <dcterms:created xsi:type="dcterms:W3CDTF">2023-02-06T22:50:49Z</dcterms:created>
  <dcterms:modified xsi:type="dcterms:W3CDTF">2025-03-10T13:12:05Z</dcterms:modified>
</cp:coreProperties>
</file>