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29" r:id="rId4"/>
    <p:sldId id="260" r:id="rId5"/>
    <p:sldId id="287" r:id="rId6"/>
    <p:sldId id="262" r:id="rId7"/>
    <p:sldId id="312" r:id="rId8"/>
    <p:sldId id="331" r:id="rId9"/>
    <p:sldId id="336" r:id="rId10"/>
    <p:sldId id="324" r:id="rId11"/>
    <p:sldId id="330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58149-00A3-49B0-8187-E9702A53B666}" v="3" dt="2024-10-18T11:00:55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Freeman" userId="b38a2644-6b44-47df-8831-b417404824bc" providerId="ADAL" clId="{F2F458D3-20C5-4A86-BB71-80D221C6F3F0}"/>
    <pc:docChg chg="modSld sldOrd">
      <pc:chgData name="L Freeman" userId="b38a2644-6b44-47df-8831-b417404824bc" providerId="ADAL" clId="{F2F458D3-20C5-4A86-BB71-80D221C6F3F0}" dt="2024-02-05T16:20:59.069" v="7"/>
      <pc:docMkLst>
        <pc:docMk/>
      </pc:docMkLst>
      <pc:sldChg chg="modSp mod">
        <pc:chgData name="L Freeman" userId="b38a2644-6b44-47df-8831-b417404824bc" providerId="ADAL" clId="{F2F458D3-20C5-4A86-BB71-80D221C6F3F0}" dt="2024-02-05T16:20:53.611" v="5" actId="20577"/>
        <pc:sldMkLst>
          <pc:docMk/>
          <pc:sldMk cId="3482019176" sldId="257"/>
        </pc:sldMkLst>
        <pc:spChg chg="mod">
          <ac:chgData name="L Freeman" userId="b38a2644-6b44-47df-8831-b417404824bc" providerId="ADAL" clId="{F2F458D3-20C5-4A86-BB71-80D221C6F3F0}" dt="2024-02-05T16:20:53.611" v="5" actId="20577"/>
          <ac:spMkLst>
            <pc:docMk/>
            <pc:sldMk cId="3482019176" sldId="257"/>
            <ac:spMk id="2" creationId="{A8FEA8E8-389B-4061-A28F-12A994766935}"/>
          </ac:spMkLst>
        </pc:spChg>
      </pc:sldChg>
      <pc:sldChg chg="ord">
        <pc:chgData name="L Freeman" userId="b38a2644-6b44-47df-8831-b417404824bc" providerId="ADAL" clId="{F2F458D3-20C5-4A86-BB71-80D221C6F3F0}" dt="2024-02-05T16:20:59.069" v="7"/>
        <pc:sldMkLst>
          <pc:docMk/>
          <pc:sldMk cId="66408748" sldId="260"/>
        </pc:sldMkLst>
      </pc:sldChg>
    </pc:docChg>
  </pc:docChgLst>
  <pc:docChgLst>
    <pc:chgData name="Lucy Freeman" userId="b38a2644-6b44-47df-8831-b417404824bc" providerId="ADAL" clId="{8FB88A66-0652-49FC-B442-1D7F82739FD1}"/>
    <pc:docChg chg="addSld modSld">
      <pc:chgData name="Lucy Freeman" userId="b38a2644-6b44-47df-8831-b417404824bc" providerId="ADAL" clId="{8FB88A66-0652-49FC-B442-1D7F82739FD1}" dt="2024-06-06T12:21:58.140" v="12" actId="20577"/>
      <pc:docMkLst>
        <pc:docMk/>
      </pc:docMkLst>
      <pc:sldChg chg="addSp modSp new mod">
        <pc:chgData name="Lucy Freeman" userId="b38a2644-6b44-47df-8831-b417404824bc" providerId="ADAL" clId="{8FB88A66-0652-49FC-B442-1D7F82739FD1}" dt="2024-06-06T12:21:58.140" v="12" actId="20577"/>
        <pc:sldMkLst>
          <pc:docMk/>
          <pc:sldMk cId="2271330827" sldId="337"/>
        </pc:sldMkLst>
        <pc:spChg chg="add mod">
          <ac:chgData name="Lucy Freeman" userId="b38a2644-6b44-47df-8831-b417404824bc" providerId="ADAL" clId="{8FB88A66-0652-49FC-B442-1D7F82739FD1}" dt="2024-06-06T12:21:58.140" v="12" actId="20577"/>
          <ac:spMkLst>
            <pc:docMk/>
            <pc:sldMk cId="2271330827" sldId="337"/>
            <ac:spMk id="2" creationId="{EEF517A3-981B-69E5-9A15-D1AF46ECF20F}"/>
          </ac:spMkLst>
        </pc:spChg>
      </pc:sldChg>
    </pc:docChg>
  </pc:docChgLst>
  <pc:docChgLst>
    <pc:chgData name="L Freeman" userId="b38a2644-6b44-47df-8831-b417404824bc" providerId="ADAL" clId="{A5158149-00A3-49B0-8187-E9702A53B666}"/>
    <pc:docChg chg="custSel delSld modSld">
      <pc:chgData name="L Freeman" userId="b38a2644-6b44-47df-8831-b417404824bc" providerId="ADAL" clId="{A5158149-00A3-49B0-8187-E9702A53B666}" dt="2024-10-18T10:56:19.272" v="177" actId="1076"/>
      <pc:docMkLst>
        <pc:docMk/>
      </pc:docMkLst>
      <pc:sldChg chg="addSp modSp mod">
        <pc:chgData name="L Freeman" userId="b38a2644-6b44-47df-8831-b417404824bc" providerId="ADAL" clId="{A5158149-00A3-49B0-8187-E9702A53B666}" dt="2024-10-18T10:56:19.272" v="177" actId="1076"/>
        <pc:sldMkLst>
          <pc:docMk/>
          <pc:sldMk cId="3527198098" sldId="287"/>
        </pc:sldMkLst>
        <pc:spChg chg="add mod">
          <ac:chgData name="L Freeman" userId="b38a2644-6b44-47df-8831-b417404824bc" providerId="ADAL" clId="{A5158149-00A3-49B0-8187-E9702A53B666}" dt="2024-10-18T10:56:19.272" v="177" actId="1076"/>
          <ac:spMkLst>
            <pc:docMk/>
            <pc:sldMk cId="3527198098" sldId="287"/>
            <ac:spMk id="2" creationId="{194326A5-D198-C339-1444-5BD5B4EF21A5}"/>
          </ac:spMkLst>
        </pc:spChg>
        <pc:spChg chg="mod">
          <ac:chgData name="L Freeman" userId="b38a2644-6b44-47df-8831-b417404824bc" providerId="ADAL" clId="{A5158149-00A3-49B0-8187-E9702A53B666}" dt="2024-10-18T10:55:16.523" v="100" actId="1076"/>
          <ac:spMkLst>
            <pc:docMk/>
            <pc:sldMk cId="3527198098" sldId="287"/>
            <ac:spMk id="7" creationId="{D29FBB5A-3BFD-4B36-944E-9D50B32FECEE}"/>
          </ac:spMkLst>
        </pc:spChg>
        <pc:spChg chg="mod">
          <ac:chgData name="L Freeman" userId="b38a2644-6b44-47df-8831-b417404824bc" providerId="ADAL" clId="{A5158149-00A3-49B0-8187-E9702A53B666}" dt="2024-10-18T10:55:20.762" v="101" actId="1076"/>
          <ac:spMkLst>
            <pc:docMk/>
            <pc:sldMk cId="3527198098" sldId="287"/>
            <ac:spMk id="8" creationId="{E45FC0B7-B5DC-49AC-8AEE-FE64CF4D2F32}"/>
          </ac:spMkLst>
        </pc:spChg>
        <pc:spChg chg="mod">
          <ac:chgData name="L Freeman" userId="b38a2644-6b44-47df-8831-b417404824bc" providerId="ADAL" clId="{A5158149-00A3-49B0-8187-E9702A53B666}" dt="2024-10-18T10:56:09.768" v="170" actId="1076"/>
          <ac:spMkLst>
            <pc:docMk/>
            <pc:sldMk cId="3527198098" sldId="287"/>
            <ac:spMk id="10" creationId="{E66C42D6-8414-40AF-AEF1-74C6A2BC9671}"/>
          </ac:spMkLst>
        </pc:spChg>
      </pc:sldChg>
      <pc:sldChg chg="modSp mod">
        <pc:chgData name="L Freeman" userId="b38a2644-6b44-47df-8831-b417404824bc" providerId="ADAL" clId="{A5158149-00A3-49B0-8187-E9702A53B666}" dt="2024-10-18T10:53:25.375" v="97" actId="20577"/>
        <pc:sldMkLst>
          <pc:docMk/>
          <pc:sldMk cId="3528604286" sldId="329"/>
        </pc:sldMkLst>
        <pc:spChg chg="mod">
          <ac:chgData name="L Freeman" userId="b38a2644-6b44-47df-8831-b417404824bc" providerId="ADAL" clId="{A5158149-00A3-49B0-8187-E9702A53B666}" dt="2024-10-18T10:53:25.375" v="97" actId="20577"/>
          <ac:spMkLst>
            <pc:docMk/>
            <pc:sldMk cId="3528604286" sldId="329"/>
            <ac:spMk id="4" creationId="{C7CAFBA1-D44C-4F6C-A58B-7FB82305D7D2}"/>
          </ac:spMkLst>
        </pc:spChg>
      </pc:sldChg>
      <pc:sldChg chg="del">
        <pc:chgData name="L Freeman" userId="b38a2644-6b44-47df-8831-b417404824bc" providerId="ADAL" clId="{A5158149-00A3-49B0-8187-E9702A53B666}" dt="2024-10-18T10:53:49.315" v="99" actId="2696"/>
        <pc:sldMkLst>
          <pc:docMk/>
          <pc:sldMk cId="3381519046" sldId="333"/>
        </pc:sldMkLst>
      </pc:sldChg>
      <pc:sldChg chg="del">
        <pc:chgData name="L Freeman" userId="b38a2644-6b44-47df-8831-b417404824bc" providerId="ADAL" clId="{A5158149-00A3-49B0-8187-E9702A53B666}" dt="2024-10-18T10:53:31.497" v="98" actId="2696"/>
        <pc:sldMkLst>
          <pc:docMk/>
          <pc:sldMk cId="2271330827" sldId="337"/>
        </pc:sldMkLst>
      </pc:sldChg>
    </pc:docChg>
  </pc:docChgLst>
  <pc:docChgLst>
    <pc:chgData name="L Freeman" userId="b38a2644-6b44-47df-8831-b417404824bc" providerId="ADAL" clId="{8FB88A66-0652-49FC-B442-1D7F82739FD1}"/>
    <pc:docChg chg="undo custSel modSld sldOrd">
      <pc:chgData name="L Freeman" userId="b38a2644-6b44-47df-8831-b417404824bc" providerId="ADAL" clId="{8FB88A66-0652-49FC-B442-1D7F82739FD1}" dt="2024-02-06T22:37:50.201" v="538"/>
      <pc:docMkLst>
        <pc:docMk/>
      </pc:docMkLst>
      <pc:sldChg chg="modNotesTx">
        <pc:chgData name="L Freeman" userId="b38a2644-6b44-47df-8831-b417404824bc" providerId="ADAL" clId="{8FB88A66-0652-49FC-B442-1D7F82739FD1}" dt="2024-02-06T22:31:40.381" v="420" actId="20577"/>
        <pc:sldMkLst>
          <pc:docMk/>
          <pc:sldMk cId="3300612024" sldId="258"/>
        </pc:sldMkLst>
      </pc:sldChg>
      <pc:sldChg chg="addSp delSp modSp mod">
        <pc:chgData name="L Freeman" userId="b38a2644-6b44-47df-8831-b417404824bc" providerId="ADAL" clId="{8FB88A66-0652-49FC-B442-1D7F82739FD1}" dt="2024-02-06T22:35:07.467" v="536" actId="13926"/>
        <pc:sldMkLst>
          <pc:docMk/>
          <pc:sldMk cId="4185265862" sldId="312"/>
        </pc:sldMkLst>
        <pc:spChg chg="mod">
          <ac:chgData name="L Freeman" userId="b38a2644-6b44-47df-8831-b417404824bc" providerId="ADAL" clId="{8FB88A66-0652-49FC-B442-1D7F82739FD1}" dt="2024-02-06T22:35:07.467" v="536" actId="13926"/>
          <ac:spMkLst>
            <pc:docMk/>
            <pc:sldMk cId="4185265862" sldId="312"/>
            <ac:spMk id="3" creationId="{E7A3E284-FE9E-46DF-8CC4-26D0DA52780A}"/>
          </ac:spMkLst>
        </pc:spChg>
        <pc:spChg chg="add del">
          <ac:chgData name="L Freeman" userId="b38a2644-6b44-47df-8831-b417404824bc" providerId="ADAL" clId="{8FB88A66-0652-49FC-B442-1D7F82739FD1}" dt="2024-02-06T22:34:27.165" v="529" actId="478"/>
          <ac:spMkLst>
            <pc:docMk/>
            <pc:sldMk cId="4185265862" sldId="312"/>
            <ac:spMk id="6" creationId="{259B1DC8-8A90-ACA0-1EE9-BA4CDE8536A0}"/>
          </ac:spMkLst>
        </pc:spChg>
      </pc:sldChg>
      <pc:sldChg chg="ord">
        <pc:chgData name="L Freeman" userId="b38a2644-6b44-47df-8831-b417404824bc" providerId="ADAL" clId="{8FB88A66-0652-49FC-B442-1D7F82739FD1}" dt="2024-02-06T22:37:50.201" v="538"/>
        <pc:sldMkLst>
          <pc:docMk/>
          <pc:sldMk cId="3381519046" sldId="3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A1-4EF8-A2C7-43367312D1F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A1-4EF8-A2C7-43367312D1F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A1-4EF8-A2C7-43367312D1F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43-4B61-99FA-D1333B785C42}"/>
              </c:ext>
            </c:extLst>
          </c:dPt>
          <c:cat>
            <c:strRef>
              <c:f>Sheet1!$A$2:$A$5</c:f>
              <c:strCache>
                <c:ptCount val="4"/>
                <c:pt idx="1">
                  <c:v>recording</c:v>
                </c:pt>
                <c:pt idx="2">
                  <c:v>Presenting your work</c:v>
                </c:pt>
                <c:pt idx="3">
                  <c:v>Written 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60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A1-4EF8-A2C7-43367312D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2307-2A5E-4EC1-A0D1-F668177DF194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9CE4A-A12D-4943-9413-D60D2673E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4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GCSE Art is very different to KS3 – we work as a team and you work independently. It is about extending your skills not gaining them. </a:t>
            </a:r>
          </a:p>
          <a:p>
            <a:r>
              <a:rPr lang="en-US"/>
              <a:t>You will create work with personal meaning and use a range of media – not just pencil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9CE4A-A12D-4943-9413-D60D2673E9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2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1F64-7E10-2BC6-9081-7253113F5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D27CA-B51B-8C50-91B7-ABA68F2F4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72C31-4EF9-5527-0FC5-4C80C643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D949-5B4C-3EDD-8501-55CDD2F6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4FD26-3506-115D-3102-AC2977C3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DDD6-1D5B-08A5-E96E-957F3BF2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A78F0-AF58-1D5C-1C94-E000EF69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6E90-C0B0-AACC-4A57-D870834F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88F9-711D-3830-1ABA-5DCB45F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D426-5448-9ED6-FE96-9C697FCF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5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5D61B-8571-3CA7-93BF-08CA4BB12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8FCE8-97F2-90B1-405D-0A3F262DE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8337-7535-E5DC-24CF-E1AFED52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D5438-99C1-B53D-9906-A14B9606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9AF8-C235-C006-7C61-6A078A3E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B8DF-2F0E-FE80-964F-1C48E66C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4D7C-93B9-1623-F596-5EC184E9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8F3D-B678-7C4A-7A1B-44563186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8616-16ED-C922-8C39-28EAF927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26721-0B5D-36EA-F6DE-3840BC5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5046-7C2E-E93A-04EC-C572C3B5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5D7EC-2A63-12C6-BCC5-B9A08F1AA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F938-C8BA-32C0-D01C-E6EBCFFA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6DEA-AEF2-C5B6-838B-9BD72501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81B4-7159-18D3-5497-AD3C3BB1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5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367D-3FB4-1933-06CC-59F297FA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F31A-387E-94A8-6ACA-2027448C7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38EFC-3A3C-AB20-8478-AA01B6DBC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FE8BD-C4EA-C605-6A73-85895148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8D9A0-2DE8-B7F9-21CE-C4312568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1F78B-D8E2-9CBE-2F8C-2C0F5C56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E6FA-311F-14B5-5EA5-DCE17E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BB37D-0C6F-3284-C52F-E3DDD3ED2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295F2-DC75-D5E6-909C-9BD1580FA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31823-3A57-64AB-F304-853E2E49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4F663-2440-522E-B88A-B03F4EB16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BB21D-9AE9-12E9-0C5C-D05B767D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29670-7995-C4BF-F90F-68B9EF75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4962E-8902-C8AC-D1DB-4D00C79B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2821-C66B-9657-5993-27728250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AAEAA-0F2A-F70E-A96B-125726D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9C074-4ECC-F4DD-DC9B-E9002185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39921-A34B-8982-7E09-793DA9D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1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62818-998E-4394-A375-90D93D4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B93EC-144D-EBD7-B27F-2AD27C9C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99B92-F966-B79F-C1D9-6963047A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64-2DF3-7718-B3A1-7CC901A4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05FD-7518-0E82-566F-22AEED9F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B68E-A53A-59FC-9950-769259EDC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7E639-3B07-70D3-5FC6-0A8CF321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53DDD-8D9F-B13D-18CF-06588665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8BBB7-2560-4BA4-C3C3-60785B13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4EBB-E54D-9FF5-6CA8-27158A2E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516D6-8070-C6C9-7B7E-BFE18A031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AB22E-BD41-2E37-B7AD-7AA3C903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7DC32-4382-E87F-6824-DC76D313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A000-AD5B-9164-BB41-C16E7BF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E69E5-5A7A-7A87-A8A3-4CDAC054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0B8A9-9426-3E21-00AA-E6E2DC18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5602-B78A-639E-5C0F-F439C324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CA38-4AA2-1F41-E1CA-C85B81BB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2E38-6D1F-4627-A122-0F9B27DD655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45A5-8488-C017-F1BA-E06B281EA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FABF5-6C64-F862-69CC-5C7FCFAFC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8A5A-9516-4D88-B6E8-34BD6E3EC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3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rush&#10;&#10;Description automatically generated">
            <a:extLst>
              <a:ext uri="{FF2B5EF4-FFF2-40B4-BE49-F238E27FC236}">
                <a16:creationId xmlns:a16="http://schemas.microsoft.com/office/drawing/2014/main" id="{3147BDCA-2C04-4B3F-A24B-11BE44690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444" y="0"/>
            <a:ext cx="3451555" cy="4593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EA8E8-389B-4061-A28F-12A99476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5" y="695972"/>
            <a:ext cx="9144000" cy="3409978"/>
          </a:xfrm>
        </p:spPr>
        <p:txBody>
          <a:bodyPr anchor="ctr">
            <a:normAutofit/>
          </a:bodyPr>
          <a:lstStyle/>
          <a:p>
            <a:r>
              <a:rPr lang="en-US" sz="5400" b="1" u="sng">
                <a:latin typeface="MADE TOMMY"/>
                <a:cs typeface="Calibri"/>
              </a:rPr>
              <a:t>Subject </a:t>
            </a:r>
            <a:br>
              <a:rPr lang="en-US" sz="5400" b="1" u="sng">
                <a:latin typeface="MADE TOMMY"/>
                <a:cs typeface="Calibri"/>
              </a:rPr>
            </a:br>
            <a:r>
              <a:rPr lang="en-US" sz="5400" b="1" u="sng">
                <a:latin typeface="MADE TOMMY"/>
                <a:cs typeface="Calibri"/>
              </a:rPr>
              <a:t>Presentation  </a:t>
            </a:r>
            <a:br>
              <a:rPr lang="en-US" sz="5400" b="1" u="sng">
                <a:latin typeface="MADE TOMMY"/>
                <a:cs typeface="Calibri"/>
              </a:rPr>
            </a:br>
            <a:r>
              <a:rPr lang="en-US" sz="5400" b="1" u="sng">
                <a:latin typeface="MADE TOMMY"/>
                <a:cs typeface="Calibri"/>
              </a:rPr>
              <a:t>Fine Art</a:t>
            </a:r>
            <a:br>
              <a:rPr lang="en-US" sz="5400" b="1" u="sng">
                <a:latin typeface="MADE TOMMY"/>
                <a:cs typeface="Calibri"/>
              </a:rPr>
            </a:br>
            <a:r>
              <a:rPr lang="en-US" sz="5400" b="1" u="sng">
                <a:latin typeface="MADE TOMMY"/>
                <a:cs typeface="Calibri"/>
              </a:rPr>
              <a:t> </a:t>
            </a:r>
            <a:endParaRPr lang="en-GB" sz="5400" u="sng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D1BEDA0-2611-4C57-8700-7581182ED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0" y="340798"/>
            <a:ext cx="1287660" cy="1772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38D86C-7E78-4726-9F14-47C098F595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21" y="6458095"/>
            <a:ext cx="5785155" cy="23245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2FACEF-2DB5-5305-09B4-863A81780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861" y="5908892"/>
            <a:ext cx="6792273" cy="3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DC6EE-E783-A8A7-74A4-67A6005F8C67}"/>
              </a:ext>
            </a:extLst>
          </p:cNvPr>
          <p:cNvSpPr txBox="1"/>
          <p:nvPr/>
        </p:nvSpPr>
        <p:spPr>
          <a:xfrm>
            <a:off x="2411410" y="5085987"/>
            <a:ext cx="736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any questions, please contact me on: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9C08C-7A40-76F4-CA65-CD7DEE2DD0AC}"/>
              </a:ext>
            </a:extLst>
          </p:cNvPr>
          <p:cNvSpPr txBox="1"/>
          <p:nvPr/>
        </p:nvSpPr>
        <p:spPr>
          <a:xfrm>
            <a:off x="2411409" y="4209842"/>
            <a:ext cx="736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you to make an informed decision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1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ED0EB8-B0F2-41ED-8625-BCCF1B9E9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69" y="2170665"/>
            <a:ext cx="4858308" cy="3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DA6D31E-F843-44D5-BE9C-CC51A6311A4D}"/>
              </a:ext>
            </a:extLst>
          </p:cNvPr>
          <p:cNvSpPr/>
          <p:nvPr/>
        </p:nvSpPr>
        <p:spPr>
          <a:xfrm>
            <a:off x="0" y="173620"/>
            <a:ext cx="3745247" cy="2491696"/>
          </a:xfrm>
          <a:prstGeom prst="cloudCallout">
            <a:avLst>
              <a:gd name="adj1" fmla="val 78019"/>
              <a:gd name="adj2" fmla="val 11398"/>
            </a:avLst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ighlight>
                  <a:srgbClr val="FFFF00"/>
                </a:highlight>
              </a:rPr>
              <a:t>S</a:t>
            </a:r>
            <a:r>
              <a:rPr lang="en-GB" sz="3600" b="1">
                <a:solidFill>
                  <a:schemeClr val="tx1"/>
                </a:solidFill>
                <a:highlight>
                  <a:srgbClr val="FFFF00"/>
                </a:highlight>
              </a:rPr>
              <a:t>USTAINED PROJECT </a:t>
            </a:r>
          </a:p>
          <a:p>
            <a:pPr algn="ctr"/>
            <a:r>
              <a:rPr lang="en-GB" sz="3600" b="1">
                <a:solidFill>
                  <a:schemeClr val="tx1"/>
                </a:solidFill>
                <a:highlight>
                  <a:srgbClr val="FFFF00"/>
                </a:highlight>
              </a:rPr>
              <a:t>YEAR 10-11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8BF77-441E-428C-AD91-2F6E6834B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876" y="195349"/>
            <a:ext cx="2948856" cy="4053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2268A-8C97-4AAD-B1D7-5A39E51664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1" y="173620"/>
            <a:ext cx="3755873" cy="585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04895-6F1D-4DBC-8B3C-573F7143FF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062" y="4372763"/>
            <a:ext cx="2631071" cy="248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6B92D-8F48-4EF2-9FE3-6044F489D449}"/>
              </a:ext>
            </a:extLst>
          </p:cNvPr>
          <p:cNvSpPr txBox="1"/>
          <p:nvPr/>
        </p:nvSpPr>
        <p:spPr>
          <a:xfrm>
            <a:off x="119570" y="5613008"/>
            <a:ext cx="12394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Mind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B762D-40AD-4ADF-8C4A-72DC1888DC74}"/>
              </a:ext>
            </a:extLst>
          </p:cNvPr>
          <p:cNvSpPr txBox="1"/>
          <p:nvPr/>
        </p:nvSpPr>
        <p:spPr>
          <a:xfrm>
            <a:off x="5211783" y="195349"/>
            <a:ext cx="17684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Drawing sheet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8E87-E498-411F-95D1-7DD82A4496F6}"/>
              </a:ext>
            </a:extLst>
          </p:cNvPr>
          <p:cNvSpPr txBox="1"/>
          <p:nvPr/>
        </p:nvSpPr>
        <p:spPr>
          <a:xfrm>
            <a:off x="7556537" y="5661078"/>
            <a:ext cx="15199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err="1">
                <a:latin typeface="Comic Sans MS" panose="030F0702030302020204" pitchFamily="66" charset="0"/>
              </a:rPr>
              <a:t>Photosheets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1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EB40B-52C9-48B0-879A-853613A3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254" y="1696379"/>
            <a:ext cx="2908155" cy="4054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82889-1E68-4CA5-ADDE-F152D049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048" y="3763497"/>
            <a:ext cx="2216565" cy="3094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E9E24-A344-439A-A738-AD1562335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3813"/>
            <a:ext cx="2339854" cy="3134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E05FA-3912-4827-813A-A0D1758530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807" y="4200333"/>
            <a:ext cx="3794959" cy="2657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9A4D5-7486-4C9C-9A6E-F88568F698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116" y="225084"/>
            <a:ext cx="3821650" cy="2225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D3094-69BA-473B-9EDB-B264696E3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8"/>
          <a:stretch/>
        </p:blipFill>
        <p:spPr>
          <a:xfrm>
            <a:off x="1" y="-38541"/>
            <a:ext cx="4720612" cy="302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D082A-3FDE-48CF-98B1-05C2447C07E6}"/>
              </a:ext>
            </a:extLst>
          </p:cNvPr>
          <p:cNvSpPr txBox="1"/>
          <p:nvPr/>
        </p:nvSpPr>
        <p:spPr>
          <a:xfrm>
            <a:off x="4858116" y="2612865"/>
            <a:ext cx="24224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Critical study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73267-737B-4161-BD6B-06CE33AD8D3D}"/>
              </a:ext>
            </a:extLst>
          </p:cNvPr>
          <p:cNvSpPr txBox="1"/>
          <p:nvPr/>
        </p:nvSpPr>
        <p:spPr>
          <a:xfrm>
            <a:off x="-69515" y="3244334"/>
            <a:ext cx="1697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Design idea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E243A-5BDA-4E60-8251-C3C79EC766DC}"/>
              </a:ext>
            </a:extLst>
          </p:cNvPr>
          <p:cNvSpPr txBox="1"/>
          <p:nvPr/>
        </p:nvSpPr>
        <p:spPr>
          <a:xfrm>
            <a:off x="2504048" y="3281952"/>
            <a:ext cx="1697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Design idea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CA951-672A-408A-BFD3-50B6BB2DF781}"/>
              </a:ext>
            </a:extLst>
          </p:cNvPr>
          <p:cNvSpPr txBox="1"/>
          <p:nvPr/>
        </p:nvSpPr>
        <p:spPr>
          <a:xfrm>
            <a:off x="7680775" y="5986585"/>
            <a:ext cx="998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Design </a:t>
            </a:r>
          </a:p>
          <a:p>
            <a:r>
              <a:rPr lang="en-GB" b="1">
                <a:latin typeface="Comic Sans MS" panose="030F0702030302020204" pitchFamily="66" charset="0"/>
              </a:rPr>
              <a:t>idea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7A1CA-1999-4F64-ABF3-DDB4245A3B58}"/>
              </a:ext>
            </a:extLst>
          </p:cNvPr>
          <p:cNvSpPr txBox="1"/>
          <p:nvPr/>
        </p:nvSpPr>
        <p:spPr>
          <a:xfrm>
            <a:off x="9190254" y="5868718"/>
            <a:ext cx="1758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>
                <a:latin typeface="Comic Sans MS" panose="030F0702030302020204" pitchFamily="66" charset="0"/>
              </a:rPr>
              <a:t>Final response</a:t>
            </a:r>
          </a:p>
        </p:txBody>
      </p:sp>
    </p:spTree>
    <p:extLst>
      <p:ext uri="{BB962C8B-B14F-4D97-AF65-F5344CB8AC3E}">
        <p14:creationId xmlns:p14="http://schemas.microsoft.com/office/powerpoint/2010/main" val="305456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6687ED-EB96-4FCB-8EB5-B3012648D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46811" y="3233817"/>
            <a:ext cx="4708898" cy="20639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12EB92-9E49-442E-AC37-11BD44A63794}"/>
              </a:ext>
            </a:extLst>
          </p:cNvPr>
          <p:cNvSpPr/>
          <p:nvPr/>
        </p:nvSpPr>
        <p:spPr>
          <a:xfrm>
            <a:off x="2148015" y="-183424"/>
            <a:ext cx="7754587" cy="74220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E882501-08D2-45DB-BC93-4A66CF85F920}"/>
              </a:ext>
            </a:extLst>
          </p:cNvPr>
          <p:cNvSpPr/>
          <p:nvPr/>
        </p:nvSpPr>
        <p:spPr>
          <a:xfrm>
            <a:off x="44844" y="47287"/>
            <a:ext cx="3346339" cy="2239109"/>
          </a:xfrm>
          <a:prstGeom prst="cloudCallout">
            <a:avLst>
              <a:gd name="adj1" fmla="val 41362"/>
              <a:gd name="adj2" fmla="val 84485"/>
            </a:avLst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Is there loads of homework?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0EB723A-110C-4934-BBCC-14B46828E761}"/>
              </a:ext>
            </a:extLst>
          </p:cNvPr>
          <p:cNvSpPr/>
          <p:nvPr/>
        </p:nvSpPr>
        <p:spPr>
          <a:xfrm>
            <a:off x="8679384" y="4592579"/>
            <a:ext cx="3745247" cy="2491696"/>
          </a:xfrm>
          <a:prstGeom prst="cloudCallout">
            <a:avLst>
              <a:gd name="adj1" fmla="val -40018"/>
              <a:gd name="adj2" fmla="val -88259"/>
            </a:avLst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Can I do Art AND Photography?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D7B8E-7638-4FE8-841E-4727077A46EA}"/>
              </a:ext>
            </a:extLst>
          </p:cNvPr>
          <p:cNvSpPr txBox="1"/>
          <p:nvPr/>
        </p:nvSpPr>
        <p:spPr>
          <a:xfrm>
            <a:off x="3391183" y="1166842"/>
            <a:ext cx="54440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If Art and Photography are available in separate option blocks then yes, you can select both as options.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Please be aware: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Deadlines for both subjects are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Both subjects are coursework heavy and therefore require consistent effort over the whole of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Both require commitment to work at home and 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Exams are likely to take place very closely together – possibly in one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You can create photography outcomes in the Fine Art course and you can explore practical manipulation in the Photography course.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BA984-567D-4B04-AE0E-06CD85CD5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49121" y="392624"/>
            <a:ext cx="3544839" cy="27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638E6-1F82-4ECB-A57D-DB4858003745}"/>
              </a:ext>
            </a:extLst>
          </p:cNvPr>
          <p:cNvSpPr txBox="1"/>
          <p:nvPr/>
        </p:nvSpPr>
        <p:spPr>
          <a:xfrm>
            <a:off x="816017" y="148255"/>
            <a:ext cx="3188693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GCSE Fine Art </a:t>
            </a:r>
          </a:p>
        </p:txBody>
      </p:sp>
      <p:pic>
        <p:nvPicPr>
          <p:cNvPr id="1026" name="Picture 2" descr="AQA to pay out £1.1m for serious breaches on exam re-marks">
            <a:extLst>
              <a:ext uri="{FF2B5EF4-FFF2-40B4-BE49-F238E27FC236}">
                <a16:creationId xmlns:a16="http://schemas.microsoft.com/office/drawing/2014/main" id="{A4010124-07A1-4C7B-8201-DD86AB9DB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09957"/>
            <a:ext cx="3425190" cy="1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91CC8-8DC2-4FB7-83D5-2E0B533410B7}"/>
              </a:ext>
            </a:extLst>
          </p:cNvPr>
          <p:cNvSpPr/>
          <p:nvPr/>
        </p:nvSpPr>
        <p:spPr>
          <a:xfrm>
            <a:off x="80822" y="2123659"/>
            <a:ext cx="334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Century Gothic" panose="020B0502020202020204" pitchFamily="34" charset="0"/>
              </a:rPr>
              <a:t>Fine art </a:t>
            </a:r>
          </a:p>
          <a:p>
            <a:r>
              <a:rPr lang="en-GB" sz="1600">
                <a:latin typeface="Century Gothic" panose="020B0502020202020204" pitchFamily="34" charset="0"/>
              </a:rPr>
              <a:t>Fine art practice is defined here as the need to explore an </a:t>
            </a:r>
            <a:r>
              <a:rPr lang="en-GB" sz="1600" b="1">
                <a:latin typeface="Century Gothic" panose="020B0502020202020204" pitchFamily="34" charset="0"/>
              </a:rPr>
              <a:t>idea</a:t>
            </a:r>
            <a:r>
              <a:rPr lang="en-GB" sz="1600">
                <a:latin typeface="Century Gothic" panose="020B0502020202020204" pitchFamily="34" charset="0"/>
              </a:rPr>
              <a:t>, </a:t>
            </a:r>
            <a:r>
              <a:rPr lang="en-GB" sz="1600" b="1">
                <a:latin typeface="Century Gothic" panose="020B0502020202020204" pitchFamily="34" charset="0"/>
              </a:rPr>
              <a:t>convey an experience </a:t>
            </a:r>
            <a:r>
              <a:rPr lang="en-GB" sz="1600">
                <a:latin typeface="Century Gothic" panose="020B0502020202020204" pitchFamily="34" charset="0"/>
              </a:rPr>
              <a:t>or respond to a </a:t>
            </a:r>
            <a:r>
              <a:rPr lang="en-GB" sz="1600" b="1">
                <a:latin typeface="Century Gothic" panose="020B0502020202020204" pitchFamily="34" charset="0"/>
              </a:rPr>
              <a:t>theme or issue of personal significance.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D43B7-D4EE-4450-8F92-F8B8723C53EF}"/>
              </a:ext>
            </a:extLst>
          </p:cNvPr>
          <p:cNvSpPr txBox="1"/>
          <p:nvPr/>
        </p:nvSpPr>
        <p:spPr>
          <a:xfrm>
            <a:off x="7937894" y="0"/>
            <a:ext cx="3551574" cy="3693319"/>
          </a:xfrm>
          <a:prstGeom prst="rect">
            <a:avLst/>
          </a:prstGeom>
          <a:gradFill flip="none" rotWithShape="1">
            <a:gsLst>
              <a:gs pos="0">
                <a:srgbClr val="C7A1E3"/>
              </a:gs>
              <a:gs pos="9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60% Component 1 </a:t>
            </a:r>
          </a:p>
          <a:p>
            <a:r>
              <a:rPr lang="en-GB" b="1"/>
              <a:t>This is all work from Year 10 until Jan Year 11</a:t>
            </a:r>
          </a:p>
          <a:p>
            <a:r>
              <a:rPr lang="en-GB" b="1">
                <a:solidFill>
                  <a:srgbClr val="FF0000"/>
                </a:solidFill>
              </a:rPr>
              <a:t>One project and a selection of further work</a:t>
            </a:r>
          </a:p>
          <a:p>
            <a:r>
              <a:rPr lang="en-GB"/>
              <a:t>You will get to develop your own project from a series of themes and choose your own artist.</a:t>
            </a:r>
          </a:p>
          <a:p>
            <a:endParaRPr lang="en-GB" b="1"/>
          </a:p>
          <a:p>
            <a:r>
              <a:rPr lang="en-GB" b="1"/>
              <a:t>40% Externally set unit</a:t>
            </a:r>
          </a:p>
          <a:p>
            <a:r>
              <a:rPr lang="en-GB" b="1"/>
              <a:t>From Jan Year 11 until Easter</a:t>
            </a:r>
          </a:p>
          <a:p>
            <a:r>
              <a:rPr lang="en-GB" b="1">
                <a:solidFill>
                  <a:srgbClr val="FF0000"/>
                </a:solidFill>
              </a:rPr>
              <a:t>A smaller project </a:t>
            </a:r>
            <a:r>
              <a:rPr lang="en-GB"/>
              <a:t>with themes set by the exam board.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7D4FC9D-9C3C-4D52-BADC-644F1F4B6690}"/>
              </a:ext>
            </a:extLst>
          </p:cNvPr>
          <p:cNvSpPr/>
          <p:nvPr/>
        </p:nvSpPr>
        <p:spPr>
          <a:xfrm>
            <a:off x="8640426" y="4699084"/>
            <a:ext cx="3551574" cy="2158916"/>
          </a:xfrm>
          <a:prstGeom prst="cloudCallout">
            <a:avLst>
              <a:gd name="adj1" fmla="val 34169"/>
              <a:gd name="adj2" fmla="val -12082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Is there an exam?</a:t>
            </a:r>
          </a:p>
          <a:p>
            <a:pPr algn="ctr"/>
            <a:r>
              <a:rPr lang="en-GB"/>
              <a:t>There is a 10 hour exam where you create the final piece – not a written exam.</a:t>
            </a:r>
          </a:p>
        </p:txBody>
      </p:sp>
      <p:pic>
        <p:nvPicPr>
          <p:cNvPr id="21" name="Picture 20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324D1283-EBF2-4D7A-8796-EECB01F85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658" y="132673"/>
            <a:ext cx="1965340" cy="2677471"/>
          </a:xfrm>
          <a:prstGeom prst="rect">
            <a:avLst/>
          </a:prstGeom>
        </p:spPr>
      </p:pic>
      <p:pic>
        <p:nvPicPr>
          <p:cNvPr id="23" name="Picture 2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76B8808-D1FB-496E-BC80-115FAADF7A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13473" y="2996418"/>
            <a:ext cx="1713771" cy="2784078"/>
          </a:xfrm>
          <a:prstGeom prst="rect">
            <a:avLst/>
          </a:prstGeom>
        </p:spPr>
      </p:pic>
      <p:pic>
        <p:nvPicPr>
          <p:cNvPr id="25" name="Picture 24" descr="A picture containing indoor, sitting, covered, table&#10;&#10;Description automatically generated">
            <a:extLst>
              <a:ext uri="{FF2B5EF4-FFF2-40B4-BE49-F238E27FC236}">
                <a16:creationId xmlns:a16="http://schemas.microsoft.com/office/drawing/2014/main" id="{94D20E2A-5805-4371-A2F4-7752A5183B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29604" y="4553922"/>
            <a:ext cx="2928141" cy="1647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78B31-A411-49D5-B39C-FAD1C6BBB186}"/>
              </a:ext>
            </a:extLst>
          </p:cNvPr>
          <p:cNvSpPr txBox="1"/>
          <p:nvPr/>
        </p:nvSpPr>
        <p:spPr>
          <a:xfrm>
            <a:off x="6308265" y="5758116"/>
            <a:ext cx="1090107" cy="369332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Sculpture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CB0623-974F-412C-BB2C-4358303487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93800" y="1447780"/>
            <a:ext cx="2154191" cy="154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576E81-ED34-4588-BD53-DF7E7114BF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66" y="5394782"/>
            <a:ext cx="5235512" cy="1332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E0AB8-3E60-408B-B930-541E823FE341}"/>
              </a:ext>
            </a:extLst>
          </p:cNvPr>
          <p:cNvSpPr txBox="1"/>
          <p:nvPr/>
        </p:nvSpPr>
        <p:spPr>
          <a:xfrm>
            <a:off x="376113" y="5074847"/>
            <a:ext cx="1407501" cy="369332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Photography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56DD52-6638-437A-92B6-FBCD81AA26C6}"/>
              </a:ext>
            </a:extLst>
          </p:cNvPr>
          <p:cNvSpPr txBox="1"/>
          <p:nvPr/>
        </p:nvSpPr>
        <p:spPr>
          <a:xfrm>
            <a:off x="4557696" y="2295365"/>
            <a:ext cx="963534" cy="369332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Painting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126103E7-3892-48E9-B139-10E2D91C462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78" y="3018129"/>
            <a:ext cx="1492222" cy="2043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FACEAF-5347-418F-BDF0-E1DEBBF684D8}"/>
              </a:ext>
            </a:extLst>
          </p:cNvPr>
          <p:cNvSpPr txBox="1"/>
          <p:nvPr/>
        </p:nvSpPr>
        <p:spPr>
          <a:xfrm>
            <a:off x="6245537" y="3341133"/>
            <a:ext cx="1034322" cy="369332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Ceramics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727A3-328C-40CB-98A3-C2310105403C}"/>
              </a:ext>
            </a:extLst>
          </p:cNvPr>
          <p:cNvSpPr txBox="1"/>
          <p:nvPr/>
        </p:nvSpPr>
        <p:spPr>
          <a:xfrm>
            <a:off x="1712595" y="4178310"/>
            <a:ext cx="979307" cy="369332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Drawing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9249A-87A1-4279-833B-980827A6E4F7}"/>
              </a:ext>
            </a:extLst>
          </p:cNvPr>
          <p:cNvSpPr txBox="1"/>
          <p:nvPr/>
        </p:nvSpPr>
        <p:spPr>
          <a:xfrm>
            <a:off x="4551562" y="4649670"/>
            <a:ext cx="834780" cy="646331"/>
          </a:xfrm>
          <a:prstGeom prst="rect">
            <a:avLst/>
          </a:prstGeom>
          <a:solidFill>
            <a:srgbClr val="C7A1E3"/>
          </a:solidFill>
        </p:spPr>
        <p:txBody>
          <a:bodyPr wrap="none" rtlCol="0">
            <a:spAutoFit/>
          </a:bodyPr>
          <a:lstStyle/>
          <a:p>
            <a:r>
              <a:rPr lang="en-GB" b="1"/>
              <a:t>Mixed </a:t>
            </a:r>
          </a:p>
          <a:p>
            <a:r>
              <a:rPr lang="en-GB" b="1"/>
              <a:t>media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75A3478-034F-82C7-B55D-D1E3147F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5268" y="57865"/>
            <a:ext cx="10572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CCB420-31E7-E6A5-AFEC-2B5D7304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99" y="132673"/>
            <a:ext cx="571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731"/>
    </mc:Choice>
    <mc:Fallback xmlns="">
      <p:transition advTm="1287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AFBA1-D44C-4F6C-A58B-7FB82305D7D2}"/>
              </a:ext>
            </a:extLst>
          </p:cNvPr>
          <p:cNvSpPr txBox="1"/>
          <p:nvPr/>
        </p:nvSpPr>
        <p:spPr>
          <a:xfrm>
            <a:off x="5534514" y="132673"/>
            <a:ext cx="5819072" cy="6463308"/>
          </a:xfrm>
          <a:prstGeom prst="rect">
            <a:avLst/>
          </a:prstGeom>
          <a:solidFill>
            <a:srgbClr val="CC99FF">
              <a:alpha val="47059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2024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9-7= 15.6% 	NA:22.6%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9-4 = 53.1% 	NA: 75.6%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2023</a:t>
            </a:r>
          </a:p>
          <a:p>
            <a:r>
              <a:rPr lang="pt-BR" dirty="0">
                <a:latin typeface="Comic Sans MS" panose="030F0702030302020204" pitchFamily="66" charset="0"/>
              </a:rPr>
              <a:t>Grades 9-7 = 30%  	NA 26.9%</a:t>
            </a:r>
          </a:p>
          <a:p>
            <a:r>
              <a:rPr lang="pt-BR" dirty="0">
                <a:latin typeface="Comic Sans MS" panose="030F0702030302020204" pitchFamily="66" charset="0"/>
              </a:rPr>
              <a:t>Grades 9-4 = 100%  	NA 78.1%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2022 – NO EXAM PROJECT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9-7 = 30%	NA 28.2%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9-4 = 89%	NA 81.6%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2021 - TAGS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9-7 = 26%	NA: 30.2%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9-4 = 68%	NA: 84.9%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2020 - CAGS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9-7 =19%	NA: 29.6%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9-4 =85%	NA: 86.5%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2019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9-7 = 18%	NA: 22.8%</a:t>
            </a:r>
          </a:p>
          <a:p>
            <a:r>
              <a:rPr lang="en-GB" dirty="0">
                <a:latin typeface="Comic Sans MS" panose="030F0702030302020204" pitchFamily="66" charset="0"/>
              </a:rPr>
              <a:t>Grades 9-4 = 91%	NA: 75.2%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D8CF2-BCC1-4B9E-9D11-2A80AED1AFDB}"/>
              </a:ext>
            </a:extLst>
          </p:cNvPr>
          <p:cNvSpPr txBox="1"/>
          <p:nvPr/>
        </p:nvSpPr>
        <p:spPr>
          <a:xfrm>
            <a:off x="1377387" y="1458410"/>
            <a:ext cx="393088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>
                <a:latin typeface="Comic Sans MS" panose="030F0702030302020204" pitchFamily="66" charset="0"/>
              </a:rPr>
              <a:t>Art and Design </a:t>
            </a:r>
          </a:p>
          <a:p>
            <a:r>
              <a:rPr lang="en-GB" sz="4000">
                <a:latin typeface="Comic Sans MS" panose="030F0702030302020204" pitchFamily="66" charset="0"/>
              </a:rPr>
              <a:t>GCSE results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96BBA16-0D2B-9F71-27D4-D69754C1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5268" y="57865"/>
            <a:ext cx="10572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FE05A15-6069-E66D-26F7-42D02E85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99" y="132673"/>
            <a:ext cx="571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0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566" y="0"/>
            <a:ext cx="9682787" cy="68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DDF1192-8AF5-4EFE-B42A-69B84092E5D7}"/>
              </a:ext>
            </a:extLst>
          </p:cNvPr>
          <p:cNvSpPr/>
          <p:nvPr/>
        </p:nvSpPr>
        <p:spPr>
          <a:xfrm>
            <a:off x="445556" y="972507"/>
            <a:ext cx="2961886" cy="2802655"/>
          </a:xfrm>
          <a:prstGeom prst="roundRect">
            <a:avLst/>
          </a:prstGeom>
          <a:gradFill flip="none" rotWithShape="1">
            <a:gsLst>
              <a:gs pos="0">
                <a:srgbClr val="E92A78">
                  <a:tint val="66000"/>
                  <a:satMod val="160000"/>
                </a:srgbClr>
              </a:gs>
              <a:gs pos="50000">
                <a:srgbClr val="E92A78">
                  <a:tint val="44500"/>
                  <a:satMod val="160000"/>
                </a:srgbClr>
              </a:gs>
              <a:gs pos="100000">
                <a:srgbClr val="E92A78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E92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D99A04C-2726-45C3-8B6F-90DBEB54C25C}"/>
              </a:ext>
            </a:extLst>
          </p:cNvPr>
          <p:cNvSpPr/>
          <p:nvPr/>
        </p:nvSpPr>
        <p:spPr>
          <a:xfrm>
            <a:off x="3446393" y="942859"/>
            <a:ext cx="2963310" cy="2847422"/>
          </a:xfrm>
          <a:prstGeom prst="roundRect">
            <a:avLst/>
          </a:prstGeom>
          <a:gradFill flip="none" rotWithShape="1">
            <a:gsLst>
              <a:gs pos="0">
                <a:srgbClr val="F6A419">
                  <a:tint val="66000"/>
                  <a:satMod val="160000"/>
                </a:srgbClr>
              </a:gs>
              <a:gs pos="50000">
                <a:srgbClr val="F6A419">
                  <a:tint val="44500"/>
                  <a:satMod val="160000"/>
                </a:srgbClr>
              </a:gs>
              <a:gs pos="100000">
                <a:srgbClr val="F6A419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F6A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E69A67F-C841-400B-84A0-D5C3953FE5D0}"/>
              </a:ext>
            </a:extLst>
          </p:cNvPr>
          <p:cNvSpPr/>
          <p:nvPr/>
        </p:nvSpPr>
        <p:spPr>
          <a:xfrm>
            <a:off x="3407441" y="3843110"/>
            <a:ext cx="2990886" cy="2802653"/>
          </a:xfrm>
          <a:prstGeom prst="roundRect">
            <a:avLst/>
          </a:prstGeom>
          <a:gradFill flip="none" rotWithShape="1">
            <a:gsLst>
              <a:gs pos="0">
                <a:srgbClr val="02A695">
                  <a:tint val="66000"/>
                  <a:satMod val="160000"/>
                </a:srgbClr>
              </a:gs>
              <a:gs pos="50000">
                <a:srgbClr val="02A695">
                  <a:tint val="44500"/>
                  <a:satMod val="160000"/>
                </a:srgbClr>
              </a:gs>
              <a:gs pos="100000">
                <a:srgbClr val="02A695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2A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6313B059-3489-4228-B5A0-E12A805D354D}"/>
              </a:ext>
            </a:extLst>
          </p:cNvPr>
          <p:cNvSpPr/>
          <p:nvPr/>
        </p:nvSpPr>
        <p:spPr>
          <a:xfrm>
            <a:off x="445556" y="3817577"/>
            <a:ext cx="2910182" cy="2824399"/>
          </a:xfrm>
          <a:prstGeom prst="roundRect">
            <a:avLst/>
          </a:prstGeom>
          <a:gradFill flip="none" rotWithShape="1">
            <a:gsLst>
              <a:gs pos="0">
                <a:srgbClr val="6B2B82">
                  <a:tint val="66000"/>
                  <a:satMod val="160000"/>
                </a:srgbClr>
              </a:gs>
              <a:gs pos="50000">
                <a:srgbClr val="6B2B82">
                  <a:tint val="44500"/>
                  <a:satMod val="160000"/>
                </a:srgbClr>
              </a:gs>
              <a:gs pos="100000">
                <a:srgbClr val="6B2B82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6B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C9070-972E-4AD2-A4DF-5D25AF519085}"/>
              </a:ext>
            </a:extLst>
          </p:cNvPr>
          <p:cNvSpPr txBox="1"/>
          <p:nvPr/>
        </p:nvSpPr>
        <p:spPr>
          <a:xfrm>
            <a:off x="610219" y="3887250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ooper Black" panose="0208090404030B020404" pitchFamily="18" charset="0"/>
              </a:rPr>
              <a:t>Salary and hours: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FBB5A-3BFD-4B36-944E-9D50B32FECEE}"/>
              </a:ext>
            </a:extLst>
          </p:cNvPr>
          <p:cNvSpPr txBox="1"/>
          <p:nvPr/>
        </p:nvSpPr>
        <p:spPr>
          <a:xfrm>
            <a:off x="3678386" y="964947"/>
            <a:ext cx="1724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oper Black" panose="0208090404030B020404" pitchFamily="18" charset="0"/>
              </a:rPr>
              <a:t>Qualifications: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FC0B7-B5DC-49AC-8AEE-FE64CF4D2F32}"/>
              </a:ext>
            </a:extLst>
          </p:cNvPr>
          <p:cNvSpPr txBox="1"/>
          <p:nvPr/>
        </p:nvSpPr>
        <p:spPr>
          <a:xfrm>
            <a:off x="3637762" y="3826605"/>
            <a:ext cx="1982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ooper Black" panose="0208090404030B020404" pitchFamily="18" charset="0"/>
              </a:rPr>
              <a:t>What do they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78A8E-3B25-413F-AF92-A45C1879978C}"/>
              </a:ext>
            </a:extLst>
          </p:cNvPr>
          <p:cNvSpPr txBox="1"/>
          <p:nvPr/>
        </p:nvSpPr>
        <p:spPr>
          <a:xfrm>
            <a:off x="609671" y="1037481"/>
            <a:ext cx="239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ooper Black" panose="0208090404030B020404" pitchFamily="18" charset="0"/>
              </a:rPr>
              <a:t>What is an animator?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C42D6-8414-40AF-AEF1-74C6A2BC9671}"/>
              </a:ext>
            </a:extLst>
          </p:cNvPr>
          <p:cNvSpPr txBox="1"/>
          <p:nvPr/>
        </p:nvSpPr>
        <p:spPr>
          <a:xfrm>
            <a:off x="3897143" y="69278"/>
            <a:ext cx="3249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oper Black" panose="0208090404030B020404" pitchFamily="18" charset="0"/>
              </a:rPr>
              <a:t>Animator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CF4811-75FE-488B-9955-58F55B51B85B}"/>
              </a:ext>
            </a:extLst>
          </p:cNvPr>
          <p:cNvSpPr/>
          <p:nvPr/>
        </p:nvSpPr>
        <p:spPr>
          <a:xfrm>
            <a:off x="434181" y="1342558"/>
            <a:ext cx="291018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/>
              <a:t>An animator produces multiple images called frames, which when sequenced together create an illusion of movement - this is known as animation. The images can be made up of digital or hand-drawn pictures, models or puppets.</a:t>
            </a:r>
          </a:p>
          <a:p>
            <a:endParaRPr lang="en-GB" sz="1300"/>
          </a:p>
          <a:p>
            <a:r>
              <a:rPr lang="en-GB" sz="1300"/>
              <a:t>Animators tend to work in 2D, 3D model-making, stop-frame or computer-generated animation.</a:t>
            </a:r>
          </a:p>
          <a:p>
            <a:endParaRPr lang="en-GB" sz="13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68C68-6B22-447F-9E4D-F479C4E70F8B}"/>
              </a:ext>
            </a:extLst>
          </p:cNvPr>
          <p:cNvSpPr txBox="1"/>
          <p:nvPr/>
        </p:nvSpPr>
        <p:spPr>
          <a:xfrm>
            <a:off x="461320" y="4254198"/>
            <a:ext cx="28830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/>
              <a:t>Entry salary: £12,000-£15,000</a:t>
            </a:r>
          </a:p>
          <a:p>
            <a:r>
              <a:rPr lang="en-GB" sz="1300"/>
              <a:t>Computer game animation: £18,000</a:t>
            </a:r>
          </a:p>
          <a:p>
            <a:r>
              <a:rPr lang="en-GB" sz="1300"/>
              <a:t>Experienced: £25,000</a:t>
            </a:r>
          </a:p>
          <a:p>
            <a:r>
              <a:rPr lang="en-GB" sz="1300"/>
              <a:t>Ten years+ experience: £36,000</a:t>
            </a:r>
          </a:p>
          <a:p>
            <a:endParaRPr lang="en-GB" sz="1300"/>
          </a:p>
          <a:p>
            <a:r>
              <a:rPr lang="en-GB" sz="1300"/>
              <a:t>Working hours are regular office hours (approximately 40 hours per week), but as deadlines approach you may need to work overtime, including at the weekend. Flexitime is quite common.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B3E38-2553-46E6-B87E-4FDD87EBE120}"/>
              </a:ext>
            </a:extLst>
          </p:cNvPr>
          <p:cNvSpPr/>
          <p:nvPr/>
        </p:nvSpPr>
        <p:spPr>
          <a:xfrm>
            <a:off x="3523427" y="1234889"/>
            <a:ext cx="290247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50"/>
              <a:t>The following degree or foundation degree subjects are most relevant: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animation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art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computer-aided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design for moving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electrical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film and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graphic design/illustration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model making or sculpture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spatial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3D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0D0188-A76A-4623-8B84-DD7745DE27B7}"/>
              </a:ext>
            </a:extLst>
          </p:cNvPr>
          <p:cNvSpPr txBox="1"/>
          <p:nvPr/>
        </p:nvSpPr>
        <p:spPr>
          <a:xfrm>
            <a:off x="3371502" y="4082311"/>
            <a:ext cx="30544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Liaising with clients and developing animation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Creating storyboards, sketches and characters (hand drawn then CGI)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Matching sequence of images to the soundtrack and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Using technical software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Creating detailed frame by frame visuals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Working to production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Delivering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50"/>
              <a:t>Collaborating with design team and a wide variety of media companies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0F8C5F-BD4E-4323-AAA3-6522BFD010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425" y="216024"/>
            <a:ext cx="4345172" cy="2376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D631AD-DFB5-4605-B6C3-BACCE9F15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07" y="2415522"/>
            <a:ext cx="4601375" cy="2408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1CA6D9-6B39-4B42-8533-BCB8ACBBF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852" y="4375011"/>
            <a:ext cx="4118319" cy="2266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326A5-D198-C339-1444-5BD5B4EF21A5}"/>
              </a:ext>
            </a:extLst>
          </p:cNvPr>
          <p:cNvSpPr txBox="1"/>
          <p:nvPr/>
        </p:nvSpPr>
        <p:spPr>
          <a:xfrm>
            <a:off x="144011" y="94239"/>
            <a:ext cx="3443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Come and look at the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Arts careers brochure!</a:t>
            </a: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71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37" y="339213"/>
            <a:ext cx="9763125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3E284-FE9E-46DF-8CC4-26D0DA52780A}"/>
              </a:ext>
            </a:extLst>
          </p:cNvPr>
          <p:cNvSpPr txBox="1"/>
          <p:nvPr/>
        </p:nvSpPr>
        <p:spPr>
          <a:xfrm>
            <a:off x="0" y="0"/>
            <a:ext cx="11862033" cy="7171194"/>
          </a:xfrm>
          <a:prstGeom prst="rect">
            <a:avLst/>
          </a:prstGeom>
          <a:gradFill>
            <a:gsLst>
              <a:gs pos="0">
                <a:srgbClr val="C7A1E3"/>
              </a:gs>
              <a:gs pos="93000">
                <a:schemeClr val="bg1">
                  <a:alpha val="57000"/>
                </a:schemeClr>
              </a:gs>
              <a:gs pos="100000">
                <a:schemeClr val="bg1">
                  <a:alpha val="11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GB" sz="2800" b="1"/>
              <a:t>What skills do I need to do an Art GCSE?</a:t>
            </a:r>
          </a:p>
          <a:p>
            <a:endParaRPr lang="en-GB" sz="28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Good standard of </a:t>
            </a:r>
            <a:r>
              <a:rPr lang="en-GB" sz="2800">
                <a:highlight>
                  <a:srgbClr val="FFFF00"/>
                </a:highlight>
              </a:rPr>
              <a:t>art skills </a:t>
            </a:r>
            <a:r>
              <a:rPr lang="en-GB" sz="2800"/>
              <a:t>across different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Ability to work </a:t>
            </a:r>
            <a:r>
              <a:rPr lang="en-GB" sz="2800">
                <a:highlight>
                  <a:srgbClr val="FFFF00"/>
                </a:highlight>
              </a:rPr>
              <a:t>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Commitment to </a:t>
            </a:r>
            <a:r>
              <a:rPr lang="en-GB" sz="2800">
                <a:highlight>
                  <a:srgbClr val="FFFF00"/>
                </a:highlight>
              </a:rPr>
              <a:t>meet deadlines </a:t>
            </a:r>
            <a:r>
              <a:rPr lang="en-GB" sz="2800"/>
              <a:t>– 2-3 HOURS OF HOMEWORK PER WEEK</a:t>
            </a:r>
          </a:p>
          <a:p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Can create work with </a:t>
            </a:r>
            <a:r>
              <a:rPr lang="en-GB" sz="2800">
                <a:highlight>
                  <a:srgbClr val="FFFF00"/>
                </a:highlight>
              </a:rPr>
              <a:t>personal meaning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highlight>
                  <a:srgbClr val="FFFF00"/>
                </a:highlight>
              </a:rPr>
              <a:t>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highlight>
                  <a:srgbClr val="FFFF00"/>
                </a:highlight>
              </a:rPr>
              <a:t>Perseverance</a:t>
            </a:r>
            <a:r>
              <a:rPr lang="en-GB" sz="2800"/>
              <a:t> to refine your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/>
          </a:p>
          <a:p>
            <a:endParaRPr lang="en-GB" sz="2400" b="1"/>
          </a:p>
          <a:p>
            <a:endParaRPr lang="en-GB" sz="2400" b="1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2F9C79D-9A90-7EAF-385F-54111F9F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5268" y="57865"/>
            <a:ext cx="10572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38EF3B3-E338-9F7C-4717-6520698D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726" y="5589053"/>
            <a:ext cx="757562" cy="10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639"/>
    </mc:Choice>
    <mc:Fallback xmlns="">
      <p:transition advTm="736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A04AB11-0A07-C281-E560-5F4A39AB6F37}"/>
              </a:ext>
            </a:extLst>
          </p:cNvPr>
          <p:cNvGraphicFramePr/>
          <p:nvPr/>
        </p:nvGraphicFramePr>
        <p:xfrm>
          <a:off x="-555083" y="97614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6DC621-E3EE-DD07-F164-F8E3AF8108D3}"/>
              </a:ext>
            </a:extLst>
          </p:cNvPr>
          <p:cNvSpPr txBox="1"/>
          <p:nvPr/>
        </p:nvSpPr>
        <p:spPr>
          <a:xfrm>
            <a:off x="285537" y="191314"/>
            <a:ext cx="4714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What will I be doing in Art?</a:t>
            </a:r>
          </a:p>
          <a:p>
            <a:endParaRPr lang="en-US" sz="3200"/>
          </a:p>
          <a:p>
            <a:endParaRPr lang="en-GB" sz="320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EF2A2E4-7D5A-4EAD-B3B6-DDE4E35E8471}"/>
              </a:ext>
            </a:extLst>
          </p:cNvPr>
          <p:cNvSpPr/>
          <p:nvPr/>
        </p:nvSpPr>
        <p:spPr>
          <a:xfrm>
            <a:off x="7589286" y="1479072"/>
            <a:ext cx="5044068" cy="4661210"/>
          </a:xfrm>
          <a:prstGeom prst="cloudCallout">
            <a:avLst>
              <a:gd name="adj1" fmla="val -96167"/>
              <a:gd name="adj2" fmla="val 27044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Do I have to do writing?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YES! But not lots </a:t>
            </a:r>
          </a:p>
          <a:p>
            <a:pPr algn="ctr"/>
            <a:endParaRPr lang="en-GB" sz="200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Analysis of artists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Analysis of your work/ideas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15AD9-6080-1E74-56FF-845377291FE7}"/>
              </a:ext>
            </a:extLst>
          </p:cNvPr>
          <p:cNvSpPr txBox="1"/>
          <p:nvPr/>
        </p:nvSpPr>
        <p:spPr>
          <a:xfrm>
            <a:off x="1277126" y="3049260"/>
            <a:ext cx="12697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20% </a:t>
            </a:r>
          </a:p>
          <a:p>
            <a:pPr algn="ctr"/>
            <a:r>
              <a:rPr lang="en-US" b="1"/>
              <a:t>Presenting your work</a:t>
            </a:r>
            <a:endParaRPr lang="en-GB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6FEB3-398B-5FEB-1295-6274FA7482C9}"/>
              </a:ext>
            </a:extLst>
          </p:cNvPr>
          <p:cNvSpPr txBox="1"/>
          <p:nvPr/>
        </p:nvSpPr>
        <p:spPr>
          <a:xfrm>
            <a:off x="3596476" y="3867955"/>
            <a:ext cx="15099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60%</a:t>
            </a:r>
          </a:p>
          <a:p>
            <a:pPr algn="ctr"/>
            <a:r>
              <a:rPr lang="en-US" b="1"/>
              <a:t>Drawing and using media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288EC-C710-C4FE-CF4D-5BF0C148A99C}"/>
              </a:ext>
            </a:extLst>
          </p:cNvPr>
          <p:cNvSpPr txBox="1"/>
          <p:nvPr/>
        </p:nvSpPr>
        <p:spPr>
          <a:xfrm>
            <a:off x="2634005" y="1907200"/>
            <a:ext cx="874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10% writing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BF304F-C6DE-D444-4503-3FC0D76D29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005" y="1052943"/>
            <a:ext cx="781144" cy="781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DB2E1F-B89B-2EA7-D83D-FC405931B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967" y="692184"/>
            <a:ext cx="1849359" cy="1849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660A6-D73B-40CF-442B-C4B1D07031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073" y="2695819"/>
            <a:ext cx="1184305" cy="1184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E82D8-AC19-A123-0EE8-28C74C7B46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941" y="2326164"/>
            <a:ext cx="645920" cy="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ictures of various objects&#10;&#10;Description automatically generated with medium confidence">
            <a:extLst>
              <a:ext uri="{FF2B5EF4-FFF2-40B4-BE49-F238E27FC236}">
                <a16:creationId xmlns:a16="http://schemas.microsoft.com/office/drawing/2014/main" id="{0DDAEB31-6904-E07A-6AB9-C3D62B794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328" y="0"/>
            <a:ext cx="4759106" cy="6858000"/>
          </a:xfrm>
          <a:prstGeom prst="rect">
            <a:avLst/>
          </a:prstGeom>
        </p:spPr>
      </p:pic>
      <p:pic>
        <p:nvPicPr>
          <p:cNvPr id="5" name="Picture 4" descr="A group of art pieces on a wall&#10;&#10;Description automatically generated">
            <a:extLst>
              <a:ext uri="{FF2B5EF4-FFF2-40B4-BE49-F238E27FC236}">
                <a16:creationId xmlns:a16="http://schemas.microsoft.com/office/drawing/2014/main" id="{C30E956B-0190-730B-169B-BA25FF3EF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13957" y="982045"/>
            <a:ext cx="6858000" cy="4893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46F0A-8298-AB29-D731-5DBA74C10707}"/>
              </a:ext>
            </a:extLst>
          </p:cNvPr>
          <p:cNvSpPr txBox="1"/>
          <p:nvPr/>
        </p:nvSpPr>
        <p:spPr>
          <a:xfrm>
            <a:off x="0" y="1921852"/>
            <a:ext cx="776526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Further work – Autumn Term Year 10</a:t>
            </a:r>
            <a:endParaRPr lang="en-GB" sz="3200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6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792</Words>
  <Application>Microsoft Office PowerPoint</Application>
  <PresentationFormat>Widescreen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Comic Sans MS</vt:lpstr>
      <vt:lpstr>Cooper Black</vt:lpstr>
      <vt:lpstr>MADE TOMMY</vt:lpstr>
      <vt:lpstr>Office Theme</vt:lpstr>
      <vt:lpstr>Subject  Presentation   Fine Art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 Presentation Video:  Fine Art  </dc:title>
  <dc:creator>L Freeman</dc:creator>
  <cp:lastModifiedBy>L Freeman</cp:lastModifiedBy>
  <cp:revision>1</cp:revision>
  <dcterms:created xsi:type="dcterms:W3CDTF">2024-02-05T12:38:37Z</dcterms:created>
  <dcterms:modified xsi:type="dcterms:W3CDTF">2024-10-18T11:01:06Z</dcterms:modified>
</cp:coreProperties>
</file>