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
  </p:notesMasterIdLst>
  <p:sldIdLst>
    <p:sldId id="256" r:id="rId2"/>
    <p:sldId id="268" r:id="rId3"/>
    <p:sldId id="266" r:id="rId4"/>
    <p:sldId id="265"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8BA4F7-DD16-4FB4-BCD8-9AD8388F4A3F}" v="7" dt="2023-11-24T10:54:06.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7" autoAdjust="0"/>
  </p:normalViewPr>
  <p:slideViewPr>
    <p:cSldViewPr snapToGrid="0">
      <p:cViewPr varScale="1">
        <p:scale>
          <a:sx n="73" d="100"/>
          <a:sy n="73" d="100"/>
        </p:scale>
        <p:origin x="3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Joyce" userId="5eef36b9-29a3-4189-888b-25cc1488f46c" providerId="ADAL" clId="{9D8BA4F7-DD16-4FB4-BCD8-9AD8388F4A3F}"/>
    <pc:docChg chg="undo custSel addSld delSld modSld">
      <pc:chgData name="K Joyce" userId="5eef36b9-29a3-4189-888b-25cc1488f46c" providerId="ADAL" clId="{9D8BA4F7-DD16-4FB4-BCD8-9AD8388F4A3F}" dt="2023-11-29T12:16:43.800" v="370" actId="20577"/>
      <pc:docMkLst>
        <pc:docMk/>
      </pc:docMkLst>
      <pc:sldChg chg="del">
        <pc:chgData name="K Joyce" userId="5eef36b9-29a3-4189-888b-25cc1488f46c" providerId="ADAL" clId="{9D8BA4F7-DD16-4FB4-BCD8-9AD8388F4A3F}" dt="2023-11-21T13:19:02.502" v="93" actId="47"/>
        <pc:sldMkLst>
          <pc:docMk/>
          <pc:sldMk cId="0" sldId="263"/>
        </pc:sldMkLst>
      </pc:sldChg>
      <pc:sldChg chg="modSp mod">
        <pc:chgData name="K Joyce" userId="5eef36b9-29a3-4189-888b-25cc1488f46c" providerId="ADAL" clId="{9D8BA4F7-DD16-4FB4-BCD8-9AD8388F4A3F}" dt="2023-11-24T10:55:09.798" v="368" actId="1076"/>
        <pc:sldMkLst>
          <pc:docMk/>
          <pc:sldMk cId="1582619697" sldId="265"/>
        </pc:sldMkLst>
        <pc:spChg chg="mod">
          <ac:chgData name="K Joyce" userId="5eef36b9-29a3-4189-888b-25cc1488f46c" providerId="ADAL" clId="{9D8BA4F7-DD16-4FB4-BCD8-9AD8388F4A3F}" dt="2023-11-22T11:55:44.663" v="332" actId="1076"/>
          <ac:spMkLst>
            <pc:docMk/>
            <pc:sldMk cId="1582619697" sldId="265"/>
            <ac:spMk id="2" creationId="{DE940C2C-3063-CA34-8249-D807D85A50C8}"/>
          </ac:spMkLst>
        </pc:spChg>
        <pc:spChg chg="mod">
          <ac:chgData name="K Joyce" userId="5eef36b9-29a3-4189-888b-25cc1488f46c" providerId="ADAL" clId="{9D8BA4F7-DD16-4FB4-BCD8-9AD8388F4A3F}" dt="2023-11-21T13:16:52.636" v="68" actId="404"/>
          <ac:spMkLst>
            <pc:docMk/>
            <pc:sldMk cId="1582619697" sldId="265"/>
            <ac:spMk id="3" creationId="{C54A4238-8BA3-4873-79AF-27C76FC2B824}"/>
          </ac:spMkLst>
        </pc:spChg>
        <pc:spChg chg="mod">
          <ac:chgData name="K Joyce" userId="5eef36b9-29a3-4189-888b-25cc1488f46c" providerId="ADAL" clId="{9D8BA4F7-DD16-4FB4-BCD8-9AD8388F4A3F}" dt="2023-11-23T15:27:00.581" v="358" actId="20577"/>
          <ac:spMkLst>
            <pc:docMk/>
            <pc:sldMk cId="1582619697" sldId="265"/>
            <ac:spMk id="4" creationId="{2A198DC7-6D93-6AF2-FCEF-29EAE16E17B1}"/>
          </ac:spMkLst>
        </pc:spChg>
        <pc:picChg chg="mod">
          <ac:chgData name="K Joyce" userId="5eef36b9-29a3-4189-888b-25cc1488f46c" providerId="ADAL" clId="{9D8BA4F7-DD16-4FB4-BCD8-9AD8388F4A3F}" dt="2023-11-24T10:55:09.798" v="368" actId="1076"/>
          <ac:picMkLst>
            <pc:docMk/>
            <pc:sldMk cId="1582619697" sldId="265"/>
            <ac:picMk id="9" creationId="{59AAC344-31E2-AFED-5666-129B575F9017}"/>
          </ac:picMkLst>
        </pc:picChg>
      </pc:sldChg>
      <pc:sldChg chg="modSp mod">
        <pc:chgData name="K Joyce" userId="5eef36b9-29a3-4189-888b-25cc1488f46c" providerId="ADAL" clId="{9D8BA4F7-DD16-4FB4-BCD8-9AD8388F4A3F}" dt="2023-11-24T10:49:39.686" v="363" actId="1076"/>
        <pc:sldMkLst>
          <pc:docMk/>
          <pc:sldMk cId="1087718415" sldId="266"/>
        </pc:sldMkLst>
        <pc:spChg chg="mod">
          <ac:chgData name="K Joyce" userId="5eef36b9-29a3-4189-888b-25cc1488f46c" providerId="ADAL" clId="{9D8BA4F7-DD16-4FB4-BCD8-9AD8388F4A3F}" dt="2023-11-22T11:52:56.517" v="317" actId="1076"/>
          <ac:spMkLst>
            <pc:docMk/>
            <pc:sldMk cId="1087718415" sldId="266"/>
            <ac:spMk id="2" creationId="{DE940C2C-3063-CA34-8249-D807D85A50C8}"/>
          </ac:spMkLst>
        </pc:spChg>
        <pc:spChg chg="mod">
          <ac:chgData name="K Joyce" userId="5eef36b9-29a3-4189-888b-25cc1488f46c" providerId="ADAL" clId="{9D8BA4F7-DD16-4FB4-BCD8-9AD8388F4A3F}" dt="2023-11-22T11:55:18.415" v="330" actId="1035"/>
          <ac:spMkLst>
            <pc:docMk/>
            <pc:sldMk cId="1087718415" sldId="266"/>
            <ac:spMk id="3" creationId="{C54A4238-8BA3-4873-79AF-27C76FC2B824}"/>
          </ac:spMkLst>
        </pc:spChg>
        <pc:spChg chg="mod">
          <ac:chgData name="K Joyce" userId="5eef36b9-29a3-4189-888b-25cc1488f46c" providerId="ADAL" clId="{9D8BA4F7-DD16-4FB4-BCD8-9AD8388F4A3F}" dt="2023-11-22T11:55:10.003" v="323" actId="2711"/>
          <ac:spMkLst>
            <pc:docMk/>
            <pc:sldMk cId="1087718415" sldId="266"/>
            <ac:spMk id="7" creationId="{29419435-46AB-52AD-55CE-F2B7F48B2608}"/>
          </ac:spMkLst>
        </pc:spChg>
        <pc:picChg chg="mod">
          <ac:chgData name="K Joyce" userId="5eef36b9-29a3-4189-888b-25cc1488f46c" providerId="ADAL" clId="{9D8BA4F7-DD16-4FB4-BCD8-9AD8388F4A3F}" dt="2023-11-24T10:49:39.686" v="363" actId="1076"/>
          <ac:picMkLst>
            <pc:docMk/>
            <pc:sldMk cId="1087718415" sldId="266"/>
            <ac:picMk id="20" creationId="{11270F98-4EAE-EEAE-C026-653457E3C7E9}"/>
          </ac:picMkLst>
        </pc:picChg>
      </pc:sldChg>
      <pc:sldChg chg="modSp mod">
        <pc:chgData name="K Joyce" userId="5eef36b9-29a3-4189-888b-25cc1488f46c" providerId="ADAL" clId="{9D8BA4F7-DD16-4FB4-BCD8-9AD8388F4A3F}" dt="2023-11-29T12:16:43.800" v="370" actId="20577"/>
        <pc:sldMkLst>
          <pc:docMk/>
          <pc:sldMk cId="4215584221" sldId="267"/>
        </pc:sldMkLst>
        <pc:spChg chg="mod">
          <ac:chgData name="K Joyce" userId="5eef36b9-29a3-4189-888b-25cc1488f46c" providerId="ADAL" clId="{9D8BA4F7-DD16-4FB4-BCD8-9AD8388F4A3F}" dt="2023-11-21T13:14:35.896" v="0" actId="14100"/>
          <ac:spMkLst>
            <pc:docMk/>
            <pc:sldMk cId="4215584221" sldId="267"/>
            <ac:spMk id="2" creationId="{688FA97B-4CDC-0883-69B5-36C15D0C2114}"/>
          </ac:spMkLst>
        </pc:spChg>
        <pc:spChg chg="mod">
          <ac:chgData name="K Joyce" userId="5eef36b9-29a3-4189-888b-25cc1488f46c" providerId="ADAL" clId="{9D8BA4F7-DD16-4FB4-BCD8-9AD8388F4A3F}" dt="2023-11-29T12:16:43.800" v="370" actId="20577"/>
          <ac:spMkLst>
            <pc:docMk/>
            <pc:sldMk cId="4215584221" sldId="267"/>
            <ac:spMk id="3" creationId="{691FE11C-80BD-A3E7-D3B7-9F86F5D50851}"/>
          </ac:spMkLst>
        </pc:spChg>
        <pc:picChg chg="mod">
          <ac:chgData name="K Joyce" userId="5eef36b9-29a3-4189-888b-25cc1488f46c" providerId="ADAL" clId="{9D8BA4F7-DD16-4FB4-BCD8-9AD8388F4A3F}" dt="2023-11-24T10:54:24.930" v="366" actId="1076"/>
          <ac:picMkLst>
            <pc:docMk/>
            <pc:sldMk cId="4215584221" sldId="267"/>
            <ac:picMk id="5" creationId="{652F3734-DDAA-EBA1-663B-89639BC4D57B}"/>
          </ac:picMkLst>
        </pc:picChg>
      </pc:sldChg>
      <pc:sldChg chg="addSp delSp modSp add mod modTransition delAnim">
        <pc:chgData name="K Joyce" userId="5eef36b9-29a3-4189-888b-25cc1488f46c" providerId="ADAL" clId="{9D8BA4F7-DD16-4FB4-BCD8-9AD8388F4A3F}" dt="2023-11-24T10:44:27.739" v="360" actId="14100"/>
        <pc:sldMkLst>
          <pc:docMk/>
          <pc:sldMk cId="1874590208" sldId="268"/>
        </pc:sldMkLst>
        <pc:spChg chg="mod">
          <ac:chgData name="K Joyce" userId="5eef36b9-29a3-4189-888b-25cc1488f46c" providerId="ADAL" clId="{9D8BA4F7-DD16-4FB4-BCD8-9AD8388F4A3F}" dt="2023-11-22T11:55:26.695" v="331" actId="1076"/>
          <ac:spMkLst>
            <pc:docMk/>
            <pc:sldMk cId="1874590208" sldId="268"/>
            <ac:spMk id="2" creationId="{DE940C2C-3063-CA34-8249-D807D85A50C8}"/>
          </ac:spMkLst>
        </pc:spChg>
        <pc:spChg chg="mod">
          <ac:chgData name="K Joyce" userId="5eef36b9-29a3-4189-888b-25cc1488f46c" providerId="ADAL" clId="{9D8BA4F7-DD16-4FB4-BCD8-9AD8388F4A3F}" dt="2023-11-23T14:44:41.359" v="354" actId="27636"/>
          <ac:spMkLst>
            <pc:docMk/>
            <pc:sldMk cId="1874590208" sldId="268"/>
            <ac:spMk id="3" creationId="{C54A4238-8BA3-4873-79AF-27C76FC2B824}"/>
          </ac:spMkLst>
        </pc:spChg>
        <pc:spChg chg="mod">
          <ac:chgData name="K Joyce" userId="5eef36b9-29a3-4189-888b-25cc1488f46c" providerId="ADAL" clId="{9D8BA4F7-DD16-4FB4-BCD8-9AD8388F4A3F}" dt="2023-11-23T14:45:04.237" v="356" actId="6549"/>
          <ac:spMkLst>
            <pc:docMk/>
            <pc:sldMk cId="1874590208" sldId="268"/>
            <ac:spMk id="4" creationId="{2A198DC7-6D93-6AF2-FCEF-29EAE16E17B1}"/>
          </ac:spMkLst>
        </pc:spChg>
        <pc:picChg chg="add del mod">
          <ac:chgData name="K Joyce" userId="5eef36b9-29a3-4189-888b-25cc1488f46c" providerId="ADAL" clId="{9D8BA4F7-DD16-4FB4-BCD8-9AD8388F4A3F}" dt="2023-11-23T13:13:00.245" v="335" actId="478"/>
          <ac:picMkLst>
            <pc:docMk/>
            <pc:sldMk cId="1874590208" sldId="268"/>
            <ac:picMk id="12" creationId="{5D4E9276-03AA-907E-5DB3-3A32B772105D}"/>
          </ac:picMkLst>
        </pc:picChg>
        <pc:picChg chg="mod">
          <ac:chgData name="K Joyce" userId="5eef36b9-29a3-4189-888b-25cc1488f46c" providerId="ADAL" clId="{9D8BA4F7-DD16-4FB4-BCD8-9AD8388F4A3F}" dt="2023-11-24T10:44:27.739" v="360" actId="14100"/>
          <ac:picMkLst>
            <pc:docMk/>
            <pc:sldMk cId="1874590208" sldId="268"/>
            <ac:picMk id="19" creationId="{FD0A2B13-3D1C-E848-24C2-C109C2F473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511B0-B5DA-4032-A246-1EDAFEE895CC}"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9CF74-1E99-4A5B-B45F-C937AC4753C4}" type="slidenum">
              <a:rPr lang="en-GB" smtClean="0"/>
              <a:t>‹#›</a:t>
            </a:fld>
            <a:endParaRPr lang="en-GB"/>
          </a:p>
        </p:txBody>
      </p:sp>
    </p:spTree>
    <p:extLst>
      <p:ext uri="{BB962C8B-B14F-4D97-AF65-F5344CB8AC3E}">
        <p14:creationId xmlns:p14="http://schemas.microsoft.com/office/powerpoint/2010/main" val="271370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99CF74-1E99-4A5B-B45F-C937AC4753C4}" type="slidenum">
              <a:rPr lang="en-GB" smtClean="0"/>
              <a:t>3</a:t>
            </a:fld>
            <a:endParaRPr lang="en-GB"/>
          </a:p>
        </p:txBody>
      </p:sp>
    </p:spTree>
    <p:extLst>
      <p:ext uri="{BB962C8B-B14F-4D97-AF65-F5344CB8AC3E}">
        <p14:creationId xmlns:p14="http://schemas.microsoft.com/office/powerpoint/2010/main" val="1450236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396439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50411-C12C-4EB1-9FEC-555A79DC6DF5}"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19042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406356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85838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205678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A50411-C12C-4EB1-9FEC-555A79DC6DF5}"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425341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A50411-C12C-4EB1-9FEC-555A79DC6DF5}" type="datetimeFigureOut">
              <a:rPr lang="en-GB" smtClean="0"/>
              <a:t>29/11/2023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264310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185948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100234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328061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50411-C12C-4EB1-9FEC-555A79DC6DF5}" type="datetimeFigureOut">
              <a:rPr lang="en-GB" smtClean="0"/>
              <a:t>29/11/2023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51504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50411-C12C-4EB1-9FEC-555A79DC6DF5}"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237367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50411-C12C-4EB1-9FEC-555A79DC6DF5}" type="datetimeFigureOut">
              <a:rPr lang="en-GB" smtClean="0"/>
              <a:t>29/11/2023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310648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50411-C12C-4EB1-9FEC-555A79DC6DF5}" type="datetimeFigureOut">
              <a:rPr lang="en-GB" smtClean="0"/>
              <a:t>29/11/2023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248849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0411-C12C-4EB1-9FEC-555A79DC6DF5}" type="datetimeFigureOut">
              <a:rPr lang="en-GB" smtClean="0"/>
              <a:t>29/11/2023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6818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50411-C12C-4EB1-9FEC-555A79DC6DF5}"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309158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A50411-C12C-4EB1-9FEC-555A79DC6DF5}" type="datetimeFigureOut">
              <a:rPr lang="en-GB" smtClean="0"/>
              <a:t>29/11/2023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776BA6-0088-42FC-8851-3F084DCBEAD2}" type="slidenum">
              <a:rPr lang="en-GB" smtClean="0"/>
              <a:t>‹#›</a:t>
            </a:fld>
            <a:endParaRPr lang="en-GB"/>
          </a:p>
        </p:txBody>
      </p:sp>
    </p:spTree>
    <p:extLst>
      <p:ext uri="{BB962C8B-B14F-4D97-AF65-F5344CB8AC3E}">
        <p14:creationId xmlns:p14="http://schemas.microsoft.com/office/powerpoint/2010/main" val="5083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4A50411-C12C-4EB1-9FEC-555A79DC6DF5}" type="datetimeFigureOut">
              <a:rPr lang="en-GB" smtClean="0"/>
              <a:t>29/11/2023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A776BA6-0088-42FC-8851-3F084DCBEAD2}" type="slidenum">
              <a:rPr lang="en-GB" smtClean="0"/>
              <a:t>‹#›</a:t>
            </a:fld>
            <a:endParaRPr lang="en-GB"/>
          </a:p>
        </p:txBody>
      </p:sp>
    </p:spTree>
    <p:extLst>
      <p:ext uri="{BB962C8B-B14F-4D97-AF65-F5344CB8AC3E}">
        <p14:creationId xmlns:p14="http://schemas.microsoft.com/office/powerpoint/2010/main" val="32186664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619B-168B-5DBF-EEB7-D081FDE5E1AA}"/>
              </a:ext>
            </a:extLst>
          </p:cNvPr>
          <p:cNvSpPr>
            <a:spLocks noGrp="1"/>
          </p:cNvSpPr>
          <p:nvPr>
            <p:ph type="ctrTitle"/>
          </p:nvPr>
        </p:nvSpPr>
        <p:spPr>
          <a:xfrm>
            <a:off x="5274825" y="1143000"/>
            <a:ext cx="6268246" cy="3134032"/>
          </a:xfrm>
        </p:spPr>
        <p:txBody>
          <a:bodyPr>
            <a:normAutofit/>
          </a:bodyPr>
          <a:lstStyle/>
          <a:p>
            <a:r>
              <a:rPr lang="en-GB" sz="6600" b="1" cap="none">
                <a:effectLst>
                  <a:outerShdw dist="22860" dir="5400000">
                    <a:srgbClr val="000000"/>
                  </a:outerShdw>
                </a:effectLst>
              </a:rPr>
              <a:t>Health and Social Care</a:t>
            </a:r>
            <a:endParaRPr lang="en-GB" sz="6600"/>
          </a:p>
        </p:txBody>
      </p:sp>
      <p:sp>
        <p:nvSpPr>
          <p:cNvPr id="3" name="Subtitle 2">
            <a:extLst>
              <a:ext uri="{FF2B5EF4-FFF2-40B4-BE49-F238E27FC236}">
                <a16:creationId xmlns:a16="http://schemas.microsoft.com/office/drawing/2014/main" id="{34843CF9-9AE3-7A7F-4301-988B1D5997A5}"/>
              </a:ext>
            </a:extLst>
          </p:cNvPr>
          <p:cNvSpPr>
            <a:spLocks noGrp="1"/>
          </p:cNvSpPr>
          <p:nvPr>
            <p:ph type="subTitle" idx="1"/>
          </p:nvPr>
        </p:nvSpPr>
        <p:spPr>
          <a:xfrm>
            <a:off x="5274825" y="4473677"/>
            <a:ext cx="6268246" cy="1268144"/>
          </a:xfrm>
        </p:spPr>
        <p:txBody>
          <a:bodyPr>
            <a:normAutofit/>
          </a:bodyPr>
          <a:lstStyle/>
          <a:p>
            <a:r>
              <a:rPr lang="en-US" sz="2000"/>
              <a:t>Cambridge Nationals </a:t>
            </a:r>
            <a:endParaRPr lang="en-GB" sz="2000"/>
          </a:p>
        </p:txBody>
      </p:sp>
      <p:pic>
        <p:nvPicPr>
          <p:cNvPr id="3074" name="Picture 2" descr="Hodder Education">
            <a:extLst>
              <a:ext uri="{FF2B5EF4-FFF2-40B4-BE49-F238E27FC236}">
                <a16:creationId xmlns:a16="http://schemas.microsoft.com/office/drawing/2014/main" id="{FDAE0A5B-9A3C-E7EF-9A61-557AB28C2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5" r="-2" b="-2"/>
          <a:stretch/>
        </p:blipFill>
        <p:spPr bwMode="auto">
          <a:xfrm>
            <a:off x="1109764" y="1113063"/>
            <a:ext cx="3531062"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0C2C-3063-CA34-8249-D807D85A50C8}"/>
              </a:ext>
            </a:extLst>
          </p:cNvPr>
          <p:cNvSpPr txBox="1">
            <a:spLocks noGrp="1"/>
          </p:cNvSpPr>
          <p:nvPr>
            <p:ph type="title"/>
          </p:nvPr>
        </p:nvSpPr>
        <p:spPr>
          <a:xfrm>
            <a:off x="695734" y="358419"/>
            <a:ext cx="6520074" cy="1293025"/>
          </a:xfrm>
        </p:spPr>
        <p:txBody>
          <a:bodyPr/>
          <a:lstStyle/>
          <a:p>
            <a:pPr lvl="0"/>
            <a:r>
              <a:rPr lang="en-GB" sz="4300" b="1" cap="none" dirty="0">
                <a:effectLst>
                  <a:outerShdw dist="22860" dir="5400000">
                    <a:srgbClr val="000000"/>
                  </a:outerShdw>
                </a:effectLst>
              </a:rPr>
              <a:t>Health and Social Care</a:t>
            </a:r>
          </a:p>
        </p:txBody>
      </p:sp>
      <p:sp>
        <p:nvSpPr>
          <p:cNvPr id="3" name="Content Placeholder 2">
            <a:extLst>
              <a:ext uri="{FF2B5EF4-FFF2-40B4-BE49-F238E27FC236}">
                <a16:creationId xmlns:a16="http://schemas.microsoft.com/office/drawing/2014/main" id="{C54A4238-8BA3-4873-79AF-27C76FC2B824}"/>
              </a:ext>
            </a:extLst>
          </p:cNvPr>
          <p:cNvSpPr txBox="1">
            <a:spLocks noGrp="1"/>
          </p:cNvSpPr>
          <p:nvPr>
            <p:ph idx="1"/>
          </p:nvPr>
        </p:nvSpPr>
        <p:spPr>
          <a:xfrm>
            <a:off x="365760" y="2456791"/>
            <a:ext cx="5527040" cy="4042789"/>
          </a:xfrm>
          <a:ln>
            <a:solidFill>
              <a:srgbClr val="FF0000"/>
            </a:solidFill>
          </a:ln>
        </p:spPr>
        <p:txBody>
          <a:bodyPr>
            <a:normAutofit/>
          </a:bodyPr>
          <a:lstStyle/>
          <a:p>
            <a:pPr defTabSz="315468"/>
            <a:r>
              <a:rPr lang="en-US" sz="2000" b="1" u="sng" kern="1200" dirty="0">
                <a:solidFill>
                  <a:srgbClr val="555555"/>
                </a:solidFill>
                <a:latin typeface="+mn-lt"/>
                <a:ea typeface="+mn-ea"/>
                <a:cs typeface="+mn-cs"/>
              </a:rPr>
              <a:t>What units will I cover in Year 10</a:t>
            </a:r>
          </a:p>
          <a:p>
            <a:pPr defTabSz="315468"/>
            <a:endParaRPr lang="en-US" sz="2000" b="1" u="sng" kern="1200" dirty="0">
              <a:solidFill>
                <a:srgbClr val="555555"/>
              </a:solidFill>
              <a:latin typeface="+mn-lt"/>
              <a:ea typeface="+mn-ea"/>
              <a:cs typeface="+mn-cs"/>
            </a:endParaRPr>
          </a:p>
          <a:p>
            <a:pPr marL="124435" defTabSz="315468">
              <a:spcAft>
                <a:spcPts val="552"/>
              </a:spcAft>
            </a:pPr>
            <a:r>
              <a:rPr lang="en-US" sz="2000" b="1" kern="1200" dirty="0">
                <a:solidFill>
                  <a:srgbClr val="555555"/>
                </a:solidFill>
                <a:latin typeface="+mn-lt"/>
                <a:ea typeface="+mn-ea"/>
                <a:cs typeface="+mn-cs"/>
              </a:rPr>
              <a:t>RO33: SUPPORTING INDIVIDUALS THROUGH LIFE EVENTS </a:t>
            </a:r>
            <a:endParaRPr lang="en-US" sz="2000" kern="1200" dirty="0">
              <a:solidFill>
                <a:srgbClr val="555555"/>
              </a:solidFill>
              <a:latin typeface="+mn-lt"/>
              <a:ea typeface="+mn-ea"/>
              <a:cs typeface="+mn-cs"/>
            </a:endParaRPr>
          </a:p>
          <a:p>
            <a:pPr marL="124435" defTabSz="315468">
              <a:spcAft>
                <a:spcPts val="552"/>
              </a:spcAft>
            </a:pPr>
            <a:r>
              <a:rPr lang="en-US" sz="2000" kern="1200" dirty="0">
                <a:solidFill>
                  <a:srgbClr val="555555"/>
                </a:solidFill>
                <a:latin typeface="+mn-lt"/>
                <a:ea typeface="+mn-ea"/>
                <a:cs typeface="+mn-cs"/>
              </a:rPr>
              <a:t>You will learn about life stages and factors that affect them. You will understand expected and unexpected life events and the impact they will have on physical, intellectual, emotional, social and socio-economic aspects of an individual’s life. </a:t>
            </a:r>
          </a:p>
          <a:p>
            <a:pPr marL="0" lvl="0" indent="0">
              <a:buNone/>
            </a:pPr>
            <a:endParaRPr lang="en-GB" dirty="0"/>
          </a:p>
        </p:txBody>
      </p:sp>
      <p:sp>
        <p:nvSpPr>
          <p:cNvPr id="4" name="TextBox 4">
            <a:extLst>
              <a:ext uri="{FF2B5EF4-FFF2-40B4-BE49-F238E27FC236}">
                <a16:creationId xmlns:a16="http://schemas.microsoft.com/office/drawing/2014/main" id="{2A198DC7-6D93-6AF2-FCEF-29EAE16E17B1}"/>
              </a:ext>
            </a:extLst>
          </p:cNvPr>
          <p:cNvSpPr txBox="1"/>
          <p:nvPr/>
        </p:nvSpPr>
        <p:spPr>
          <a:xfrm>
            <a:off x="6000589" y="2456793"/>
            <a:ext cx="5978051" cy="4102662"/>
          </a:xfrm>
          <a:prstGeom prst="rect">
            <a:avLst/>
          </a:prstGeom>
          <a:noFill/>
          <a:ln cap="flat">
            <a:solidFill>
              <a:srgbClr val="FF0000"/>
            </a:solidFill>
          </a:ln>
        </p:spPr>
        <p:txBody>
          <a:bodyPr vert="horz" wrap="square" lIns="91440" tIns="45720" rIns="91440" bIns="45720" anchor="t" anchorCtr="0" compatLnSpc="1">
            <a:spAutoFit/>
          </a:bodyPr>
          <a:lstStyle/>
          <a:p>
            <a:pPr indent="-157734" defTabSz="315468">
              <a:lnSpc>
                <a:spcPct val="90000"/>
              </a:lnSpc>
              <a:buFont typeface="Arial" panose="020B0604020202020204" pitchFamily="34" charset="0"/>
              <a:buChar char="•"/>
              <a:defRPr sz="1800" b="0" i="0" u="none" strike="noStrike" kern="0" cap="none" spc="0" baseline="0">
                <a:solidFill>
                  <a:srgbClr val="000000"/>
                </a:solidFill>
                <a:uFillTx/>
              </a:defRPr>
            </a:pPr>
            <a:r>
              <a:rPr lang="en-US" sz="2400" b="1" u="sng" kern="0" dirty="0">
                <a:solidFill>
                  <a:srgbClr val="555555"/>
                </a:solidFill>
                <a:latin typeface="+mn-lt"/>
                <a:ea typeface="+mn-ea"/>
                <a:cs typeface="+mn-cs"/>
              </a:rPr>
              <a:t>What units will I cover in Year 11</a:t>
            </a:r>
          </a:p>
          <a:p>
            <a:pPr indent="-157734" defTabSz="315468">
              <a:lnSpc>
                <a:spcPct val="90000"/>
              </a:lnSpc>
              <a:buFont typeface="Arial" panose="020B0604020202020204" pitchFamily="34" charset="0"/>
              <a:buChar char="•"/>
              <a:defRPr sz="1800" b="0" i="0" u="none" strike="noStrike" kern="0" cap="none" spc="0" baseline="0">
                <a:solidFill>
                  <a:srgbClr val="000000"/>
                </a:solidFill>
                <a:uFillTx/>
              </a:defRPr>
            </a:pPr>
            <a:endParaRPr lang="en-US" sz="2000" b="1" kern="0" dirty="0">
              <a:solidFill>
                <a:srgbClr val="555555"/>
              </a:solidFill>
              <a:latin typeface="+mn-lt"/>
              <a:ea typeface="+mn-ea"/>
              <a:cs typeface="+mn-cs"/>
            </a:endParaRPr>
          </a:p>
          <a:p>
            <a:pPr indent="-157734" defTabSz="315468">
              <a:lnSpc>
                <a:spcPct val="90000"/>
              </a:lnSpc>
              <a:buFont typeface="Arial" panose="020B0604020202020204" pitchFamily="34" charset="0"/>
              <a:buChar char="•"/>
              <a:defRPr sz="1800" b="0" i="0" u="none" strike="noStrike" kern="0" cap="none" spc="0" baseline="0">
                <a:solidFill>
                  <a:srgbClr val="000000"/>
                </a:solidFill>
                <a:uFillTx/>
              </a:defRPr>
            </a:pPr>
            <a:r>
              <a:rPr lang="en-US" sz="2000" b="1" kern="0" dirty="0">
                <a:solidFill>
                  <a:srgbClr val="555555"/>
                </a:solidFill>
                <a:latin typeface="+mn-lt"/>
                <a:ea typeface="+mn-ea"/>
                <a:cs typeface="+mn-cs"/>
              </a:rPr>
              <a:t>RO35 : HEALTH PROMOTION CAMPAIGNS</a:t>
            </a:r>
          </a:p>
          <a:p>
            <a:pPr indent="-157734" defTabSz="315468">
              <a:lnSpc>
                <a:spcPct val="90000"/>
              </a:lnSpc>
              <a:buFont typeface="Arial" panose="020B0604020202020204" pitchFamily="34" charset="0"/>
              <a:buChar char="•"/>
              <a:defRPr sz="1800" b="0" i="0" u="none" strike="noStrike" kern="0" cap="none" spc="0" baseline="0">
                <a:solidFill>
                  <a:srgbClr val="000000"/>
                </a:solidFill>
                <a:uFillTx/>
              </a:defRPr>
            </a:pPr>
            <a:endParaRPr lang="en-US" sz="2000" kern="0" dirty="0">
              <a:solidFill>
                <a:srgbClr val="555555"/>
              </a:solidFill>
              <a:latin typeface="+mn-lt"/>
              <a:ea typeface="+mn-ea"/>
              <a:cs typeface="+mn-cs"/>
            </a:endParaRPr>
          </a:p>
          <a:p>
            <a:pPr indent="-157734" defTabSz="315468">
              <a:lnSpc>
                <a:spcPct val="90000"/>
              </a:lnSpc>
              <a:spcAft>
                <a:spcPts val="552"/>
              </a:spcAft>
              <a:buFont typeface="Arial" panose="020B0604020202020204" pitchFamily="34" charset="0"/>
              <a:buChar char="•"/>
            </a:pPr>
            <a:r>
              <a:rPr lang="en-US" sz="2000" kern="1200" dirty="0">
                <a:solidFill>
                  <a:srgbClr val="555555"/>
                </a:solidFill>
                <a:latin typeface="+mn-lt"/>
                <a:ea typeface="+mn-ea"/>
                <a:cs typeface="+mn-cs"/>
              </a:rPr>
              <a:t>In this unit you will have the opportunity to explore the various public health challenges the country faces, the approaches used to encourage health and wellbeing and the importance to this society. </a:t>
            </a:r>
          </a:p>
          <a:p>
            <a:pPr defTabSz="315468">
              <a:lnSpc>
                <a:spcPct val="90000"/>
              </a:lnSpc>
              <a:defRPr sz="1800" b="0" i="0" u="none" strike="noStrike" kern="0" cap="none" spc="0" baseline="0">
                <a:solidFill>
                  <a:srgbClr val="000000"/>
                </a:solidFill>
                <a:uFillTx/>
              </a:defRPr>
            </a:pPr>
            <a:endParaRPr lang="en-US" sz="2000" kern="0" dirty="0">
              <a:solidFill>
                <a:srgbClr val="555555"/>
              </a:solidFill>
            </a:endParaRPr>
          </a:p>
          <a:p>
            <a:pPr defTabSz="315468">
              <a:lnSpc>
                <a:spcPct val="90000"/>
              </a:lnSpc>
              <a:defRPr sz="1800" b="0" i="0" u="none" strike="noStrike" kern="0" cap="none" spc="0" baseline="0">
                <a:solidFill>
                  <a:srgbClr val="000000"/>
                </a:solidFill>
                <a:uFillTx/>
              </a:defRPr>
            </a:pPr>
            <a:r>
              <a:rPr lang="en-US" sz="2000" kern="0" dirty="0">
                <a:solidFill>
                  <a:srgbClr val="555555"/>
                </a:solidFill>
                <a:latin typeface="+mn-lt"/>
                <a:ea typeface="+mn-ea"/>
                <a:cs typeface="+mn-cs"/>
              </a:rPr>
              <a:t>Some of the public health challenges we look </a:t>
            </a:r>
            <a:r>
              <a:rPr lang="en-US" sz="2000" kern="0" dirty="0">
                <a:solidFill>
                  <a:srgbClr val="555555"/>
                </a:solidFill>
              </a:rPr>
              <a:t>a</a:t>
            </a:r>
            <a:r>
              <a:rPr lang="en-US" sz="2000" kern="0" dirty="0">
                <a:solidFill>
                  <a:srgbClr val="555555"/>
                </a:solidFill>
                <a:latin typeface="+mn-lt"/>
                <a:ea typeface="+mn-ea"/>
                <a:cs typeface="+mn-cs"/>
              </a:rPr>
              <a:t>t include: Smoking, alcohol consumption, physical activity, obesity, sexual health, cancer and mental health.</a:t>
            </a:r>
          </a:p>
        </p:txBody>
      </p:sp>
      <p:pic>
        <p:nvPicPr>
          <p:cNvPr id="19" name="Slide 2">
            <a:hlinkClick r:id="" action="ppaction://media"/>
            <a:extLst>
              <a:ext uri="{FF2B5EF4-FFF2-40B4-BE49-F238E27FC236}">
                <a16:creationId xmlns:a16="http://schemas.microsoft.com/office/drawing/2014/main" id="{FD0A2B13-3D1C-E848-24C2-C109C2F473F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23679" y="801730"/>
            <a:ext cx="945789" cy="945789"/>
          </a:xfrm>
          <a:prstGeom prst="rect">
            <a:avLst/>
          </a:prstGeom>
        </p:spPr>
      </p:pic>
    </p:spTree>
    <p:extLst>
      <p:ext uri="{BB962C8B-B14F-4D97-AF65-F5344CB8AC3E}">
        <p14:creationId xmlns:p14="http://schemas.microsoft.com/office/powerpoint/2010/main" val="1874590208"/>
      </p:ext>
    </p:extLst>
  </p:cSld>
  <p:clrMapOvr>
    <a:masterClrMapping/>
  </p:clrMapOvr>
  <mc:AlternateContent xmlns:mc="http://schemas.openxmlformats.org/markup-compatibility/2006" xmlns:p14="http://schemas.microsoft.com/office/powerpoint/2010/main">
    <mc:Choice Requires="p14">
      <p:transition spd="slow" p14:dur="2000" advTm="83422"/>
    </mc:Choice>
    <mc:Fallback xmlns="">
      <p:transition spd="slow" advTm="83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63"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0C2C-3063-CA34-8249-D807D85A50C8}"/>
              </a:ext>
            </a:extLst>
          </p:cNvPr>
          <p:cNvSpPr txBox="1">
            <a:spLocks noGrp="1"/>
          </p:cNvSpPr>
          <p:nvPr>
            <p:ph type="title"/>
          </p:nvPr>
        </p:nvSpPr>
        <p:spPr>
          <a:xfrm>
            <a:off x="614454" y="348259"/>
            <a:ext cx="6520074" cy="1293025"/>
          </a:xfrm>
        </p:spPr>
        <p:txBody>
          <a:bodyPr/>
          <a:lstStyle/>
          <a:p>
            <a:pPr lvl="0"/>
            <a:r>
              <a:rPr lang="en-GB" sz="4300" b="1" cap="none" dirty="0">
                <a:effectLst>
                  <a:outerShdw dist="22860" dir="5400000">
                    <a:srgbClr val="000000"/>
                  </a:outerShdw>
                </a:effectLst>
              </a:rPr>
              <a:t>Health and Social Care</a:t>
            </a:r>
          </a:p>
        </p:txBody>
      </p:sp>
      <p:sp>
        <p:nvSpPr>
          <p:cNvPr id="3" name="Content Placeholder 2">
            <a:extLst>
              <a:ext uri="{FF2B5EF4-FFF2-40B4-BE49-F238E27FC236}">
                <a16:creationId xmlns:a16="http://schemas.microsoft.com/office/drawing/2014/main" id="{C54A4238-8BA3-4873-79AF-27C76FC2B824}"/>
              </a:ext>
            </a:extLst>
          </p:cNvPr>
          <p:cNvSpPr txBox="1">
            <a:spLocks noGrp="1"/>
          </p:cNvSpPr>
          <p:nvPr>
            <p:ph idx="1"/>
          </p:nvPr>
        </p:nvSpPr>
        <p:spPr>
          <a:xfrm>
            <a:off x="246300" y="2234150"/>
            <a:ext cx="5392500" cy="5223290"/>
          </a:xfrm>
        </p:spPr>
        <p:txBody>
          <a:bodyPr>
            <a:normAutofit/>
          </a:bodyPr>
          <a:lstStyle/>
          <a:p>
            <a:pPr marL="0" lvl="0" indent="0">
              <a:spcBef>
                <a:spcPts val="0"/>
              </a:spcBef>
              <a:buNone/>
            </a:pPr>
            <a:r>
              <a:rPr lang="en-GB" sz="2000" b="1" dirty="0">
                <a:solidFill>
                  <a:srgbClr val="7030A0"/>
                </a:solidFill>
              </a:rPr>
              <a:t>Q. Do I have an exam?</a:t>
            </a:r>
          </a:p>
          <a:p>
            <a:pPr marL="0" lvl="0" indent="0">
              <a:spcBef>
                <a:spcPts val="0"/>
              </a:spcBef>
              <a:buNone/>
            </a:pPr>
            <a:r>
              <a:rPr lang="en-GB" sz="2000" dirty="0">
                <a:solidFill>
                  <a:srgbClr val="7030A0"/>
                </a:solidFill>
              </a:rPr>
              <a:t>A. Yes, but the exam board will only allow me to sit my exam once all my coursework is complete. </a:t>
            </a:r>
          </a:p>
          <a:p>
            <a:pPr marL="0" lvl="0" indent="0">
              <a:spcBef>
                <a:spcPts val="0"/>
              </a:spcBef>
              <a:buNone/>
            </a:pPr>
            <a:endParaRPr lang="en-GB" sz="2000" u="sng" dirty="0">
              <a:solidFill>
                <a:srgbClr val="7030A0"/>
              </a:solidFill>
            </a:endParaRPr>
          </a:p>
          <a:p>
            <a:pPr marL="0" indent="0">
              <a:spcBef>
                <a:spcPts val="0"/>
              </a:spcBef>
              <a:spcAft>
                <a:spcPts val="800"/>
              </a:spcAft>
              <a:buNone/>
            </a:pPr>
            <a:r>
              <a:rPr lang="en-US" sz="2000" b="1" dirty="0">
                <a:solidFill>
                  <a:srgbClr val="7030A0"/>
                </a:solidFill>
                <a:ea typeface="Calibri" panose="020F0502020204030204" pitchFamily="34" charset="0"/>
                <a:cs typeface="Times New Roman" panose="02020603050405020304" pitchFamily="18" charset="0"/>
              </a:rPr>
              <a:t>Q. When do I sit the exam? </a:t>
            </a:r>
          </a:p>
          <a:p>
            <a:pPr marL="0" indent="0">
              <a:spcBef>
                <a:spcPts val="0"/>
              </a:spcBef>
              <a:spcAft>
                <a:spcPts val="800"/>
              </a:spcAft>
              <a:buNone/>
            </a:pPr>
            <a:r>
              <a:rPr lang="en-US" sz="2000" dirty="0">
                <a:solidFill>
                  <a:srgbClr val="7030A0"/>
                </a:solidFill>
                <a:effectLst/>
                <a:ea typeface="Calibri" panose="020F0502020204030204" pitchFamily="34" charset="0"/>
                <a:cs typeface="Times New Roman" panose="02020603050405020304" pitchFamily="18" charset="0"/>
              </a:rPr>
              <a:t>The summer exams in year  11 when all other exams take place. </a:t>
            </a:r>
          </a:p>
          <a:p>
            <a:pPr marL="457200" indent="-457200">
              <a:spcBef>
                <a:spcPts val="0"/>
              </a:spcBef>
              <a:spcAft>
                <a:spcPts val="800"/>
              </a:spcAft>
              <a:buAutoNum type="alphaUcPeriod"/>
            </a:pPr>
            <a:endParaRPr lang="en-US" sz="2000" dirty="0">
              <a:solidFill>
                <a:srgbClr val="7030A0"/>
              </a:solidFill>
              <a:ea typeface="Calibri" panose="020F0502020204030204" pitchFamily="34" charset="0"/>
              <a:cs typeface="Times New Roman" panose="02020603050405020304" pitchFamily="18" charset="0"/>
            </a:endParaRPr>
          </a:p>
          <a:p>
            <a:pPr marL="0" indent="0">
              <a:spcBef>
                <a:spcPts val="0"/>
              </a:spcBef>
              <a:spcAft>
                <a:spcPts val="800"/>
              </a:spcAft>
              <a:buNone/>
            </a:pPr>
            <a:r>
              <a:rPr lang="en-US" sz="2000" b="1" dirty="0" err="1">
                <a:solidFill>
                  <a:srgbClr val="7030A0"/>
                </a:solidFill>
                <a:effectLst/>
                <a:ea typeface="Calibri" panose="020F0502020204030204" pitchFamily="34" charset="0"/>
                <a:cs typeface="Times New Roman" panose="02020603050405020304" pitchFamily="18" charset="0"/>
              </a:rPr>
              <a:t>Q.What</a:t>
            </a:r>
            <a:r>
              <a:rPr lang="en-US" sz="2000" b="1" dirty="0">
                <a:solidFill>
                  <a:srgbClr val="7030A0"/>
                </a:solidFill>
                <a:effectLst/>
                <a:ea typeface="Calibri" panose="020F0502020204030204" pitchFamily="34" charset="0"/>
                <a:cs typeface="Times New Roman" panose="02020603050405020304" pitchFamily="18" charset="0"/>
              </a:rPr>
              <a:t> is the percentage of examinations and coursework? </a:t>
            </a:r>
            <a:endParaRPr lang="en-US" sz="2000" dirty="0">
              <a:solidFill>
                <a:srgbClr val="7030A0"/>
              </a:solidFill>
              <a:ea typeface="Calibri" panose="020F0502020204030204" pitchFamily="34" charset="0"/>
              <a:cs typeface="Times New Roman" panose="02020603050405020304" pitchFamily="18" charset="0"/>
            </a:endParaRPr>
          </a:p>
          <a:p>
            <a:pPr marL="0" indent="0">
              <a:spcBef>
                <a:spcPts val="0"/>
              </a:spcBef>
              <a:spcAft>
                <a:spcPts val="800"/>
              </a:spcAft>
              <a:buNone/>
            </a:pPr>
            <a:r>
              <a:rPr lang="en-US" sz="2000" dirty="0">
                <a:solidFill>
                  <a:srgbClr val="7030A0"/>
                </a:solidFill>
                <a:ea typeface="Calibri" panose="020F0502020204030204" pitchFamily="34" charset="0"/>
                <a:cs typeface="Times New Roman" panose="02020603050405020304" pitchFamily="18" charset="0"/>
              </a:rPr>
              <a:t>60% coursework (2 units)</a:t>
            </a:r>
          </a:p>
          <a:p>
            <a:pPr marL="0" indent="0">
              <a:spcBef>
                <a:spcPts val="0"/>
              </a:spcBef>
              <a:spcAft>
                <a:spcPts val="800"/>
              </a:spcAft>
              <a:buNone/>
            </a:pPr>
            <a:r>
              <a:rPr lang="en-US" sz="2000" dirty="0">
                <a:solidFill>
                  <a:srgbClr val="7030A0"/>
                </a:solidFill>
                <a:effectLst/>
                <a:ea typeface="Calibri" panose="020F0502020204030204" pitchFamily="34" charset="0"/>
                <a:cs typeface="Times New Roman" panose="02020603050405020304" pitchFamily="18" charset="0"/>
              </a:rPr>
              <a:t>40% examination (1 exam)</a:t>
            </a: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dirty="0"/>
          </a:p>
        </p:txBody>
      </p:sp>
      <p:sp>
        <p:nvSpPr>
          <p:cNvPr id="7" name="Content Placeholder 2">
            <a:extLst>
              <a:ext uri="{FF2B5EF4-FFF2-40B4-BE49-F238E27FC236}">
                <a16:creationId xmlns:a16="http://schemas.microsoft.com/office/drawing/2014/main" id="{29419435-46AB-52AD-55CE-F2B7F48B2608}"/>
              </a:ext>
            </a:extLst>
          </p:cNvPr>
          <p:cNvSpPr txBox="1">
            <a:spLocks/>
          </p:cNvSpPr>
          <p:nvPr/>
        </p:nvSpPr>
        <p:spPr>
          <a:xfrm>
            <a:off x="6217920" y="2772434"/>
            <a:ext cx="5870713" cy="4442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Exam Unit</a:t>
            </a:r>
          </a:p>
          <a:p>
            <a:pPr>
              <a:lnSpc>
                <a:spcPct val="107000"/>
              </a:lnSpc>
              <a:spcAft>
                <a:spcPts val="800"/>
              </a:spcAft>
            </a:pPr>
            <a:r>
              <a:rPr lang="en-US" sz="1800" b="1" dirty="0">
                <a:solidFill>
                  <a:srgbClr val="7030A0"/>
                </a:solidFill>
                <a:ea typeface="Calibri" panose="020F0502020204030204" pitchFamily="34" charset="0"/>
                <a:cs typeface="Times New Roman" panose="02020603050405020304" pitchFamily="18" charset="0"/>
              </a:rPr>
              <a:t>R032: PRINCIPLES OF CARE IN HEALTH AND SOCIAL CARE SETTINGS</a:t>
            </a:r>
            <a:endParaRPr lang="en-GB" sz="1800" dirty="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7030A0"/>
                </a:solidFill>
                <a:ea typeface="Calibri" panose="020F0502020204030204" pitchFamily="34" charset="0"/>
                <a:cs typeface="Times New Roman" panose="02020603050405020304" pitchFamily="18" charset="0"/>
              </a:rPr>
              <a:t>This unit covers the importance of the rights of service users, person-centered values and how to apply them. You will also learn the importance of effective communication skills. </a:t>
            </a:r>
            <a:endParaRPr lang="en-GB" sz="1800" dirty="0">
              <a:ea typeface="Calibri" panose="020F0502020204030204" pitchFamily="34" charset="0"/>
              <a:cs typeface="Times New Roman" panose="02020603050405020304" pitchFamily="18" charset="0"/>
            </a:endParaRPr>
          </a:p>
          <a:p>
            <a:endParaRPr lang="en-GB" dirty="0"/>
          </a:p>
        </p:txBody>
      </p:sp>
      <p:pic>
        <p:nvPicPr>
          <p:cNvPr id="20" name="Slide 3">
            <a:hlinkClick r:id="" action="ppaction://media"/>
            <a:extLst>
              <a:ext uri="{FF2B5EF4-FFF2-40B4-BE49-F238E27FC236}">
                <a16:creationId xmlns:a16="http://schemas.microsoft.com/office/drawing/2014/main" id="{11270F98-4EAE-EEAE-C026-653457E3C7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66960" y="629011"/>
            <a:ext cx="1249680" cy="1249680"/>
          </a:xfrm>
          <a:prstGeom prst="rect">
            <a:avLst/>
          </a:prstGeom>
        </p:spPr>
      </p:pic>
    </p:spTree>
    <p:extLst>
      <p:ext uri="{BB962C8B-B14F-4D97-AF65-F5344CB8AC3E}">
        <p14:creationId xmlns:p14="http://schemas.microsoft.com/office/powerpoint/2010/main" val="1087718415"/>
      </p:ext>
    </p:extLst>
  </p:cSld>
  <p:clrMapOvr>
    <a:masterClrMapping/>
  </p:clrMapOvr>
  <mc:AlternateContent xmlns:mc="http://schemas.openxmlformats.org/markup-compatibility/2006" xmlns:p14="http://schemas.microsoft.com/office/powerpoint/2010/main">
    <mc:Choice Requires="p14">
      <p:transition spd="slow" p14:dur="2000" advTm="43992"/>
    </mc:Choice>
    <mc:Fallback xmlns="">
      <p:transition spd="slow" advTm="43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18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0C2C-3063-CA34-8249-D807D85A50C8}"/>
              </a:ext>
            </a:extLst>
          </p:cNvPr>
          <p:cNvSpPr txBox="1">
            <a:spLocks noGrp="1"/>
          </p:cNvSpPr>
          <p:nvPr>
            <p:ph type="title"/>
          </p:nvPr>
        </p:nvSpPr>
        <p:spPr>
          <a:xfrm>
            <a:off x="523014" y="277139"/>
            <a:ext cx="6520074" cy="1293025"/>
          </a:xfrm>
        </p:spPr>
        <p:txBody>
          <a:bodyPr/>
          <a:lstStyle/>
          <a:p>
            <a:pPr lvl="0"/>
            <a:r>
              <a:rPr lang="en-GB" sz="4300" b="1" cap="none" dirty="0">
                <a:effectLst>
                  <a:outerShdw dist="22860" dir="5400000">
                    <a:srgbClr val="000000"/>
                  </a:outerShdw>
                </a:effectLst>
              </a:rPr>
              <a:t>Health and Social Care</a:t>
            </a:r>
          </a:p>
        </p:txBody>
      </p:sp>
      <p:sp>
        <p:nvSpPr>
          <p:cNvPr id="3" name="Content Placeholder 2">
            <a:extLst>
              <a:ext uri="{FF2B5EF4-FFF2-40B4-BE49-F238E27FC236}">
                <a16:creationId xmlns:a16="http://schemas.microsoft.com/office/drawing/2014/main" id="{C54A4238-8BA3-4873-79AF-27C76FC2B824}"/>
              </a:ext>
            </a:extLst>
          </p:cNvPr>
          <p:cNvSpPr txBox="1">
            <a:spLocks noGrp="1"/>
          </p:cNvSpPr>
          <p:nvPr>
            <p:ph idx="1"/>
          </p:nvPr>
        </p:nvSpPr>
        <p:spPr>
          <a:xfrm>
            <a:off x="306569" y="2345032"/>
            <a:ext cx="7211831" cy="4736447"/>
          </a:xfrm>
        </p:spPr>
        <p:txBody>
          <a:bodyPr>
            <a:normAutofit/>
          </a:bodyPr>
          <a:lstStyle/>
          <a:p>
            <a:pPr marL="0" lvl="0" indent="0">
              <a:buNone/>
            </a:pPr>
            <a:r>
              <a:rPr lang="en-GB" sz="2400" b="1" u="sng" dirty="0"/>
              <a:t>What is required for this course?</a:t>
            </a:r>
          </a:p>
          <a:p>
            <a:pPr marL="0" lvl="0" indent="0">
              <a:buNone/>
            </a:pPr>
            <a:endParaRPr lang="en-GB" sz="1600" b="1" u="sng" dirty="0"/>
          </a:p>
          <a:p>
            <a:pPr marL="0" lvl="0" indent="0">
              <a:buNone/>
            </a:pPr>
            <a:r>
              <a:rPr lang="en-GB" sz="2400" dirty="0"/>
              <a:t>Good attendance. Poor attendance will automatically see you struggle with this course. </a:t>
            </a:r>
          </a:p>
          <a:p>
            <a:pPr marL="0" lvl="0" indent="0">
              <a:buNone/>
            </a:pPr>
            <a:endParaRPr lang="en-GB" sz="2400" dirty="0"/>
          </a:p>
          <a:p>
            <a:pPr marL="0" lvl="0" indent="0">
              <a:buNone/>
            </a:pPr>
            <a:r>
              <a:rPr lang="en-GB" sz="2400" dirty="0"/>
              <a:t>In year 11 you will have to do a heath campaign and deliver a presentation to the class. </a:t>
            </a:r>
          </a:p>
          <a:p>
            <a:pPr marL="0" lvl="0" indent="0">
              <a:buNone/>
            </a:pPr>
            <a:endParaRPr lang="en-GB" dirty="0"/>
          </a:p>
        </p:txBody>
      </p:sp>
      <p:sp>
        <p:nvSpPr>
          <p:cNvPr id="4" name="TextBox 4">
            <a:extLst>
              <a:ext uri="{FF2B5EF4-FFF2-40B4-BE49-F238E27FC236}">
                <a16:creationId xmlns:a16="http://schemas.microsoft.com/office/drawing/2014/main" id="{2A198DC7-6D93-6AF2-FCEF-29EAE16E17B1}"/>
              </a:ext>
            </a:extLst>
          </p:cNvPr>
          <p:cNvSpPr txBox="1"/>
          <p:nvPr/>
        </p:nvSpPr>
        <p:spPr>
          <a:xfrm>
            <a:off x="7699517" y="2456792"/>
            <a:ext cx="4492483" cy="433965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dirty="0">
                <a:uFillTx/>
                <a:latin typeface="Century Gothic"/>
              </a:rPr>
              <a:t>Career Opportunities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1" i="0" u="sng" strike="noStrike" kern="1200" cap="none" spc="0" baseline="0" dirty="0">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Nurse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Midwife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Physiotherapist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Carer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Social worker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Health care assistant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Counsellor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uFillTx/>
                <a:latin typeface="Century Gothic"/>
              </a:rPr>
              <a:t>Occupational therapist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uFillTx/>
              <a:latin typeface="Century Gothic"/>
            </a:endParaRPr>
          </a:p>
        </p:txBody>
      </p:sp>
      <p:pic>
        <p:nvPicPr>
          <p:cNvPr id="9" name="Slide 4">
            <a:hlinkClick r:id="" action="ppaction://media"/>
            <a:extLst>
              <a:ext uri="{FF2B5EF4-FFF2-40B4-BE49-F238E27FC236}">
                <a16:creationId xmlns:a16="http://schemas.microsoft.com/office/drawing/2014/main" id="{59AAC344-31E2-AFED-5666-129B575F90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8849360" y="716724"/>
            <a:ext cx="853440" cy="853440"/>
          </a:xfrm>
          <a:prstGeom prst="rect">
            <a:avLst/>
          </a:prstGeom>
        </p:spPr>
      </p:pic>
    </p:spTree>
    <p:extLst>
      <p:ext uri="{BB962C8B-B14F-4D97-AF65-F5344CB8AC3E}">
        <p14:creationId xmlns:p14="http://schemas.microsoft.com/office/powerpoint/2010/main" val="1582619697"/>
      </p:ext>
    </p:extLst>
  </p:cSld>
  <p:clrMapOvr>
    <a:masterClrMapping/>
  </p:clrMapOvr>
  <mc:AlternateContent xmlns:mc="http://schemas.openxmlformats.org/markup-compatibility/2006" xmlns:p14="http://schemas.microsoft.com/office/powerpoint/2010/main">
    <mc:Choice Requires="p14">
      <p:transition spd="slow" p14:dur="2000" advTm="43992"/>
    </mc:Choice>
    <mc:Fallback xmlns="">
      <p:transition spd="slow" advTm="43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A97B-4CDC-0883-69B5-36C15D0C2114}"/>
              </a:ext>
            </a:extLst>
          </p:cNvPr>
          <p:cNvSpPr>
            <a:spLocks noGrp="1"/>
          </p:cNvSpPr>
          <p:nvPr>
            <p:ph type="title"/>
          </p:nvPr>
        </p:nvSpPr>
        <p:spPr>
          <a:xfrm>
            <a:off x="1154954" y="973668"/>
            <a:ext cx="10386806" cy="706964"/>
          </a:xfrm>
        </p:spPr>
        <p:txBody>
          <a:bodyPr/>
          <a:lstStyle/>
          <a:p>
            <a:r>
              <a:rPr lang="en-GB" sz="4400" b="1" dirty="0">
                <a:effectLst/>
                <a:latin typeface="Dubai" panose="020B0503030403030204" pitchFamily="34" charset="-78"/>
                <a:ea typeface="Calibri" panose="020F0502020204030204" pitchFamily="34" charset="0"/>
                <a:cs typeface="Times New Roman" panose="02020603050405020304" pitchFamily="18" charset="0"/>
              </a:rPr>
              <a:t>NEXT STEPS ALONG YOUR PATHWAY</a:t>
            </a:r>
            <a:br>
              <a:rPr lang="en-GB" sz="4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691FE11C-80BD-A3E7-D3B7-9F86F5D50851}"/>
              </a:ext>
            </a:extLst>
          </p:cNvPr>
          <p:cNvSpPr>
            <a:spLocks noGrp="1"/>
          </p:cNvSpPr>
          <p:nvPr>
            <p:ph idx="1"/>
          </p:nvPr>
        </p:nvSpPr>
        <p:spPr>
          <a:xfrm>
            <a:off x="1154954" y="2603500"/>
            <a:ext cx="10661126" cy="4152900"/>
          </a:xfrm>
        </p:spPr>
        <p:txBody>
          <a:bodyPr>
            <a:normAutofit fontScale="47500" lnSpcReduction="20000"/>
          </a:bodyPr>
          <a:lstStyle/>
          <a:p>
            <a:pPr>
              <a:lnSpc>
                <a:spcPct val="107000"/>
              </a:lnSpc>
              <a:spcAft>
                <a:spcPts val="800"/>
              </a:spcAft>
            </a:pPr>
            <a:r>
              <a:rPr lang="en-GB" sz="3300" b="1" dirty="0">
                <a:effectLst/>
                <a:latin typeface="Dubai" panose="020B0503030403030204" pitchFamily="34" charset="-78"/>
                <a:ea typeface="Calibri" panose="020F0502020204030204" pitchFamily="34" charset="0"/>
                <a:cs typeface="Times New Roman" panose="02020603050405020304" pitchFamily="18" charset="0"/>
              </a:rPr>
              <a:t>Apprenticeship: </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300" dirty="0">
                <a:effectLst/>
                <a:latin typeface="Dubai" panose="020B0503030403030204" pitchFamily="34" charset="-78"/>
                <a:ea typeface="Calibri" panose="020F0502020204030204" pitchFamily="34" charset="0"/>
                <a:cs typeface="Times New Roman" panose="02020603050405020304" pitchFamily="18" charset="0"/>
              </a:rPr>
              <a:t>Early years educator, care assistant  nursery nurse, early years practitioner, NHS apprenticeship</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300" b="1" dirty="0">
                <a:effectLst/>
                <a:latin typeface="Dubai" panose="020B0503030403030204" pitchFamily="34" charset="-78"/>
                <a:ea typeface="Calibri" panose="020F0502020204030204" pitchFamily="34" charset="0"/>
                <a:cs typeface="Times New Roman" panose="02020603050405020304" pitchFamily="18" charset="0"/>
              </a:rPr>
              <a:t>University: </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300" dirty="0">
                <a:effectLst/>
                <a:latin typeface="Dubai" panose="020B0503030403030204" pitchFamily="34" charset="-78"/>
                <a:ea typeface="Calibri" panose="020F0502020204030204" pitchFamily="34" charset="0"/>
                <a:cs typeface="Times New Roman" panose="02020603050405020304" pitchFamily="18" charset="0"/>
              </a:rPr>
              <a:t>Level 3 </a:t>
            </a:r>
            <a:r>
              <a:rPr lang="en-GB" sz="3300" dirty="0" err="1">
                <a:effectLst/>
                <a:latin typeface="Dubai" panose="020B0503030403030204" pitchFamily="34" charset="-78"/>
                <a:ea typeface="Calibri" panose="020F0502020204030204" pitchFamily="34" charset="0"/>
                <a:cs typeface="Times New Roman" panose="02020603050405020304" pitchFamily="18" charset="0"/>
              </a:rPr>
              <a:t>Btec</a:t>
            </a:r>
            <a:r>
              <a:rPr lang="en-GB" sz="3300" dirty="0">
                <a:effectLst/>
                <a:latin typeface="Dubai" panose="020B0503030403030204" pitchFamily="34" charset="-78"/>
                <a:ea typeface="Calibri" panose="020F0502020204030204" pitchFamily="34" charset="0"/>
                <a:cs typeface="Times New Roman" panose="02020603050405020304" pitchFamily="18" charset="0"/>
              </a:rPr>
              <a:t> Nationals Children’s play, learning and development, Level 3 Health and Social care, Early childhood development and learning degree, Childhood and youth studies degree, Nursing, Midwifery.</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300" b="1" dirty="0">
                <a:effectLst/>
                <a:latin typeface="Dubai" panose="020B0503030403030204" pitchFamily="34" charset="-78"/>
                <a:ea typeface="Calibri" panose="020F0502020204030204" pitchFamily="34" charset="0"/>
                <a:cs typeface="Times New Roman" panose="02020603050405020304" pitchFamily="18" charset="0"/>
              </a:rPr>
              <a:t>Employment:</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300" dirty="0">
                <a:effectLst/>
                <a:latin typeface="Dubai" panose="020B0503030403030204" pitchFamily="34" charset="-78"/>
                <a:ea typeface="Calibri" panose="020F0502020204030204" pitchFamily="34" charset="0"/>
                <a:cs typeface="Times New Roman" panose="02020603050405020304" pitchFamily="18" charset="0"/>
              </a:rPr>
              <a:t>Health and Social Care will build a foundation towards employment within the healthcare industry as well as supporting pathways into the health and social care sector. You will develop a range of transferable skills, such as:</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400"/>
              </a:spcAft>
            </a:pPr>
            <a:r>
              <a:rPr lang="en-GB" sz="3300" dirty="0">
                <a:effectLst/>
                <a:latin typeface="Dubai" panose="020B0503030403030204" pitchFamily="34" charset="-78"/>
                <a:ea typeface="Calibri" panose="020F0502020204030204" pitchFamily="34" charset="0"/>
                <a:cs typeface="Times New Roman" panose="02020603050405020304" pitchFamily="18" charset="0"/>
              </a:rPr>
              <a:t>Analytical skills – written and verbal,  practical skills – designing and making and research skills.</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Slide 5">
            <a:hlinkClick r:id="" action="ppaction://media"/>
            <a:extLst>
              <a:ext uri="{FF2B5EF4-FFF2-40B4-BE49-F238E27FC236}">
                <a16:creationId xmlns:a16="http://schemas.microsoft.com/office/drawing/2014/main" id="{652F3734-DDAA-EBA1-663B-89639BC4D5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26750" y="973668"/>
            <a:ext cx="989330" cy="989330"/>
          </a:xfrm>
          <a:prstGeom prst="rect">
            <a:avLst/>
          </a:prstGeom>
        </p:spPr>
      </p:pic>
    </p:spTree>
    <p:extLst>
      <p:ext uri="{BB962C8B-B14F-4D97-AF65-F5344CB8AC3E}">
        <p14:creationId xmlns:p14="http://schemas.microsoft.com/office/powerpoint/2010/main" val="4215584221"/>
      </p:ext>
    </p:extLst>
  </p:cSld>
  <p:clrMapOvr>
    <a:masterClrMapping/>
  </p:clrMapOvr>
  <mc:AlternateContent xmlns:mc="http://schemas.openxmlformats.org/markup-compatibility/2006" xmlns:p14="http://schemas.microsoft.com/office/powerpoint/2010/main">
    <mc:Choice Requires="p14">
      <p:transition spd="slow" p14:dur="2000" advTm="27780"/>
    </mc:Choice>
    <mc:Fallback xmlns="">
      <p:transition spd="slow" advTm="27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4203</TotalTime>
  <Words>446</Words>
  <Application>Microsoft Office PowerPoint</Application>
  <PresentationFormat>Widescreen</PresentationFormat>
  <Paragraphs>52</Paragraphs>
  <Slides>5</Slides>
  <Notes>1</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Dubai</vt:lpstr>
      <vt:lpstr>Wingdings 3</vt:lpstr>
      <vt:lpstr>Ion Boardroom</vt:lpstr>
      <vt:lpstr>Health and Social Care</vt:lpstr>
      <vt:lpstr>Health and Social Care</vt:lpstr>
      <vt:lpstr>Health and Social Care</vt:lpstr>
      <vt:lpstr>Health and Social Care</vt:lpstr>
      <vt:lpstr>NEXT STEPS ALONG YOUR PATHWAY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dc:title>
  <dc:creator>K Joyce</dc:creator>
  <cp:lastModifiedBy>K Joyce</cp:lastModifiedBy>
  <cp:revision>1</cp:revision>
  <dcterms:created xsi:type="dcterms:W3CDTF">2023-11-21T12:54:17Z</dcterms:created>
  <dcterms:modified xsi:type="dcterms:W3CDTF">2023-11-29T12:16:49Z</dcterms:modified>
</cp:coreProperties>
</file>