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75" r:id="rId4"/>
    <p:sldId id="259" r:id="rId5"/>
    <p:sldId id="264" r:id="rId6"/>
    <p:sldId id="281" r:id="rId7"/>
    <p:sldId id="276" r:id="rId8"/>
    <p:sldId id="277" r:id="rId9"/>
    <p:sldId id="282" r:id="rId10"/>
    <p:sldId id="278" r:id="rId11"/>
    <p:sldId id="279" r:id="rId12"/>
    <p:sldId id="283" r:id="rId13"/>
    <p:sldId id="280" r:id="rId14"/>
    <p:sldId id="284" r:id="rId15"/>
    <p:sldId id="272" r:id="rId16"/>
    <p:sldId id="274" r:id="rId17"/>
  </p:sldIdLst>
  <p:sldSz cx="6858000" cy="12192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ADF8C-23B9-41EA-8F98-138CAE888B71}" v="3" dt="2025-03-10T12:59:40.651"/>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60"/>
  </p:normalViewPr>
  <p:slideViewPr>
    <p:cSldViewPr snapToGrid="0">
      <p:cViewPr varScale="1">
        <p:scale>
          <a:sx n="47" d="100"/>
          <a:sy n="47" d="100"/>
        </p:scale>
        <p:origin x="27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Amos" userId="80126f9f-26e7-4b0e-9912-c0b4f3d1c8ff" providerId="ADAL" clId="{924F0CAA-7592-4BCD-BC31-9E2A150F051C}"/>
    <pc:docChg chg="modSld">
      <pc:chgData name="Luke Amos" userId="80126f9f-26e7-4b0e-9912-c0b4f3d1c8ff" providerId="ADAL" clId="{924F0CAA-7592-4BCD-BC31-9E2A150F051C}" dt="2024-03-23T09:44:25.821" v="16" actId="20577"/>
      <pc:docMkLst>
        <pc:docMk/>
      </pc:docMkLst>
      <pc:sldChg chg="modSp mod">
        <pc:chgData name="Luke Amos" userId="80126f9f-26e7-4b0e-9912-c0b4f3d1c8ff" providerId="ADAL" clId="{924F0CAA-7592-4BCD-BC31-9E2A150F051C}" dt="2024-03-23T09:43:08.180" v="0" actId="20577"/>
        <pc:sldMkLst>
          <pc:docMk/>
          <pc:sldMk cId="4053380685" sldId="264"/>
        </pc:sldMkLst>
      </pc:sldChg>
      <pc:sldChg chg="modSp mod">
        <pc:chgData name="Luke Amos" userId="80126f9f-26e7-4b0e-9912-c0b4f3d1c8ff" providerId="ADAL" clId="{924F0CAA-7592-4BCD-BC31-9E2A150F051C}" dt="2024-03-23T09:44:17.085" v="14" actId="20577"/>
        <pc:sldMkLst>
          <pc:docMk/>
          <pc:sldMk cId="2794867684" sldId="281"/>
        </pc:sldMkLst>
      </pc:sldChg>
      <pc:sldChg chg="modSp mod">
        <pc:chgData name="Luke Amos" userId="80126f9f-26e7-4b0e-9912-c0b4f3d1c8ff" providerId="ADAL" clId="{924F0CAA-7592-4BCD-BC31-9E2A150F051C}" dt="2024-03-23T09:43:50.445" v="12" actId="20577"/>
        <pc:sldMkLst>
          <pc:docMk/>
          <pc:sldMk cId="2378408130" sldId="282"/>
        </pc:sldMkLst>
      </pc:sldChg>
      <pc:sldChg chg="modSp mod">
        <pc:chgData name="Luke Amos" userId="80126f9f-26e7-4b0e-9912-c0b4f3d1c8ff" providerId="ADAL" clId="{924F0CAA-7592-4BCD-BC31-9E2A150F051C}" dt="2024-03-23T09:44:25.821" v="16" actId="20577"/>
        <pc:sldMkLst>
          <pc:docMk/>
          <pc:sldMk cId="348595833" sldId="283"/>
        </pc:sldMkLst>
      </pc:sldChg>
    </pc:docChg>
  </pc:docChgLst>
  <pc:docChgLst>
    <pc:chgData name="Luke Amos" userId="80126f9f-26e7-4b0e-9912-c0b4f3d1c8ff" providerId="ADAL" clId="{3B7ADF8C-23B9-41EA-8F98-138CAE888B71}"/>
    <pc:docChg chg="modSld">
      <pc:chgData name="Luke Amos" userId="80126f9f-26e7-4b0e-9912-c0b4f3d1c8ff" providerId="ADAL" clId="{3B7ADF8C-23B9-41EA-8F98-138CAE888B71}" dt="2025-03-10T12:59:40.651" v="13" actId="1076"/>
      <pc:docMkLst>
        <pc:docMk/>
      </pc:docMkLst>
      <pc:sldChg chg="delSp modSp mod">
        <pc:chgData name="Luke Amos" userId="80126f9f-26e7-4b0e-9912-c0b4f3d1c8ff" providerId="ADAL" clId="{3B7ADF8C-23B9-41EA-8F98-138CAE888B71}" dt="2025-03-10T12:59:40.651" v="13" actId="1076"/>
        <pc:sldMkLst>
          <pc:docMk/>
          <pc:sldMk cId="875312241" sldId="256"/>
        </pc:sldMkLst>
        <pc:spChg chg="mod">
          <ac:chgData name="Luke Amos" userId="80126f9f-26e7-4b0e-9912-c0b4f3d1c8ff" providerId="ADAL" clId="{3B7ADF8C-23B9-41EA-8F98-138CAE888B71}" dt="2025-03-10T12:59:34.790" v="12" actId="1076"/>
          <ac:spMkLst>
            <pc:docMk/>
            <pc:sldMk cId="875312241" sldId="256"/>
            <ac:spMk id="2" creationId="{9F21D45A-E9E7-BEFC-287D-7B881DC6F851}"/>
          </ac:spMkLst>
        </pc:spChg>
        <pc:grpChg chg="mod">
          <ac:chgData name="Luke Amos" userId="80126f9f-26e7-4b0e-9912-c0b4f3d1c8ff" providerId="ADAL" clId="{3B7ADF8C-23B9-41EA-8F98-138CAE888B71}" dt="2025-03-10T12:59:40.651" v="13" actId="1076"/>
          <ac:grpSpMkLst>
            <pc:docMk/>
            <pc:sldMk cId="875312241" sldId="256"/>
            <ac:grpSpMk id="8" creationId="{7167D674-C33D-9D87-9296-F2C9D1165D95}"/>
          </ac:grpSpMkLst>
        </pc:grpChg>
        <pc:picChg chg="del">
          <ac:chgData name="Luke Amos" userId="80126f9f-26e7-4b0e-9912-c0b4f3d1c8ff" providerId="ADAL" clId="{3B7ADF8C-23B9-41EA-8F98-138CAE888B71}" dt="2025-03-10T12:59:26.535" v="0" actId="478"/>
          <ac:picMkLst>
            <pc:docMk/>
            <pc:sldMk cId="875312241" sldId="256"/>
            <ac:picMk id="5" creationId="{410327A4-C9E1-15BA-7DB7-B8F6BD931CFE}"/>
          </ac:picMkLst>
        </pc:picChg>
        <pc:picChg chg="del">
          <ac:chgData name="Luke Amos" userId="80126f9f-26e7-4b0e-9912-c0b4f3d1c8ff" providerId="ADAL" clId="{3B7ADF8C-23B9-41EA-8F98-138CAE888B71}" dt="2025-03-10T12:59:26.535" v="0" actId="478"/>
          <ac:picMkLst>
            <pc:docMk/>
            <pc:sldMk cId="875312241" sldId="256"/>
            <ac:picMk id="6" creationId="{BE8DD8AB-5571-2A06-247E-4A9B51B21732}"/>
          </ac:picMkLst>
        </pc:picChg>
        <pc:picChg chg="mod">
          <ac:chgData name="Luke Amos" userId="80126f9f-26e7-4b0e-9912-c0b4f3d1c8ff" providerId="ADAL" clId="{3B7ADF8C-23B9-41EA-8F98-138CAE888B71}" dt="2025-03-10T12:59:40.651" v="13" actId="1076"/>
          <ac:picMkLst>
            <pc:docMk/>
            <pc:sldMk cId="875312241" sldId="256"/>
            <ac:picMk id="1026" creationId="{CF6BABEC-5E10-0508-5700-B25FABF54611}"/>
          </ac:picMkLst>
        </pc:picChg>
        <pc:picChg chg="mod">
          <ac:chgData name="Luke Amos" userId="80126f9f-26e7-4b0e-9912-c0b4f3d1c8ff" providerId="ADAL" clId="{3B7ADF8C-23B9-41EA-8F98-138CAE888B71}" dt="2025-03-10T12:59:40.651" v="13" actId="1076"/>
          <ac:picMkLst>
            <pc:docMk/>
            <pc:sldMk cId="875312241" sldId="256"/>
            <ac:picMk id="1028" creationId="{2284D201-C9D8-413E-9BD0-907B8CD22D7B}"/>
          </ac:picMkLst>
        </pc:picChg>
      </pc:sldChg>
    </pc:docChg>
  </pc:docChgLst>
  <pc:docChgLst>
    <pc:chgData name="Luke Amos" userId="80126f9f-26e7-4b0e-9912-c0b4f3d1c8ff" providerId="ADAL" clId="{0E55BA2A-7620-4B57-9FBB-682B31746F11}"/>
    <pc:docChg chg="modSld">
      <pc:chgData name="Luke Amos" userId="80126f9f-26e7-4b0e-9912-c0b4f3d1c8ff" providerId="ADAL" clId="{0E55BA2A-7620-4B57-9FBB-682B31746F11}" dt="2022-12-08T12:39:08.831" v="2" actId="404"/>
      <pc:docMkLst>
        <pc:docMk/>
      </pc:docMkLst>
      <pc:sldChg chg="modSp mod">
        <pc:chgData name="Luke Amos" userId="80126f9f-26e7-4b0e-9912-c0b4f3d1c8ff" providerId="ADAL" clId="{0E55BA2A-7620-4B57-9FBB-682B31746F11}" dt="2022-12-08T12:39:01.664" v="0" actId="1076"/>
        <pc:sldMkLst>
          <pc:docMk/>
          <pc:sldMk cId="4053380685" sldId="264"/>
        </pc:sldMkLst>
      </pc:sldChg>
      <pc:sldChg chg="modSp mod">
        <pc:chgData name="Luke Amos" userId="80126f9f-26e7-4b0e-9912-c0b4f3d1c8ff" providerId="ADAL" clId="{0E55BA2A-7620-4B57-9FBB-682B31746F11}" dt="2022-12-08T12:39:08.831" v="2" actId="404"/>
        <pc:sldMkLst>
          <pc:docMk/>
          <pc:sldMk cId="1590436242"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CD7416-3883-4F71-96D9-9BFBF01F4A4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306986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D7416-3883-4F71-96D9-9BFBF01F4A4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317315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D7416-3883-4F71-96D9-9BFBF01F4A4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170979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D7416-3883-4F71-96D9-9BFBF01F4A4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358503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D7416-3883-4F71-96D9-9BFBF01F4A4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117967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CD7416-3883-4F71-96D9-9BFBF01F4A41}"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267807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CD7416-3883-4F71-96D9-9BFBF01F4A41}" type="datetimeFigureOut">
              <a:rPr lang="en-GB" smtClean="0"/>
              <a:t>10/03/2025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168443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CD7416-3883-4F71-96D9-9BFBF01F4A41}" type="datetimeFigureOut">
              <a:rPr lang="en-GB" smtClean="0"/>
              <a:t>10/03/2025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99058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D7416-3883-4F71-96D9-9BFBF01F4A41}" type="datetimeFigureOut">
              <a:rPr lang="en-GB" smtClean="0"/>
              <a:t>10/03/2025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362183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D7416-3883-4F71-96D9-9BFBF01F4A41}"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419801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D7416-3883-4F71-96D9-9BFBF01F4A41}"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02ADB5-50CB-4D03-B234-414F525E20A8}" type="slidenum">
              <a:rPr lang="en-GB" smtClean="0"/>
              <a:t>‹#›</a:t>
            </a:fld>
            <a:endParaRPr lang="en-GB"/>
          </a:p>
        </p:txBody>
      </p:sp>
    </p:spTree>
    <p:extLst>
      <p:ext uri="{BB962C8B-B14F-4D97-AF65-F5344CB8AC3E}">
        <p14:creationId xmlns:p14="http://schemas.microsoft.com/office/powerpoint/2010/main" val="235960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06CD7416-3883-4F71-96D9-9BFBF01F4A41}" type="datetimeFigureOut">
              <a:rPr lang="en-GB" smtClean="0"/>
              <a:t>10/03/2025</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9202ADB5-50CB-4D03-B234-414F525E20A8}" type="slidenum">
              <a:rPr lang="en-GB" smtClean="0"/>
              <a:t>‹#›</a:t>
            </a:fld>
            <a:endParaRPr lang="en-GB"/>
          </a:p>
        </p:txBody>
      </p:sp>
    </p:spTree>
    <p:extLst>
      <p:ext uri="{BB962C8B-B14F-4D97-AF65-F5344CB8AC3E}">
        <p14:creationId xmlns:p14="http://schemas.microsoft.com/office/powerpoint/2010/main" val="457128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A close up of a logo&#10;&#10;Description automatically generated">
            <a:extLst>
              <a:ext uri="{FF2B5EF4-FFF2-40B4-BE49-F238E27FC236}">
                <a16:creationId xmlns:a16="http://schemas.microsoft.com/office/drawing/2014/main" id="{B9286F53-3286-F193-3908-370B8310E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8" y="230187"/>
            <a:ext cx="836902" cy="11673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close up of a logo&#10;&#10;Description automatically generated">
            <a:extLst>
              <a:ext uri="{FF2B5EF4-FFF2-40B4-BE49-F238E27FC236}">
                <a16:creationId xmlns:a16="http://schemas.microsoft.com/office/drawing/2014/main" id="{AE458660-4374-7C65-0475-C7E28DB93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2" y="11507787"/>
            <a:ext cx="5730875" cy="4540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A picture containing text, clipart&#10;&#10;Description automatically generated">
            <a:extLst>
              <a:ext uri="{FF2B5EF4-FFF2-40B4-BE49-F238E27FC236}">
                <a16:creationId xmlns:a16="http://schemas.microsoft.com/office/drawing/2014/main" id="{9BA7B033-9C92-AEA4-B157-B682857CB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110" y="1621691"/>
            <a:ext cx="1769779" cy="620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a:extLst>
              <a:ext uri="{FF2B5EF4-FFF2-40B4-BE49-F238E27FC236}">
                <a16:creationId xmlns:a16="http://schemas.microsoft.com/office/drawing/2014/main" id="{8CE410C1-FFD7-F9D8-76D4-7FF5E3EB496E}"/>
              </a:ext>
            </a:extLst>
          </p:cNvPr>
          <p:cNvSpPr txBox="1">
            <a:spLocks noChangeArrowheads="1"/>
          </p:cNvSpPr>
          <p:nvPr/>
        </p:nvSpPr>
        <p:spPr bwMode="auto">
          <a:xfrm>
            <a:off x="1001121" y="2510966"/>
            <a:ext cx="485575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7030A0"/>
                </a:solidFill>
                <a:effectLst/>
                <a:latin typeface="Modern Love" panose="04090805081005020601" pitchFamily="82" charset="0"/>
                <a:ea typeface="Calibri" panose="020F0502020204030204" pitchFamily="34" charset="0"/>
                <a:cs typeface="Times New Roman" panose="02020603050405020304" pitchFamily="18" charset="0"/>
              </a:rPr>
              <a:t>Language Paper 1</a:t>
            </a:r>
            <a:endParaRPr kumimoji="0" lang="en-US" altLang="en-US" sz="1600" b="0" i="0" u="none" strike="noStrike" cap="none" normalizeH="0" baseline="0" dirty="0">
              <a:ln>
                <a:noFill/>
              </a:ln>
              <a:solidFill>
                <a:schemeClr val="tx1"/>
              </a:solidFill>
              <a:effectLst/>
              <a:latin typeface="Modern Love" panose="04090805081005020601" pitchFamily="82" charset="0"/>
            </a:endParaRPr>
          </a:p>
        </p:txBody>
      </p:sp>
      <p:pic>
        <p:nvPicPr>
          <p:cNvPr id="9" name="Picture 8" descr="A picture containing fireworks&#10;&#10;Description automatically generated">
            <a:extLst>
              <a:ext uri="{FF2B5EF4-FFF2-40B4-BE49-F238E27FC236}">
                <a16:creationId xmlns:a16="http://schemas.microsoft.com/office/drawing/2014/main" id="{3C7A92D3-A289-C7EE-3F4A-2A2A388EAFFC}"/>
              </a:ext>
            </a:extLst>
          </p:cNvPr>
          <p:cNvPicPr/>
          <p:nvPr/>
        </p:nvPicPr>
        <p:blipFill rotWithShape="1">
          <a:blip r:embed="rId5" cstate="print">
            <a:extLst>
              <a:ext uri="{28A0092B-C50C-407E-A947-70E740481C1C}">
                <a14:useLocalDpi xmlns:a14="http://schemas.microsoft.com/office/drawing/2010/main" val="0"/>
              </a:ext>
            </a:extLst>
          </a:blip>
          <a:srcRect l="12109" t="4224" r="12209"/>
          <a:stretch/>
        </p:blipFill>
        <p:spPr bwMode="auto">
          <a:xfrm>
            <a:off x="5868989" y="190033"/>
            <a:ext cx="765463" cy="1257767"/>
          </a:xfrm>
          <a:prstGeom prst="rect">
            <a:avLst/>
          </a:prstGeom>
          <a:ln>
            <a:noFill/>
          </a:ln>
          <a:effectLst/>
          <a:extLst>
            <a:ext uri="{53640926-AAD7-44D8-BBD7-CCE9431645EC}">
              <a14:shadowObscured xmlns:a14="http://schemas.microsoft.com/office/drawing/2010/main"/>
            </a:ext>
          </a:extLst>
        </p:spPr>
      </p:pic>
      <p:sp>
        <p:nvSpPr>
          <p:cNvPr id="2" name="Text Box 4">
            <a:extLst>
              <a:ext uri="{FF2B5EF4-FFF2-40B4-BE49-F238E27FC236}">
                <a16:creationId xmlns:a16="http://schemas.microsoft.com/office/drawing/2014/main" id="{9F21D45A-E9E7-BEFC-287D-7B881DC6F851}"/>
              </a:ext>
            </a:extLst>
          </p:cNvPr>
          <p:cNvSpPr txBox="1">
            <a:spLocks noChangeArrowheads="1"/>
          </p:cNvSpPr>
          <p:nvPr/>
        </p:nvSpPr>
        <p:spPr bwMode="auto">
          <a:xfrm>
            <a:off x="1613436" y="9466800"/>
            <a:ext cx="363112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i="0" u="none" strike="noStrike" kern="1200" cap="none" spc="0" normalizeH="0" baseline="0" noProof="0" dirty="0">
                <a:ln w="12700">
                  <a:noFill/>
                </a:ln>
                <a:solidFill>
                  <a:srgbClr val="FF0000"/>
                </a:solidFill>
                <a:effectLst>
                  <a:glow rad="63500">
                    <a:schemeClr val="accent2">
                      <a:satMod val="175000"/>
                      <a:alpha val="40000"/>
                    </a:schemeClr>
                  </a:glow>
                </a:effectLst>
                <a:uLnTx/>
                <a:uFillTx/>
                <a:latin typeface="Modern Love Caps" panose="04070805081001020A01" pitchFamily="82" charset="0"/>
                <a:ea typeface="Calibri" panose="020F0502020204030204" pitchFamily="34" charset="0"/>
                <a:cs typeface="Calibri Light" panose="020F0302020204030204" pitchFamily="34" charset="0"/>
              </a:rPr>
              <a:t>Walkthrough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i="0" u="none" strike="noStrike" kern="1200" cap="none" spc="0" normalizeH="0" baseline="0" noProof="0" dirty="0">
                <a:ln w="12700">
                  <a:noFill/>
                </a:ln>
                <a:solidFill>
                  <a:srgbClr val="FF0000"/>
                </a:solidFill>
                <a:effectLst>
                  <a:glow rad="63500">
                    <a:schemeClr val="accent2">
                      <a:satMod val="175000"/>
                      <a:alpha val="40000"/>
                    </a:schemeClr>
                  </a:glow>
                </a:effectLst>
                <a:uLnTx/>
                <a:uFillTx/>
                <a:latin typeface="Modern Love Caps" panose="04070805081001020A01" pitchFamily="82" charset="0"/>
                <a:cs typeface="Calibri Light" panose="020F0302020204030204" pitchFamily="34" charset="0"/>
              </a:rPr>
              <a:t>Revision Guide</a:t>
            </a:r>
            <a:endParaRPr kumimoji="0" lang="en-US" altLang="en-US" sz="1800" i="0" u="none" strike="noStrike" kern="1200" cap="none" spc="0" normalizeH="0" baseline="0" noProof="0" dirty="0">
              <a:ln w="12700">
                <a:noFill/>
              </a:ln>
              <a:solidFill>
                <a:srgbClr val="FF0000"/>
              </a:solidFill>
              <a:effectLst>
                <a:glow rad="63500">
                  <a:schemeClr val="accent2">
                    <a:satMod val="175000"/>
                    <a:alpha val="40000"/>
                  </a:schemeClr>
                </a:glow>
              </a:effectLst>
              <a:uLnTx/>
              <a:uFillTx/>
              <a:latin typeface="Modern Love Caps" panose="04070805081001020A01" pitchFamily="82" charset="0"/>
              <a:cs typeface="Calibri Light" panose="020F0302020204030204" pitchFamily="34" charset="0"/>
            </a:endParaRPr>
          </a:p>
        </p:txBody>
      </p:sp>
      <p:grpSp>
        <p:nvGrpSpPr>
          <p:cNvPr id="8" name="Group 7">
            <a:extLst>
              <a:ext uri="{FF2B5EF4-FFF2-40B4-BE49-F238E27FC236}">
                <a16:creationId xmlns:a16="http://schemas.microsoft.com/office/drawing/2014/main" id="{7167D674-C33D-9D87-9296-F2C9D1165D95}"/>
              </a:ext>
            </a:extLst>
          </p:cNvPr>
          <p:cNvGrpSpPr/>
          <p:nvPr/>
        </p:nvGrpSpPr>
        <p:grpSpPr>
          <a:xfrm>
            <a:off x="1295488" y="4589794"/>
            <a:ext cx="4267018" cy="3567619"/>
            <a:chOff x="1879600" y="3835339"/>
            <a:chExt cx="3654051" cy="3060423"/>
          </a:xfrm>
        </p:grpSpPr>
        <p:pic>
          <p:nvPicPr>
            <p:cNvPr id="1026" name="Picture 2" descr="See the source image">
              <a:extLst>
                <a:ext uri="{FF2B5EF4-FFF2-40B4-BE49-F238E27FC236}">
                  <a16:creationId xmlns:a16="http://schemas.microsoft.com/office/drawing/2014/main" id="{CF6BABEC-5E10-0508-5700-B25FABF546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862" t="30023" r="35663" b="1935"/>
            <a:stretch/>
          </p:blipFill>
          <p:spPr bwMode="auto">
            <a:xfrm>
              <a:off x="1879600" y="3835339"/>
              <a:ext cx="3654051" cy="14510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2284D201-C9D8-413E-9BD0-907B8CD22D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5000" t="31595" b="1380"/>
            <a:stretch/>
          </p:blipFill>
          <p:spPr bwMode="auto">
            <a:xfrm>
              <a:off x="2514631" y="5488061"/>
              <a:ext cx="2400300" cy="14077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531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4ADB213-9F77-5733-BA1C-F2B81C9A913F}"/>
              </a:ext>
            </a:extLst>
          </p:cNvPr>
          <p:cNvSpPr txBox="1">
            <a:spLocks noChangeArrowheads="1"/>
          </p:cNvSpPr>
          <p:nvPr/>
        </p:nvSpPr>
        <p:spPr bwMode="auto">
          <a:xfrm>
            <a:off x="415791" y="382588"/>
            <a:ext cx="2292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7030A0"/>
                </a:solidFill>
                <a:effectLst/>
                <a:uLnTx/>
                <a:uFillTx/>
                <a:latin typeface="Modern Love Caps" panose="04070805081001020A01" pitchFamily="82" charset="0"/>
                <a:ea typeface="Calibri" panose="020F0502020204030204" pitchFamily="34" charset="0"/>
                <a:cs typeface="Times New Roman" panose="02020603050405020304" pitchFamily="18" charset="0"/>
              </a:rPr>
              <a:t>Question 3</a:t>
            </a:r>
            <a:endParaRPr kumimoji="0" lang="en-US" altLang="en-US" sz="1400" b="0" i="0" u="none" strike="noStrike" kern="1200" cap="none" spc="0" normalizeH="0" baseline="0" noProof="0" dirty="0">
              <a:ln>
                <a:noFill/>
              </a:ln>
              <a:solidFill>
                <a:prstClr val="black"/>
              </a:solidFill>
              <a:effectLst/>
              <a:uLnTx/>
              <a:uFillTx/>
              <a:latin typeface="Modern Love Caps" panose="04070805081001020A01" pitchFamily="82" charset="0"/>
              <a:ea typeface="+mn-ea"/>
              <a:cs typeface="+mn-cs"/>
            </a:endParaRPr>
          </a:p>
        </p:txBody>
      </p:sp>
      <p:sp>
        <p:nvSpPr>
          <p:cNvPr id="3" name="Title 6">
            <a:extLst>
              <a:ext uri="{FF2B5EF4-FFF2-40B4-BE49-F238E27FC236}">
                <a16:creationId xmlns:a16="http://schemas.microsoft.com/office/drawing/2014/main" id="{B03A04D5-8BC7-C577-7EE6-CCF94048EAE5}"/>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8 marks = </a:t>
            </a:r>
            <a:b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10 minutes</a:t>
            </a:r>
          </a:p>
        </p:txBody>
      </p:sp>
      <p:sp>
        <p:nvSpPr>
          <p:cNvPr id="5" name="Content Placeholder 9">
            <a:extLst>
              <a:ext uri="{FF2B5EF4-FFF2-40B4-BE49-F238E27FC236}">
                <a16:creationId xmlns:a16="http://schemas.microsoft.com/office/drawing/2014/main" id="{FD6F913D-FC96-C398-18CC-DEB2A31120A8}"/>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b="1" u="sng" dirty="0">
                <a:solidFill>
                  <a:sysClr val="windowText" lastClr="000000"/>
                </a:solidFill>
                <a:latin typeface="Calibri" panose="020F0502020204030204"/>
              </a:rPr>
              <a:t>Structure</a:t>
            </a:r>
            <a:r>
              <a:rPr kumimoji="0" lang="en-GB" sz="20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 Analysis</a:t>
            </a:r>
            <a:endParaRPr kumimoji="0" lang="en-GB" sz="2000" b="1" i="1"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6E69BB0-D512-EA13-A608-C189673A041C}"/>
              </a:ext>
            </a:extLst>
          </p:cNvPr>
          <p:cNvSpPr txBox="1"/>
          <p:nvPr/>
        </p:nvSpPr>
        <p:spPr>
          <a:xfrm>
            <a:off x="427348" y="2341974"/>
            <a:ext cx="6003302" cy="2677656"/>
          </a:xfrm>
          <a:custGeom>
            <a:avLst/>
            <a:gdLst>
              <a:gd name="connsiteX0" fmla="*/ 0 w 6003302"/>
              <a:gd name="connsiteY0" fmla="*/ 0 h 2677656"/>
              <a:gd name="connsiteX1" fmla="*/ 787100 w 6003302"/>
              <a:gd name="connsiteY1" fmla="*/ 0 h 2677656"/>
              <a:gd name="connsiteX2" fmla="*/ 1454133 w 6003302"/>
              <a:gd name="connsiteY2" fmla="*/ 0 h 2677656"/>
              <a:gd name="connsiteX3" fmla="*/ 2061134 w 6003302"/>
              <a:gd name="connsiteY3" fmla="*/ 0 h 2677656"/>
              <a:gd name="connsiteX4" fmla="*/ 2728167 w 6003302"/>
              <a:gd name="connsiteY4" fmla="*/ 0 h 2677656"/>
              <a:gd name="connsiteX5" fmla="*/ 3335168 w 6003302"/>
              <a:gd name="connsiteY5" fmla="*/ 0 h 2677656"/>
              <a:gd name="connsiteX6" fmla="*/ 3822102 w 6003302"/>
              <a:gd name="connsiteY6" fmla="*/ 0 h 2677656"/>
              <a:gd name="connsiteX7" fmla="*/ 4609202 w 6003302"/>
              <a:gd name="connsiteY7" fmla="*/ 0 h 2677656"/>
              <a:gd name="connsiteX8" fmla="*/ 5156169 w 6003302"/>
              <a:gd name="connsiteY8" fmla="*/ 0 h 2677656"/>
              <a:gd name="connsiteX9" fmla="*/ 6003302 w 6003302"/>
              <a:gd name="connsiteY9" fmla="*/ 0 h 2677656"/>
              <a:gd name="connsiteX10" fmla="*/ 6003302 w 6003302"/>
              <a:gd name="connsiteY10" fmla="*/ 696191 h 2677656"/>
              <a:gd name="connsiteX11" fmla="*/ 6003302 w 6003302"/>
              <a:gd name="connsiteY11" fmla="*/ 1312051 h 2677656"/>
              <a:gd name="connsiteX12" fmla="*/ 6003302 w 6003302"/>
              <a:gd name="connsiteY12" fmla="*/ 2035019 h 2677656"/>
              <a:gd name="connsiteX13" fmla="*/ 6003302 w 6003302"/>
              <a:gd name="connsiteY13" fmla="*/ 2677656 h 2677656"/>
              <a:gd name="connsiteX14" fmla="*/ 5216202 w 6003302"/>
              <a:gd name="connsiteY14" fmla="*/ 2677656 h 2677656"/>
              <a:gd name="connsiteX15" fmla="*/ 4549169 w 6003302"/>
              <a:gd name="connsiteY15" fmla="*/ 2677656 h 2677656"/>
              <a:gd name="connsiteX16" fmla="*/ 3942168 w 6003302"/>
              <a:gd name="connsiteY16" fmla="*/ 2677656 h 2677656"/>
              <a:gd name="connsiteX17" fmla="*/ 3455234 w 6003302"/>
              <a:gd name="connsiteY17" fmla="*/ 2677656 h 2677656"/>
              <a:gd name="connsiteX18" fmla="*/ 2788200 w 6003302"/>
              <a:gd name="connsiteY18" fmla="*/ 2677656 h 2677656"/>
              <a:gd name="connsiteX19" fmla="*/ 2061134 w 6003302"/>
              <a:gd name="connsiteY19" fmla="*/ 2677656 h 2677656"/>
              <a:gd name="connsiteX20" fmla="*/ 1514166 w 6003302"/>
              <a:gd name="connsiteY20" fmla="*/ 2677656 h 2677656"/>
              <a:gd name="connsiteX21" fmla="*/ 847133 w 6003302"/>
              <a:gd name="connsiteY21" fmla="*/ 2677656 h 2677656"/>
              <a:gd name="connsiteX22" fmla="*/ 0 w 6003302"/>
              <a:gd name="connsiteY22" fmla="*/ 2677656 h 2677656"/>
              <a:gd name="connsiteX23" fmla="*/ 0 w 6003302"/>
              <a:gd name="connsiteY23" fmla="*/ 1954689 h 2677656"/>
              <a:gd name="connsiteX24" fmla="*/ 0 w 6003302"/>
              <a:gd name="connsiteY24" fmla="*/ 1312051 h 2677656"/>
              <a:gd name="connsiteX25" fmla="*/ 0 w 6003302"/>
              <a:gd name="connsiteY25" fmla="*/ 696191 h 2677656"/>
              <a:gd name="connsiteX26" fmla="*/ 0 w 6003302"/>
              <a:gd name="connsiteY26"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03302" h="2677656" extrusionOk="0">
                <a:moveTo>
                  <a:pt x="0" y="0"/>
                </a:moveTo>
                <a:cubicBezTo>
                  <a:pt x="168313" y="-13119"/>
                  <a:pt x="519246" y="25556"/>
                  <a:pt x="787100" y="0"/>
                </a:cubicBezTo>
                <a:cubicBezTo>
                  <a:pt x="1054954" y="-25556"/>
                  <a:pt x="1262210" y="-11923"/>
                  <a:pt x="1454133" y="0"/>
                </a:cubicBezTo>
                <a:cubicBezTo>
                  <a:pt x="1646056" y="11923"/>
                  <a:pt x="1823722" y="-18907"/>
                  <a:pt x="2061134" y="0"/>
                </a:cubicBezTo>
                <a:cubicBezTo>
                  <a:pt x="2298546" y="18907"/>
                  <a:pt x="2459132" y="17160"/>
                  <a:pt x="2728167" y="0"/>
                </a:cubicBezTo>
                <a:cubicBezTo>
                  <a:pt x="2997202" y="-17160"/>
                  <a:pt x="3196213" y="-11158"/>
                  <a:pt x="3335168" y="0"/>
                </a:cubicBezTo>
                <a:cubicBezTo>
                  <a:pt x="3474123" y="11158"/>
                  <a:pt x="3638930" y="-13262"/>
                  <a:pt x="3822102" y="0"/>
                </a:cubicBezTo>
                <a:cubicBezTo>
                  <a:pt x="4005274" y="13262"/>
                  <a:pt x="4233384" y="18199"/>
                  <a:pt x="4609202" y="0"/>
                </a:cubicBezTo>
                <a:cubicBezTo>
                  <a:pt x="4985020" y="-18199"/>
                  <a:pt x="5018291" y="-8881"/>
                  <a:pt x="5156169" y="0"/>
                </a:cubicBezTo>
                <a:cubicBezTo>
                  <a:pt x="5294047" y="8881"/>
                  <a:pt x="5625540" y="-12423"/>
                  <a:pt x="6003302" y="0"/>
                </a:cubicBezTo>
                <a:cubicBezTo>
                  <a:pt x="5991322" y="164204"/>
                  <a:pt x="6030864" y="357435"/>
                  <a:pt x="6003302" y="696191"/>
                </a:cubicBezTo>
                <a:cubicBezTo>
                  <a:pt x="5975740" y="1034947"/>
                  <a:pt x="6021238" y="1049970"/>
                  <a:pt x="6003302" y="1312051"/>
                </a:cubicBezTo>
                <a:cubicBezTo>
                  <a:pt x="5985366" y="1574132"/>
                  <a:pt x="5984796" y="1796509"/>
                  <a:pt x="6003302" y="2035019"/>
                </a:cubicBezTo>
                <a:cubicBezTo>
                  <a:pt x="6021808" y="2273529"/>
                  <a:pt x="5982287" y="2455528"/>
                  <a:pt x="6003302" y="2677656"/>
                </a:cubicBezTo>
                <a:cubicBezTo>
                  <a:pt x="5741167" y="2684684"/>
                  <a:pt x="5445636" y="2702537"/>
                  <a:pt x="5216202" y="2677656"/>
                </a:cubicBezTo>
                <a:cubicBezTo>
                  <a:pt x="4986768" y="2652775"/>
                  <a:pt x="4770980" y="2652316"/>
                  <a:pt x="4549169" y="2677656"/>
                </a:cubicBezTo>
                <a:cubicBezTo>
                  <a:pt x="4327358" y="2702996"/>
                  <a:pt x="4183677" y="2664564"/>
                  <a:pt x="3942168" y="2677656"/>
                </a:cubicBezTo>
                <a:cubicBezTo>
                  <a:pt x="3700659" y="2690748"/>
                  <a:pt x="3655503" y="2683972"/>
                  <a:pt x="3455234" y="2677656"/>
                </a:cubicBezTo>
                <a:cubicBezTo>
                  <a:pt x="3254965" y="2671340"/>
                  <a:pt x="3092689" y="2669860"/>
                  <a:pt x="2788200" y="2677656"/>
                </a:cubicBezTo>
                <a:cubicBezTo>
                  <a:pt x="2483711" y="2685452"/>
                  <a:pt x="2417442" y="2691877"/>
                  <a:pt x="2061134" y="2677656"/>
                </a:cubicBezTo>
                <a:cubicBezTo>
                  <a:pt x="1704826" y="2663435"/>
                  <a:pt x="1758539" y="2655305"/>
                  <a:pt x="1514166" y="2677656"/>
                </a:cubicBezTo>
                <a:cubicBezTo>
                  <a:pt x="1269793" y="2700007"/>
                  <a:pt x="1051466" y="2650927"/>
                  <a:pt x="847133" y="2677656"/>
                </a:cubicBezTo>
                <a:cubicBezTo>
                  <a:pt x="642800" y="2704385"/>
                  <a:pt x="417248" y="2702378"/>
                  <a:pt x="0" y="2677656"/>
                </a:cubicBezTo>
                <a:cubicBezTo>
                  <a:pt x="-14555" y="2406946"/>
                  <a:pt x="8775" y="2309558"/>
                  <a:pt x="0" y="1954689"/>
                </a:cubicBezTo>
                <a:cubicBezTo>
                  <a:pt x="-8775" y="1599820"/>
                  <a:pt x="14125" y="1469448"/>
                  <a:pt x="0" y="1312051"/>
                </a:cubicBezTo>
                <a:cubicBezTo>
                  <a:pt x="-14125" y="1154654"/>
                  <a:pt x="17491" y="876873"/>
                  <a:pt x="0" y="696191"/>
                </a:cubicBezTo>
                <a:cubicBezTo>
                  <a:pt x="-17491" y="515509"/>
                  <a:pt x="9827" y="168274"/>
                  <a:pt x="0" y="0"/>
                </a:cubicBezTo>
                <a:close/>
              </a:path>
            </a:pathLst>
          </a:custGeom>
          <a:noFill/>
          <a:ln w="38100">
            <a:solidFill>
              <a:schemeClr val="tx1"/>
            </a:solidFill>
            <a:extLst>
              <a:ext uri="{C807C97D-BFC1-408E-A445-0C87EB9F89A2}">
                <ask:lineSketchStyleProps xmlns:ask="http://schemas.microsoft.com/office/drawing/2018/sketchyshapes" sd="3507143784">
                  <a:prstGeom prst="rect">
                    <a:avLst/>
                  </a:prstGeom>
                  <ask:type>
                    <ask:lineSketchFreehan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panose="020F0502020204030204"/>
                <a:ea typeface="+mn-ea"/>
                <a:cs typeface="+mn-cs"/>
              </a:rPr>
              <a:t>Model Paragraph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In the exposition, the writer uses a third person narrator to focus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th</a:t>
            </a:r>
            <a:r>
              <a:rPr lang="en-GB" sz="1400" dirty="0">
                <a:solidFill>
                  <a:prstClr val="black"/>
                </a:solidFill>
                <a:latin typeface="Calibri" panose="020F0502020204030204"/>
              </a:rPr>
              <a:t>e reader’s attention on the immediate introduction to Alex and his nightmare, which foreshadows the deep and sincere changes that are occurring within his life. The writer deliberately uses setting to present the unsettled emotions that Alex is internally experiencing, projecting these onto the external setting to suggest that Alex’s life is in turmoil. Furthermore, also in the opening, the writer briefly focus shifts to the immense power of the storm outside which may link to his dreams and the thoughts he is experiencing in his own mind. The reader therefore is made aware of Alex’s own grief as it is reflected in the opening imagery of the storm and nightmare, foreboding Alex’s mother’s death as he struggles to cope with the situation.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Box 2">
            <a:extLst>
              <a:ext uri="{FF2B5EF4-FFF2-40B4-BE49-F238E27FC236}">
                <a16:creationId xmlns:a16="http://schemas.microsoft.com/office/drawing/2014/main" id="{DA264015-B3C5-FE24-EECB-7E87FB4FDF8F}"/>
              </a:ext>
            </a:extLst>
          </p:cNvPr>
          <p:cNvSpPr txBox="1">
            <a:spLocks noChangeArrowheads="1"/>
          </p:cNvSpPr>
          <p:nvPr/>
        </p:nvSpPr>
        <p:spPr bwMode="auto">
          <a:xfrm>
            <a:off x="427348" y="5394399"/>
            <a:ext cx="6003302" cy="63734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60873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4ADB213-9F77-5733-BA1C-F2B81C9A913F}"/>
              </a:ext>
            </a:extLst>
          </p:cNvPr>
          <p:cNvSpPr txBox="1">
            <a:spLocks noChangeArrowheads="1"/>
          </p:cNvSpPr>
          <p:nvPr/>
        </p:nvSpPr>
        <p:spPr bwMode="auto">
          <a:xfrm>
            <a:off x="426211" y="382588"/>
            <a:ext cx="2271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7030A0"/>
                </a:solidFill>
                <a:effectLst/>
                <a:uLnTx/>
                <a:uFillTx/>
                <a:latin typeface="Modern Love Caps" panose="04070805081001020A01" pitchFamily="82" charset="0"/>
                <a:ea typeface="Calibri" panose="020F0502020204030204" pitchFamily="34" charset="0"/>
                <a:cs typeface="Times New Roman" panose="02020603050405020304" pitchFamily="18" charset="0"/>
              </a:rPr>
              <a:t>Question 4</a:t>
            </a:r>
            <a:endParaRPr kumimoji="0" lang="en-US" altLang="en-US" sz="1400" b="0" i="0" u="none" strike="noStrike" kern="1200" cap="none" spc="0" normalizeH="0" baseline="0" noProof="0" dirty="0">
              <a:ln>
                <a:noFill/>
              </a:ln>
              <a:solidFill>
                <a:prstClr val="black"/>
              </a:solidFill>
              <a:effectLst/>
              <a:uLnTx/>
              <a:uFillTx/>
              <a:latin typeface="Modern Love Caps" panose="04070805081001020A01" pitchFamily="82" charset="0"/>
              <a:ea typeface="+mn-ea"/>
              <a:cs typeface="+mn-cs"/>
            </a:endParaRPr>
          </a:p>
        </p:txBody>
      </p:sp>
      <p:sp>
        <p:nvSpPr>
          <p:cNvPr id="3" name="Title 6">
            <a:extLst>
              <a:ext uri="{FF2B5EF4-FFF2-40B4-BE49-F238E27FC236}">
                <a16:creationId xmlns:a16="http://schemas.microsoft.com/office/drawing/2014/main" id="{B03A04D5-8BC7-C577-7EE6-CCF94048EAE5}"/>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dirty="0">
                <a:solidFill>
                  <a:prstClr val="black"/>
                </a:solidFill>
                <a:latin typeface="Calibri" panose="020F0502020204030204"/>
              </a:rPr>
              <a:t>20</a:t>
            </a: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 marks = </a:t>
            </a:r>
            <a:b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br>
            <a:r>
              <a:rPr lang="en-GB" sz="1800" b="1" dirty="0">
                <a:solidFill>
                  <a:prstClr val="black"/>
                </a:solidFill>
                <a:latin typeface="Calibri" panose="020F0502020204030204"/>
              </a:rPr>
              <a:t>20</a:t>
            </a: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 minutes</a:t>
            </a:r>
          </a:p>
        </p:txBody>
      </p:sp>
      <p:pic>
        <p:nvPicPr>
          <p:cNvPr id="4" name="Picture 3" descr="A close up of a logo&#10;&#10;Description automatically generated">
            <a:extLst>
              <a:ext uri="{FF2B5EF4-FFF2-40B4-BE49-F238E27FC236}">
                <a16:creationId xmlns:a16="http://schemas.microsoft.com/office/drawing/2014/main" id="{440DA3FF-AB7A-C364-14D4-E0BFF7AAA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 y="11507787"/>
            <a:ext cx="5730875" cy="4540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9">
            <a:extLst>
              <a:ext uri="{FF2B5EF4-FFF2-40B4-BE49-F238E27FC236}">
                <a16:creationId xmlns:a16="http://schemas.microsoft.com/office/drawing/2014/main" id="{FD6F913D-FC96-C398-18CC-DEB2A31120A8}"/>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Evaluation</a:t>
            </a:r>
            <a:endParaRPr kumimoji="0" lang="en-GB" sz="2000" b="1" i="1"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6E81B78-3DD8-985A-D79B-BD9692807C2C}"/>
              </a:ext>
            </a:extLst>
          </p:cNvPr>
          <p:cNvSpPr txBox="1"/>
          <p:nvPr/>
        </p:nvSpPr>
        <p:spPr>
          <a:xfrm>
            <a:off x="427348" y="3150877"/>
            <a:ext cx="6003302" cy="3046988"/>
          </a:xfrm>
          <a:custGeom>
            <a:avLst/>
            <a:gdLst>
              <a:gd name="connsiteX0" fmla="*/ 0 w 6003302"/>
              <a:gd name="connsiteY0" fmla="*/ 0 h 3046988"/>
              <a:gd name="connsiteX1" fmla="*/ 787100 w 6003302"/>
              <a:gd name="connsiteY1" fmla="*/ 0 h 3046988"/>
              <a:gd name="connsiteX2" fmla="*/ 1454133 w 6003302"/>
              <a:gd name="connsiteY2" fmla="*/ 0 h 3046988"/>
              <a:gd name="connsiteX3" fmla="*/ 2061134 w 6003302"/>
              <a:gd name="connsiteY3" fmla="*/ 0 h 3046988"/>
              <a:gd name="connsiteX4" fmla="*/ 2728167 w 6003302"/>
              <a:gd name="connsiteY4" fmla="*/ 0 h 3046988"/>
              <a:gd name="connsiteX5" fmla="*/ 3335168 w 6003302"/>
              <a:gd name="connsiteY5" fmla="*/ 0 h 3046988"/>
              <a:gd name="connsiteX6" fmla="*/ 3822102 w 6003302"/>
              <a:gd name="connsiteY6" fmla="*/ 0 h 3046988"/>
              <a:gd name="connsiteX7" fmla="*/ 4609202 w 6003302"/>
              <a:gd name="connsiteY7" fmla="*/ 0 h 3046988"/>
              <a:gd name="connsiteX8" fmla="*/ 5156169 w 6003302"/>
              <a:gd name="connsiteY8" fmla="*/ 0 h 3046988"/>
              <a:gd name="connsiteX9" fmla="*/ 6003302 w 6003302"/>
              <a:gd name="connsiteY9" fmla="*/ 0 h 3046988"/>
              <a:gd name="connsiteX10" fmla="*/ 6003302 w 6003302"/>
              <a:gd name="connsiteY10" fmla="*/ 639867 h 3046988"/>
              <a:gd name="connsiteX11" fmla="*/ 6003302 w 6003302"/>
              <a:gd name="connsiteY11" fmla="*/ 1188325 h 3046988"/>
              <a:gd name="connsiteX12" fmla="*/ 6003302 w 6003302"/>
              <a:gd name="connsiteY12" fmla="*/ 1858663 h 3046988"/>
              <a:gd name="connsiteX13" fmla="*/ 6003302 w 6003302"/>
              <a:gd name="connsiteY13" fmla="*/ 2437590 h 3046988"/>
              <a:gd name="connsiteX14" fmla="*/ 6003302 w 6003302"/>
              <a:gd name="connsiteY14" fmla="*/ 3046988 h 3046988"/>
              <a:gd name="connsiteX15" fmla="*/ 5456334 w 6003302"/>
              <a:gd name="connsiteY15" fmla="*/ 3046988 h 3046988"/>
              <a:gd name="connsiteX16" fmla="*/ 4849334 w 6003302"/>
              <a:gd name="connsiteY16" fmla="*/ 3046988 h 3046988"/>
              <a:gd name="connsiteX17" fmla="*/ 4362399 w 6003302"/>
              <a:gd name="connsiteY17" fmla="*/ 3046988 h 3046988"/>
              <a:gd name="connsiteX18" fmla="*/ 3695366 w 6003302"/>
              <a:gd name="connsiteY18" fmla="*/ 3046988 h 3046988"/>
              <a:gd name="connsiteX19" fmla="*/ 2968299 w 6003302"/>
              <a:gd name="connsiteY19" fmla="*/ 3046988 h 3046988"/>
              <a:gd name="connsiteX20" fmla="*/ 2421332 w 6003302"/>
              <a:gd name="connsiteY20" fmla="*/ 3046988 h 3046988"/>
              <a:gd name="connsiteX21" fmla="*/ 1754298 w 6003302"/>
              <a:gd name="connsiteY21" fmla="*/ 3046988 h 3046988"/>
              <a:gd name="connsiteX22" fmla="*/ 1027232 w 6003302"/>
              <a:gd name="connsiteY22" fmla="*/ 3046988 h 3046988"/>
              <a:gd name="connsiteX23" fmla="*/ 0 w 6003302"/>
              <a:gd name="connsiteY23" fmla="*/ 3046988 h 3046988"/>
              <a:gd name="connsiteX24" fmla="*/ 0 w 6003302"/>
              <a:gd name="connsiteY24" fmla="*/ 2529000 h 3046988"/>
              <a:gd name="connsiteX25" fmla="*/ 0 w 6003302"/>
              <a:gd name="connsiteY25" fmla="*/ 1980542 h 3046988"/>
              <a:gd name="connsiteX26" fmla="*/ 0 w 6003302"/>
              <a:gd name="connsiteY26" fmla="*/ 1340675 h 3046988"/>
              <a:gd name="connsiteX27" fmla="*/ 0 w 6003302"/>
              <a:gd name="connsiteY27" fmla="*/ 822687 h 3046988"/>
              <a:gd name="connsiteX28" fmla="*/ 0 w 6003302"/>
              <a:gd name="connsiteY28" fmla="*/ 0 h 30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03302" h="3046988" extrusionOk="0">
                <a:moveTo>
                  <a:pt x="0" y="0"/>
                </a:moveTo>
                <a:cubicBezTo>
                  <a:pt x="168313" y="-13119"/>
                  <a:pt x="519246" y="25556"/>
                  <a:pt x="787100" y="0"/>
                </a:cubicBezTo>
                <a:cubicBezTo>
                  <a:pt x="1054954" y="-25556"/>
                  <a:pt x="1262210" y="-11923"/>
                  <a:pt x="1454133" y="0"/>
                </a:cubicBezTo>
                <a:cubicBezTo>
                  <a:pt x="1646056" y="11923"/>
                  <a:pt x="1823722" y="-18907"/>
                  <a:pt x="2061134" y="0"/>
                </a:cubicBezTo>
                <a:cubicBezTo>
                  <a:pt x="2298546" y="18907"/>
                  <a:pt x="2459132" y="17160"/>
                  <a:pt x="2728167" y="0"/>
                </a:cubicBezTo>
                <a:cubicBezTo>
                  <a:pt x="2997202" y="-17160"/>
                  <a:pt x="3196213" y="-11158"/>
                  <a:pt x="3335168" y="0"/>
                </a:cubicBezTo>
                <a:cubicBezTo>
                  <a:pt x="3474123" y="11158"/>
                  <a:pt x="3638930" y="-13262"/>
                  <a:pt x="3822102" y="0"/>
                </a:cubicBezTo>
                <a:cubicBezTo>
                  <a:pt x="4005274" y="13262"/>
                  <a:pt x="4233384" y="18199"/>
                  <a:pt x="4609202" y="0"/>
                </a:cubicBezTo>
                <a:cubicBezTo>
                  <a:pt x="4985020" y="-18199"/>
                  <a:pt x="5018291" y="-8881"/>
                  <a:pt x="5156169" y="0"/>
                </a:cubicBezTo>
                <a:cubicBezTo>
                  <a:pt x="5294047" y="8881"/>
                  <a:pt x="5625540" y="-12423"/>
                  <a:pt x="6003302" y="0"/>
                </a:cubicBezTo>
                <a:cubicBezTo>
                  <a:pt x="6026164" y="155144"/>
                  <a:pt x="5985857" y="337226"/>
                  <a:pt x="6003302" y="639867"/>
                </a:cubicBezTo>
                <a:cubicBezTo>
                  <a:pt x="6020747" y="942508"/>
                  <a:pt x="6019672" y="1053356"/>
                  <a:pt x="6003302" y="1188325"/>
                </a:cubicBezTo>
                <a:cubicBezTo>
                  <a:pt x="5986932" y="1323294"/>
                  <a:pt x="5974277" y="1638029"/>
                  <a:pt x="6003302" y="1858663"/>
                </a:cubicBezTo>
                <a:cubicBezTo>
                  <a:pt x="6032327" y="2079297"/>
                  <a:pt x="6013022" y="2313560"/>
                  <a:pt x="6003302" y="2437590"/>
                </a:cubicBezTo>
                <a:cubicBezTo>
                  <a:pt x="5993582" y="2561620"/>
                  <a:pt x="6025633" y="2847974"/>
                  <a:pt x="6003302" y="3046988"/>
                </a:cubicBezTo>
                <a:cubicBezTo>
                  <a:pt x="5860227" y="3046472"/>
                  <a:pt x="5666685" y="3023297"/>
                  <a:pt x="5456334" y="3046988"/>
                </a:cubicBezTo>
                <a:cubicBezTo>
                  <a:pt x="5245983" y="3070679"/>
                  <a:pt x="5086010" y="3026987"/>
                  <a:pt x="4849334" y="3046988"/>
                </a:cubicBezTo>
                <a:cubicBezTo>
                  <a:pt x="4612658" y="3066989"/>
                  <a:pt x="4570737" y="3055283"/>
                  <a:pt x="4362399" y="3046988"/>
                </a:cubicBezTo>
                <a:cubicBezTo>
                  <a:pt x="4154061" y="3038693"/>
                  <a:pt x="3997843" y="3037948"/>
                  <a:pt x="3695366" y="3046988"/>
                </a:cubicBezTo>
                <a:cubicBezTo>
                  <a:pt x="3392889" y="3056028"/>
                  <a:pt x="3328829" y="3064135"/>
                  <a:pt x="2968299" y="3046988"/>
                </a:cubicBezTo>
                <a:cubicBezTo>
                  <a:pt x="2607769" y="3029841"/>
                  <a:pt x="2660541" y="3021663"/>
                  <a:pt x="2421332" y="3046988"/>
                </a:cubicBezTo>
                <a:cubicBezTo>
                  <a:pt x="2182123" y="3072313"/>
                  <a:pt x="1959740" y="3021402"/>
                  <a:pt x="1754298" y="3046988"/>
                </a:cubicBezTo>
                <a:cubicBezTo>
                  <a:pt x="1548856" y="3072574"/>
                  <a:pt x="1295002" y="3065682"/>
                  <a:pt x="1027232" y="3046988"/>
                </a:cubicBezTo>
                <a:cubicBezTo>
                  <a:pt x="759462" y="3028294"/>
                  <a:pt x="294995" y="3005090"/>
                  <a:pt x="0" y="3046988"/>
                </a:cubicBezTo>
                <a:cubicBezTo>
                  <a:pt x="-7388" y="2798913"/>
                  <a:pt x="3831" y="2787499"/>
                  <a:pt x="0" y="2529000"/>
                </a:cubicBezTo>
                <a:cubicBezTo>
                  <a:pt x="-3831" y="2270501"/>
                  <a:pt x="13385" y="2111299"/>
                  <a:pt x="0" y="1980542"/>
                </a:cubicBezTo>
                <a:cubicBezTo>
                  <a:pt x="-13385" y="1849785"/>
                  <a:pt x="5051" y="1541542"/>
                  <a:pt x="0" y="1340675"/>
                </a:cubicBezTo>
                <a:cubicBezTo>
                  <a:pt x="-5051" y="1139808"/>
                  <a:pt x="1794" y="937306"/>
                  <a:pt x="0" y="822687"/>
                </a:cubicBezTo>
                <a:cubicBezTo>
                  <a:pt x="-1794" y="708068"/>
                  <a:pt x="-18190" y="215621"/>
                  <a:pt x="0" y="0"/>
                </a:cubicBezTo>
                <a:close/>
              </a:path>
            </a:pathLst>
          </a:custGeom>
          <a:noFill/>
          <a:ln w="38100">
            <a:solidFill>
              <a:schemeClr val="tx1"/>
            </a:solidFill>
            <a:extLst>
              <a:ext uri="{C807C97D-BFC1-408E-A445-0C87EB9F89A2}">
                <ask:lineSketchStyleProps xmlns:ask="http://schemas.microsoft.com/office/drawing/2018/sketchyshapes" sd="3507143784">
                  <a:prstGeom prst="rect">
                    <a:avLst/>
                  </a:prstGeom>
                  <ask:type>
                    <ask:lineSketchFreehan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2D17234-2E79-01E1-DF05-7ECAB4D19BD8}"/>
              </a:ext>
            </a:extLst>
          </p:cNvPr>
          <p:cNvSpPr/>
          <p:nvPr/>
        </p:nvSpPr>
        <p:spPr>
          <a:xfrm>
            <a:off x="186417" y="9091830"/>
            <a:ext cx="6485163" cy="2308324"/>
          </a:xfrm>
          <a:prstGeom prst="rect">
            <a:avLst/>
          </a:prstGeom>
          <a:ln w="28575">
            <a:solidFill>
              <a:sysClr val="windowText" lastClr="000000"/>
            </a:solidFill>
          </a:ln>
        </p:spPr>
        <p:txBody>
          <a:bodyPr wrap="square">
            <a:spAutoFit/>
          </a:bodyPr>
          <a:lstStyle/>
          <a:p>
            <a:pPr marL="0" marR="11049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Focus this part of your answer on the second half of the source from line 16 to the end.</a:t>
            </a:r>
          </a:p>
          <a:p>
            <a:pPr marL="0" marR="11049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11049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A student said, ‘This part of the story, set during breakfast time, shows that Alex is struggling to cope with his mother’s illness.’</a:t>
            </a:r>
          </a:p>
          <a:p>
            <a:pPr marL="0" marR="11049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11049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To what extent do you agree?</a:t>
            </a:r>
          </a:p>
          <a:p>
            <a:pPr marL="0" marR="11049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11049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In your response, you could:</a:t>
            </a:r>
          </a:p>
          <a:p>
            <a:pPr marL="342000" marR="110490" lvl="0" indent="-34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consider your own impressions of Alex</a:t>
            </a:r>
          </a:p>
          <a:p>
            <a:pPr marL="342000" marR="110490" lvl="0" indent="-34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evaluate how the writer shows that Alex is struggling to cope</a:t>
            </a:r>
          </a:p>
          <a:p>
            <a:pPr marL="342000" marR="110490" lvl="0" indent="-34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support your response with references to the text.</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0" lvl="0" indent="0" algn="r" defTabSz="914400" rtl="0" eaLnBrk="1" fontAlgn="auto" latinLnBrk="0" hangingPunct="1">
              <a:lnSpc>
                <a:spcPct val="100000"/>
              </a:lnSpc>
              <a:spcBef>
                <a:spcPts val="40"/>
              </a:spcBef>
              <a:spcAft>
                <a:spcPts val="0"/>
              </a:spcAft>
              <a:buClrTx/>
              <a:buSzPts val="1100"/>
              <a:buFontTx/>
              <a:buNone/>
              <a:tabLst>
                <a:tab pos="516890" algn="l"/>
              </a:tabLst>
              <a:defRPr/>
            </a:pPr>
            <a:r>
              <a:rPr kumimoji="0" lang="en-US" altLang="en-US" sz="1200" b="1" i="0" u="none" strike="noStrike" kern="0" cap="none" spc="0" normalizeH="0" baseline="0" noProof="0" dirty="0">
                <a:ln>
                  <a:noFill/>
                </a:ln>
                <a:solidFill>
                  <a:prstClr val="black"/>
                </a:solidFill>
                <a:effectLst/>
                <a:uLnTx/>
                <a:uFillTx/>
                <a:latin typeface="Arial" pitchFamily="34" charset="0"/>
                <a:ea typeface="Arial" pitchFamily="34" charset="0"/>
                <a:cs typeface="Times New Roman" pitchFamily="18" charset="0"/>
              </a:rPr>
              <a:t>[20 marks]</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p:txBody>
      </p:sp>
      <p:sp>
        <p:nvSpPr>
          <p:cNvPr id="6" name="Title 6">
            <a:extLst>
              <a:ext uri="{FF2B5EF4-FFF2-40B4-BE49-F238E27FC236}">
                <a16:creationId xmlns:a16="http://schemas.microsoft.com/office/drawing/2014/main" id="{7C960FC3-12EC-88FC-6DE1-8162119F496B}"/>
              </a:ext>
            </a:extLst>
          </p:cNvPr>
          <p:cNvSpPr txBox="1">
            <a:spLocks/>
          </p:cNvSpPr>
          <p:nvPr/>
        </p:nvSpPr>
        <p:spPr>
          <a:xfrm>
            <a:off x="76200" y="2332766"/>
            <a:ext cx="5505450" cy="454022"/>
          </a:xfrm>
          <a:prstGeom prst="rect">
            <a:avLst/>
          </a:prstGeom>
          <a:solidFill>
            <a:schemeClr val="accent5">
              <a:lumMod val="40000"/>
              <a:lumOff val="60000"/>
            </a:schemeClr>
          </a:solidFill>
          <a:effectLst>
            <a:softEdge rad="63500"/>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j-ea"/>
                <a:cs typeface="+mj-cs"/>
              </a:rPr>
              <a:t>Question 4: Top Tips</a:t>
            </a:r>
          </a:p>
        </p:txBody>
      </p:sp>
      <p:pic>
        <p:nvPicPr>
          <p:cNvPr id="11" name="Picture 3">
            <a:extLst>
              <a:ext uri="{FF2B5EF4-FFF2-40B4-BE49-F238E27FC236}">
                <a16:creationId xmlns:a16="http://schemas.microsoft.com/office/drawing/2014/main" id="{7BE2D083-8F61-95EA-793D-772E7DE358AA}"/>
              </a:ext>
            </a:extLst>
          </p:cNvPr>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5288" b="89904" l="2408" r="98555"/>
                    </a14:imgEffect>
                  </a14:imgLayer>
                </a14:imgProps>
              </a:ext>
              <a:ext uri="{28A0092B-C50C-407E-A947-70E740481C1C}">
                <a14:useLocalDpi xmlns:a14="http://schemas.microsoft.com/office/drawing/2010/main" val="0"/>
              </a:ext>
            </a:extLst>
          </a:blip>
          <a:srcRect l="26314" t="20940" r="8231" b="18909"/>
          <a:stretch/>
        </p:blipFill>
        <p:spPr bwMode="auto">
          <a:xfrm>
            <a:off x="5227320" y="2332766"/>
            <a:ext cx="1554480" cy="47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5C1B81F7-883D-B3EB-FBC7-CD60DB945C6E}"/>
              </a:ext>
            </a:extLst>
          </p:cNvPr>
          <p:cNvSpPr txBox="1"/>
          <p:nvPr/>
        </p:nvSpPr>
        <p:spPr>
          <a:xfrm>
            <a:off x="427348" y="6589858"/>
            <a:ext cx="6003302" cy="1754326"/>
          </a:xfrm>
          <a:prstGeom prst="wedgeRectCallout">
            <a:avLst>
              <a:gd name="adj1" fmla="val -47171"/>
              <a:gd name="adj2" fmla="val 75593"/>
            </a:avLst>
          </a:prstGeom>
          <a:solidFill>
            <a:schemeClr val="accent5">
              <a:lumMod val="20000"/>
              <a:lumOff val="80000"/>
            </a:schemeClr>
          </a:solidFill>
          <a:ln w="28575">
            <a:solidFill>
              <a:schemeClr val="tx1"/>
            </a:solidFill>
          </a:ln>
        </p:spPr>
        <p:txBody>
          <a:bodyPr wrap="square">
            <a:spAutoFit/>
          </a:bodyPr>
          <a:lstStyle/>
          <a:p>
            <a:pPr>
              <a:spcBef>
                <a:spcPts val="400"/>
              </a:spcBef>
            </a:pPr>
            <a:r>
              <a:rPr lang="en-GB" sz="1400" b="1" dirty="0"/>
              <a:t>The Examiners’ Report says…</a:t>
            </a:r>
          </a:p>
          <a:p>
            <a:pPr marL="171450" indent="-171450">
              <a:spcBef>
                <a:spcPts val="400"/>
              </a:spcBef>
              <a:buFont typeface="Arial" panose="020B0604020202020204" pitchFamily="34" charset="0"/>
              <a:buChar char="•"/>
            </a:pPr>
            <a:r>
              <a:rPr lang="en-GB" sz="1400" dirty="0"/>
              <a:t>They </a:t>
            </a:r>
            <a:r>
              <a:rPr lang="en-GB" sz="1400" b="1" u="sng" dirty="0"/>
              <a:t>agree</a:t>
            </a:r>
            <a:r>
              <a:rPr lang="en-GB" sz="1400" dirty="0"/>
              <a:t>, partially agree, </a:t>
            </a:r>
            <a:r>
              <a:rPr lang="en-GB" sz="1400" b="1" u="sng" dirty="0"/>
              <a:t>disagree entirely</a:t>
            </a:r>
            <a:r>
              <a:rPr lang="en-GB" sz="1400" dirty="0"/>
              <a:t>.</a:t>
            </a:r>
          </a:p>
          <a:p>
            <a:pPr marL="171450" indent="-171450">
              <a:spcBef>
                <a:spcPts val="400"/>
              </a:spcBef>
              <a:buFont typeface="Arial" panose="020B0604020202020204" pitchFamily="34" charset="0"/>
              <a:buChar char="•"/>
            </a:pPr>
            <a:r>
              <a:rPr lang="en-GB" sz="1400" dirty="0"/>
              <a:t>What we’re looking for is a </a:t>
            </a:r>
            <a:r>
              <a:rPr lang="en-GB" sz="1400" b="1" u="sng" dirty="0"/>
              <a:t>personal judgement</a:t>
            </a:r>
            <a:r>
              <a:rPr lang="en-GB" sz="1400" dirty="0"/>
              <a:t> which is informed and evidenced through references to the text. </a:t>
            </a:r>
          </a:p>
          <a:p>
            <a:pPr marL="171450" indent="-171450">
              <a:spcBef>
                <a:spcPts val="400"/>
              </a:spcBef>
              <a:buFont typeface="Arial" panose="020B0604020202020204" pitchFamily="34" charset="0"/>
              <a:buChar char="•"/>
            </a:pPr>
            <a:r>
              <a:rPr lang="en-GB" sz="1400" dirty="0"/>
              <a:t>Successful answers often take a </a:t>
            </a:r>
            <a:r>
              <a:rPr lang="en-GB" sz="1400" b="1" u="sng" dirty="0"/>
              <a:t>method-based approach</a:t>
            </a:r>
            <a:r>
              <a:rPr lang="en-GB" sz="1400" dirty="0"/>
              <a:t>. Method-based answers begin with phrases such as, ‘The writer used the phrase/word ... to show how …’ and then continued with this approach throughout their answer.</a:t>
            </a:r>
          </a:p>
        </p:txBody>
      </p:sp>
      <p:pic>
        <p:nvPicPr>
          <p:cNvPr id="14" name="Picture 1" descr="A picture containing text, clipart&#10;&#10;Description automatically generated">
            <a:extLst>
              <a:ext uri="{FF2B5EF4-FFF2-40B4-BE49-F238E27FC236}">
                <a16:creationId xmlns:a16="http://schemas.microsoft.com/office/drawing/2014/main" id="{AE4CC5DD-B59D-20BD-BB3E-1B8BA0A1077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24222">
            <a:off x="5576236" y="6725811"/>
            <a:ext cx="787160" cy="2761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FB2704C-C1B6-0B67-DE8B-3792A5A32B69}"/>
              </a:ext>
            </a:extLst>
          </p:cNvPr>
          <p:cNvSpPr txBox="1"/>
          <p:nvPr/>
        </p:nvSpPr>
        <p:spPr>
          <a:xfrm>
            <a:off x="563563" y="3256889"/>
            <a:ext cx="5406254" cy="2800767"/>
          </a:xfrm>
          <a:prstGeom prst="rect">
            <a:avLst/>
          </a:prstGeom>
          <a:noFill/>
        </p:spPr>
        <p:txBody>
          <a:bodyPr wrap="square">
            <a:spAutoFit/>
          </a:bodyPr>
          <a:lstStyle/>
          <a:p>
            <a:pPr marL="285750" indent="-285750" algn="l" fontAlgn="base">
              <a:buFont typeface="Wingdings" panose="05000000000000000000" pitchFamily="2" charset="2"/>
              <a:buChar char="q"/>
            </a:pPr>
            <a:r>
              <a:rPr lang="en-GB" sz="1600" b="0" i="0" dirty="0">
                <a:effectLst/>
                <a:latin typeface="Gibson"/>
              </a:rPr>
              <a:t>Identify the key opinions in the given statement. Find evidence from the identified section to support.</a:t>
            </a:r>
          </a:p>
          <a:p>
            <a:pPr marL="285750" indent="-285750" algn="l" fontAlgn="base">
              <a:buFont typeface="Wingdings" panose="05000000000000000000" pitchFamily="2" charset="2"/>
              <a:buChar char="q"/>
            </a:pPr>
            <a:r>
              <a:rPr lang="en-GB" sz="1600" b="0" i="0" dirty="0">
                <a:effectLst/>
                <a:latin typeface="Gibson"/>
              </a:rPr>
              <a:t>identify language and structural features;</a:t>
            </a:r>
          </a:p>
          <a:p>
            <a:pPr marL="285750" indent="-285750" algn="l" fontAlgn="base">
              <a:buFont typeface="Wingdings" panose="05000000000000000000" pitchFamily="2" charset="2"/>
              <a:buChar char="q"/>
            </a:pPr>
            <a:r>
              <a:rPr lang="en-GB" sz="1600" b="0" i="0">
                <a:effectLst/>
                <a:latin typeface="Gibson"/>
              </a:rPr>
              <a:t>Use precise </a:t>
            </a:r>
            <a:r>
              <a:rPr lang="en-GB" sz="1600" b="0" i="0" dirty="0">
                <a:effectLst/>
                <a:latin typeface="Gibson"/>
              </a:rPr>
              <a:t>quotations from the text to demonstrate these features;</a:t>
            </a:r>
          </a:p>
          <a:p>
            <a:pPr marL="285750" indent="-285750" algn="l" fontAlgn="base">
              <a:buFont typeface="Wingdings" panose="05000000000000000000" pitchFamily="2" charset="2"/>
              <a:buChar char="q"/>
            </a:pPr>
            <a:r>
              <a:rPr lang="en-GB" sz="1600" b="0" i="0" dirty="0">
                <a:effectLst/>
                <a:latin typeface="Gibson"/>
              </a:rPr>
              <a:t>analyse how the quotation proves your point;</a:t>
            </a:r>
          </a:p>
          <a:p>
            <a:pPr marL="285750" indent="-285750" algn="l" fontAlgn="base">
              <a:buFont typeface="Wingdings" panose="05000000000000000000" pitchFamily="2" charset="2"/>
              <a:buChar char="q"/>
            </a:pPr>
            <a:r>
              <a:rPr lang="en-GB" sz="1600" b="0" i="0" dirty="0">
                <a:effectLst/>
                <a:latin typeface="Gibson"/>
              </a:rPr>
              <a:t>evaluate how successfully this achieves the effect from the question;</a:t>
            </a:r>
          </a:p>
          <a:p>
            <a:pPr marL="285750" indent="-285750" algn="l" fontAlgn="base">
              <a:buFont typeface="Wingdings" panose="05000000000000000000" pitchFamily="2" charset="2"/>
              <a:buChar char="q"/>
            </a:pPr>
            <a:r>
              <a:rPr lang="en-GB" sz="1600" b="0" i="0" dirty="0">
                <a:effectLst/>
                <a:latin typeface="Gibson"/>
              </a:rPr>
              <a:t>focus on the specifics of the question</a:t>
            </a:r>
          </a:p>
          <a:p>
            <a:pPr marL="285750" indent="-285750" algn="l" fontAlgn="base">
              <a:buFont typeface="Wingdings" panose="05000000000000000000" pitchFamily="2" charset="2"/>
              <a:buChar char="q"/>
            </a:pPr>
            <a:r>
              <a:rPr lang="en-GB" sz="1600" b="0" i="0" dirty="0">
                <a:effectLst/>
                <a:latin typeface="Gibson"/>
              </a:rPr>
              <a:t>provide your own clear opinion of how far you agree with the statement in the question. </a:t>
            </a:r>
          </a:p>
        </p:txBody>
      </p:sp>
    </p:spTree>
    <p:extLst>
      <p:ext uri="{BB962C8B-B14F-4D97-AF65-F5344CB8AC3E}">
        <p14:creationId xmlns:p14="http://schemas.microsoft.com/office/powerpoint/2010/main" val="320315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D9AE41F-D621-295A-8F91-9E819188CD8E}"/>
              </a:ext>
            </a:extLst>
          </p:cNvPr>
          <p:cNvSpPr txBox="1">
            <a:spLocks noChangeArrowheads="1"/>
          </p:cNvSpPr>
          <p:nvPr/>
        </p:nvSpPr>
        <p:spPr bwMode="auto">
          <a:xfrm>
            <a:off x="426211" y="382588"/>
            <a:ext cx="2271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7030A0"/>
                </a:solidFill>
                <a:effectLst/>
                <a:uLnTx/>
                <a:uFillTx/>
                <a:latin typeface="Modern Love Caps" panose="04070805081001020A01" pitchFamily="82" charset="0"/>
                <a:ea typeface="Calibri" panose="020F0502020204030204" pitchFamily="34" charset="0"/>
                <a:cs typeface="Times New Roman" panose="02020603050405020304" pitchFamily="18" charset="0"/>
              </a:rPr>
              <a:t>Question 4</a:t>
            </a:r>
            <a:endParaRPr kumimoji="0" lang="en-US" altLang="en-US" sz="1400" b="0" i="0" u="none" strike="noStrike" kern="1200" cap="none" spc="0" normalizeH="0" baseline="0" noProof="0" dirty="0">
              <a:ln>
                <a:noFill/>
              </a:ln>
              <a:solidFill>
                <a:prstClr val="black"/>
              </a:solidFill>
              <a:effectLst/>
              <a:uLnTx/>
              <a:uFillTx/>
              <a:latin typeface="Modern Love Caps" panose="04070805081001020A01" pitchFamily="82" charset="0"/>
              <a:ea typeface="+mn-ea"/>
              <a:cs typeface="+mn-cs"/>
            </a:endParaRPr>
          </a:p>
        </p:txBody>
      </p:sp>
      <p:sp>
        <p:nvSpPr>
          <p:cNvPr id="3" name="Title 6">
            <a:extLst>
              <a:ext uri="{FF2B5EF4-FFF2-40B4-BE49-F238E27FC236}">
                <a16:creationId xmlns:a16="http://schemas.microsoft.com/office/drawing/2014/main" id="{E42023BD-416F-DE54-8287-4E2E595805A3}"/>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dirty="0">
                <a:solidFill>
                  <a:prstClr val="black"/>
                </a:solidFill>
                <a:latin typeface="Calibri" panose="020F0502020204030204"/>
              </a:rPr>
              <a:t>20</a:t>
            </a: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 marks = </a:t>
            </a:r>
            <a:b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br>
            <a:r>
              <a:rPr lang="en-GB" sz="1800" b="1" dirty="0">
                <a:solidFill>
                  <a:prstClr val="black"/>
                </a:solidFill>
                <a:latin typeface="Calibri" panose="020F0502020204030204"/>
              </a:rPr>
              <a:t>20</a:t>
            </a: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 minutes</a:t>
            </a:r>
          </a:p>
        </p:txBody>
      </p:sp>
      <p:pic>
        <p:nvPicPr>
          <p:cNvPr id="4" name="Picture 3" descr="A close up of a logo&#10;&#10;Description automatically generated">
            <a:extLst>
              <a:ext uri="{FF2B5EF4-FFF2-40B4-BE49-F238E27FC236}">
                <a16:creationId xmlns:a16="http://schemas.microsoft.com/office/drawing/2014/main" id="{DCDA9B42-B2A3-4291-3067-222B18754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 y="11507787"/>
            <a:ext cx="5730875" cy="4540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9">
            <a:extLst>
              <a:ext uri="{FF2B5EF4-FFF2-40B4-BE49-F238E27FC236}">
                <a16:creationId xmlns:a16="http://schemas.microsoft.com/office/drawing/2014/main" id="{285226CE-49D4-F19A-749D-97E1172D79BE}"/>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Mark Scheme</a:t>
            </a:r>
            <a:endParaRPr kumimoji="0" lang="en-GB" sz="2000" b="1" i="1"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DF541DF2-14E3-0631-F818-039566000B04}"/>
              </a:ext>
            </a:extLst>
          </p:cNvPr>
          <p:cNvGraphicFramePr>
            <a:graphicFrameLocks noGrp="1"/>
          </p:cNvGraphicFramePr>
          <p:nvPr>
            <p:extLst>
              <p:ext uri="{D42A27DB-BD31-4B8C-83A1-F6EECF244321}">
                <p14:modId xmlns:p14="http://schemas.microsoft.com/office/powerpoint/2010/main" val="2832042179"/>
              </p:ext>
            </p:extLst>
          </p:nvPr>
        </p:nvGraphicFramePr>
        <p:xfrm>
          <a:off x="542323" y="2433427"/>
          <a:ext cx="5773352" cy="8608138"/>
        </p:xfrm>
        <a:graphic>
          <a:graphicData uri="http://schemas.openxmlformats.org/drawingml/2006/table">
            <a:tbl>
              <a:tblPr firstRow="1" firstCol="1" bandRow="1">
                <a:tableStyleId>{22838BEF-8BB2-4498-84A7-C5851F593DF1}</a:tableStyleId>
              </a:tblPr>
              <a:tblGrid>
                <a:gridCol w="1819877">
                  <a:extLst>
                    <a:ext uri="{9D8B030D-6E8A-4147-A177-3AD203B41FA5}">
                      <a16:colId xmlns:a16="http://schemas.microsoft.com/office/drawing/2014/main" val="20000"/>
                    </a:ext>
                  </a:extLst>
                </a:gridCol>
                <a:gridCol w="3953475">
                  <a:extLst>
                    <a:ext uri="{9D8B030D-6E8A-4147-A177-3AD203B41FA5}">
                      <a16:colId xmlns:a16="http://schemas.microsoft.com/office/drawing/2014/main" val="20001"/>
                    </a:ext>
                  </a:extLst>
                </a:gridCol>
              </a:tblGrid>
              <a:tr h="2124614">
                <a:tc>
                  <a:txBody>
                    <a:bodyPr/>
                    <a:lstStyle/>
                    <a:p>
                      <a:pPr algn="l">
                        <a:lnSpc>
                          <a:spcPct val="107000"/>
                        </a:lnSpc>
                        <a:spcAft>
                          <a:spcPts val="0"/>
                        </a:spcAft>
                      </a:pPr>
                      <a:r>
                        <a:rPr lang="en-GB" sz="1600" b="1" dirty="0">
                          <a:effectLst/>
                        </a:rPr>
                        <a:t>Level 4</a:t>
                      </a:r>
                      <a:endParaRPr lang="en-GB" sz="1400" b="1" dirty="0">
                        <a:effectLst/>
                      </a:endParaRPr>
                    </a:p>
                    <a:p>
                      <a:pPr algn="l">
                        <a:lnSpc>
                          <a:spcPct val="107000"/>
                        </a:lnSpc>
                        <a:spcAft>
                          <a:spcPts val="0"/>
                        </a:spcAft>
                      </a:pPr>
                      <a:r>
                        <a:rPr lang="en-GB" sz="1600" b="1" dirty="0">
                          <a:effectLst/>
                        </a:rPr>
                        <a:t>Perceptive, detailed</a:t>
                      </a:r>
                      <a:r>
                        <a:rPr lang="en-GB" sz="1600" b="1" baseline="0" dirty="0">
                          <a:effectLst/>
                        </a:rPr>
                        <a:t> evaluation</a:t>
                      </a:r>
                      <a:endParaRPr lang="en-GB" sz="1600" b="1" dirty="0">
                        <a:effectLst/>
                      </a:endParaRPr>
                    </a:p>
                    <a:p>
                      <a:pPr algn="l">
                        <a:lnSpc>
                          <a:spcPct val="107000"/>
                        </a:lnSpc>
                        <a:spcAft>
                          <a:spcPts val="0"/>
                        </a:spcAft>
                      </a:pPr>
                      <a:endParaRPr lang="en-GB" sz="1600" b="0" dirty="0">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perceptive and detailed evaluation</a:t>
                      </a:r>
                    </a:p>
                    <a:p>
                      <a:pPr marL="0" marR="0" lvl="0" indent="0" algn="l" defTabSz="685800" rtl="0" eaLnBrk="1" fontAlgn="auto" latinLnBrk="0" hangingPunct="1">
                        <a:lnSpc>
                          <a:spcPct val="107000"/>
                        </a:lnSpc>
                        <a:spcBef>
                          <a:spcPts val="0"/>
                        </a:spcBef>
                        <a:spcAft>
                          <a:spcPts val="0"/>
                        </a:spcAft>
                        <a:buClrTx/>
                        <a:buSzTx/>
                        <a:buFontTx/>
                        <a:buNone/>
                        <a:tabLst/>
                        <a:defRPr/>
                      </a:pPr>
                      <a:r>
                        <a:rPr lang="en-GB" sz="1600" b="0" dirty="0">
                          <a:effectLst/>
                        </a:rPr>
                        <a:t> </a:t>
                      </a:r>
                      <a:endParaRPr lang="en-GB" sz="1400" b="0" dirty="0">
                        <a:effectLst/>
                      </a:endParaRPr>
                    </a:p>
                    <a:p>
                      <a:pPr algn="l">
                        <a:lnSpc>
                          <a:spcPct val="107000"/>
                        </a:lnSpc>
                        <a:spcAft>
                          <a:spcPts val="0"/>
                        </a:spcAft>
                      </a:pPr>
                      <a:r>
                        <a:rPr lang="en-GB" sz="1600" b="1" dirty="0">
                          <a:effectLst/>
                        </a:rPr>
                        <a:t>16-20 marks </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1" dirty="0">
                          <a:effectLst/>
                        </a:rPr>
                        <a:t>Evaluates critically</a:t>
                      </a:r>
                      <a:r>
                        <a:rPr lang="en-GB" sz="1600" b="0" dirty="0">
                          <a:effectLst/>
                        </a:rPr>
                        <a:t> and in detail the </a:t>
                      </a:r>
                      <a:r>
                        <a:rPr lang="en-GB" sz="1600" b="1" dirty="0">
                          <a:effectLst/>
                        </a:rPr>
                        <a:t>effect(s)</a:t>
                      </a:r>
                      <a:r>
                        <a:rPr lang="en-GB" sz="1600" b="0" dirty="0">
                          <a:effectLst/>
                        </a:rPr>
                        <a:t> on the reader</a:t>
                      </a:r>
                    </a:p>
                    <a:p>
                      <a:pPr marL="342900" lvl="0" indent="-342900" algn="l">
                        <a:lnSpc>
                          <a:spcPct val="107000"/>
                        </a:lnSpc>
                        <a:spcAft>
                          <a:spcPts val="0"/>
                        </a:spcAft>
                        <a:buFont typeface="Symbol" panose="05050102010706020507" pitchFamily="18" charset="2"/>
                        <a:buChar char=""/>
                      </a:pPr>
                      <a:r>
                        <a:rPr lang="en-GB" sz="1600" b="0" dirty="0">
                          <a:effectLst/>
                        </a:rPr>
                        <a:t>Shows perceptive understanding of </a:t>
                      </a:r>
                      <a:r>
                        <a:rPr lang="en-GB" sz="1600" b="1" dirty="0">
                          <a:effectLst/>
                        </a:rPr>
                        <a:t>writer’s methods</a:t>
                      </a:r>
                    </a:p>
                    <a:p>
                      <a:pPr marL="342900" lvl="0" indent="-342900" algn="l">
                        <a:lnSpc>
                          <a:spcPct val="107000"/>
                        </a:lnSpc>
                        <a:spcAft>
                          <a:spcPts val="0"/>
                        </a:spcAft>
                        <a:buFont typeface="Symbol" panose="05050102010706020507" pitchFamily="18" charset="2"/>
                        <a:buChar char=""/>
                      </a:pPr>
                      <a:r>
                        <a:rPr lang="en-GB" sz="1600" b="0" dirty="0">
                          <a:effectLst/>
                        </a:rPr>
                        <a:t>Selects a </a:t>
                      </a:r>
                      <a:r>
                        <a:rPr lang="en-GB" sz="1600" b="1" dirty="0">
                          <a:effectLst/>
                        </a:rPr>
                        <a:t>judicious range</a:t>
                      </a:r>
                      <a:r>
                        <a:rPr lang="en-GB" sz="1600" b="0" dirty="0">
                          <a:effectLst/>
                        </a:rPr>
                        <a:t> of textual detail</a:t>
                      </a:r>
                    </a:p>
                    <a:p>
                      <a:pPr marL="342900" lvl="0" indent="-342900" algn="l">
                        <a:lnSpc>
                          <a:spcPct val="107000"/>
                        </a:lnSpc>
                        <a:spcAft>
                          <a:spcPts val="0"/>
                        </a:spcAft>
                        <a:buFont typeface="Symbol" panose="05050102010706020507" pitchFamily="18" charset="2"/>
                        <a:buChar char=""/>
                      </a:pPr>
                      <a:r>
                        <a:rPr lang="en-GB" sz="1600" b="0" dirty="0">
                          <a:effectLst/>
                        </a:rPr>
                        <a:t>Develops a convincing and </a:t>
                      </a:r>
                      <a:r>
                        <a:rPr lang="en-GB" sz="1600" b="1" dirty="0">
                          <a:effectLst/>
                        </a:rPr>
                        <a:t>critical response to the focus</a:t>
                      </a:r>
                      <a:r>
                        <a:rPr lang="en-GB" sz="1600" b="0" dirty="0">
                          <a:effectLst/>
                        </a:rPr>
                        <a:t> of the statement </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03886">
                <a:tc>
                  <a:txBody>
                    <a:bodyPr/>
                    <a:lstStyle/>
                    <a:p>
                      <a:pPr algn="l">
                        <a:lnSpc>
                          <a:spcPct val="107000"/>
                        </a:lnSpc>
                        <a:spcAft>
                          <a:spcPts val="0"/>
                        </a:spcAft>
                      </a:pPr>
                      <a:r>
                        <a:rPr lang="en-GB" sz="1600" b="1" dirty="0">
                          <a:effectLst/>
                        </a:rPr>
                        <a:t>Level 3</a:t>
                      </a:r>
                      <a:endParaRPr lang="en-GB" sz="1400" b="1" dirty="0">
                        <a:effectLst/>
                      </a:endParaRPr>
                    </a:p>
                    <a:p>
                      <a:pPr algn="l">
                        <a:lnSpc>
                          <a:spcPct val="107000"/>
                        </a:lnSpc>
                        <a:spcAft>
                          <a:spcPts val="0"/>
                        </a:spcAft>
                      </a:pPr>
                      <a:r>
                        <a:rPr lang="en-GB" sz="1600" b="1" dirty="0">
                          <a:effectLst/>
                        </a:rPr>
                        <a:t>Clear, relevant evaluation</a:t>
                      </a:r>
                      <a:endParaRPr lang="en-GB" sz="1400" b="1" dirty="0">
                        <a:effectLst/>
                      </a:endParaRPr>
                    </a:p>
                    <a:p>
                      <a:pPr algn="l">
                        <a:lnSpc>
                          <a:spcPct val="107000"/>
                        </a:lnSpc>
                        <a:spcAft>
                          <a:spcPts val="0"/>
                        </a:spcAft>
                      </a:pPr>
                      <a:r>
                        <a:rPr lang="en-GB" sz="1600" b="1" dirty="0">
                          <a:effectLst/>
                        </a:rPr>
                        <a:t> </a:t>
                      </a: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clear and relevant evaluation </a:t>
                      </a:r>
                      <a:endParaRPr lang="en-GB" sz="1200" b="0" dirty="0">
                        <a:effectLst/>
                      </a:endParaRPr>
                    </a:p>
                    <a:p>
                      <a:pPr algn="l">
                        <a:lnSpc>
                          <a:spcPct val="107000"/>
                        </a:lnSpc>
                        <a:spcAft>
                          <a:spcPts val="0"/>
                        </a:spcAft>
                      </a:pPr>
                      <a:endParaRPr lang="en-GB" sz="1400" b="0" dirty="0">
                        <a:effectLst/>
                      </a:endParaRPr>
                    </a:p>
                    <a:p>
                      <a:pPr algn="l">
                        <a:lnSpc>
                          <a:spcPct val="107000"/>
                        </a:lnSpc>
                        <a:spcAft>
                          <a:spcPts val="0"/>
                        </a:spcAft>
                      </a:pPr>
                      <a:r>
                        <a:rPr lang="en-GB" sz="1600" b="1" dirty="0">
                          <a:effectLst/>
                        </a:rPr>
                        <a:t>11-15 marks </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1" dirty="0">
                          <a:effectLst/>
                        </a:rPr>
                        <a:t>Evaluates clearly</a:t>
                      </a:r>
                      <a:r>
                        <a:rPr lang="en-GB" sz="1600" b="0" dirty="0">
                          <a:effectLst/>
                        </a:rPr>
                        <a:t> the effect(s) on the reader</a:t>
                      </a:r>
                    </a:p>
                    <a:p>
                      <a:pPr marL="342900" lvl="0" indent="-342900" algn="l">
                        <a:lnSpc>
                          <a:spcPct val="107000"/>
                        </a:lnSpc>
                        <a:spcAft>
                          <a:spcPts val="0"/>
                        </a:spcAft>
                        <a:buFont typeface="Symbol" panose="05050102010706020507" pitchFamily="18" charset="2"/>
                        <a:buChar char=""/>
                      </a:pPr>
                      <a:r>
                        <a:rPr lang="en-GB" sz="1600" b="0" dirty="0">
                          <a:effectLst/>
                        </a:rPr>
                        <a:t>Shows clear understanding of writer’s methods </a:t>
                      </a:r>
                    </a:p>
                    <a:p>
                      <a:pPr marL="342900" lvl="0" indent="-342900" algn="l">
                        <a:lnSpc>
                          <a:spcPct val="107000"/>
                        </a:lnSpc>
                        <a:spcAft>
                          <a:spcPts val="0"/>
                        </a:spcAft>
                        <a:buFont typeface="Symbol" panose="05050102010706020507" pitchFamily="18" charset="2"/>
                        <a:buChar char=""/>
                      </a:pPr>
                      <a:r>
                        <a:rPr lang="en-GB" sz="1600" b="0" dirty="0">
                          <a:effectLst/>
                        </a:rPr>
                        <a:t>Selects a </a:t>
                      </a:r>
                      <a:r>
                        <a:rPr lang="en-GB" sz="1600" b="1" dirty="0">
                          <a:effectLst/>
                        </a:rPr>
                        <a:t>range of relevant textual </a:t>
                      </a:r>
                      <a:r>
                        <a:rPr lang="en-GB" sz="1600" b="0" dirty="0">
                          <a:effectLst/>
                        </a:rPr>
                        <a:t>references </a:t>
                      </a:r>
                    </a:p>
                    <a:p>
                      <a:pPr marL="342900" lvl="0" indent="-342900" algn="l">
                        <a:lnSpc>
                          <a:spcPct val="107000"/>
                        </a:lnSpc>
                        <a:spcAft>
                          <a:spcPts val="0"/>
                        </a:spcAft>
                        <a:buFont typeface="Symbol" panose="05050102010706020507" pitchFamily="18" charset="2"/>
                        <a:buChar char=""/>
                      </a:pPr>
                      <a:r>
                        <a:rPr lang="en-GB" sz="1600" b="0" dirty="0">
                          <a:effectLst/>
                        </a:rPr>
                        <a:t>Makes a </a:t>
                      </a:r>
                      <a:r>
                        <a:rPr lang="en-GB" sz="1600" b="1" dirty="0">
                          <a:effectLst/>
                        </a:rPr>
                        <a:t>clear and relevant response</a:t>
                      </a:r>
                      <a:r>
                        <a:rPr lang="en-GB" sz="1600" b="0" dirty="0">
                          <a:effectLst/>
                        </a:rPr>
                        <a:t> to the focus of the statement </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03886">
                <a:tc>
                  <a:txBody>
                    <a:bodyPr/>
                    <a:lstStyle/>
                    <a:p>
                      <a:pPr algn="l">
                        <a:lnSpc>
                          <a:spcPct val="107000"/>
                        </a:lnSpc>
                        <a:spcAft>
                          <a:spcPts val="0"/>
                        </a:spcAft>
                      </a:pPr>
                      <a:r>
                        <a:rPr lang="en-GB" sz="1600" b="1" dirty="0">
                          <a:effectLst/>
                        </a:rPr>
                        <a:t>Level 2</a:t>
                      </a:r>
                      <a:endParaRPr lang="en-GB" sz="1400" b="1" dirty="0">
                        <a:effectLst/>
                      </a:endParaRPr>
                    </a:p>
                    <a:p>
                      <a:pPr algn="l">
                        <a:lnSpc>
                          <a:spcPct val="107000"/>
                        </a:lnSpc>
                        <a:spcAft>
                          <a:spcPts val="0"/>
                        </a:spcAft>
                      </a:pPr>
                      <a:r>
                        <a:rPr lang="en-GB" sz="1600" b="1" dirty="0">
                          <a:effectLst/>
                        </a:rPr>
                        <a:t>Some</a:t>
                      </a:r>
                      <a:r>
                        <a:rPr lang="en-GB" sz="1600" b="1" baseline="0" dirty="0">
                          <a:effectLst/>
                        </a:rPr>
                        <a:t> evaluation </a:t>
                      </a:r>
                      <a:endParaRPr lang="en-GB" sz="1400" b="1" dirty="0">
                        <a:effectLst/>
                      </a:endParaRPr>
                    </a:p>
                    <a:p>
                      <a:pPr algn="l">
                        <a:lnSpc>
                          <a:spcPct val="107000"/>
                        </a:lnSpc>
                        <a:spcAft>
                          <a:spcPts val="0"/>
                        </a:spcAft>
                      </a:pPr>
                      <a:r>
                        <a:rPr lang="en-GB" sz="1600" b="0" dirty="0">
                          <a:effectLst/>
                        </a:rPr>
                        <a:t> </a:t>
                      </a: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some attempts at evaluation</a:t>
                      </a:r>
                    </a:p>
                    <a:p>
                      <a:pPr marL="0" marR="0" lvl="0" indent="0" algn="l" defTabSz="685800" rtl="0" eaLnBrk="1" fontAlgn="auto" latinLnBrk="0" hangingPunct="1">
                        <a:lnSpc>
                          <a:spcPct val="107000"/>
                        </a:lnSpc>
                        <a:spcBef>
                          <a:spcPts val="0"/>
                        </a:spcBef>
                        <a:spcAft>
                          <a:spcPts val="0"/>
                        </a:spcAft>
                        <a:buClrTx/>
                        <a:buSzTx/>
                        <a:buFontTx/>
                        <a:buNone/>
                        <a:tabLst/>
                        <a:defRPr/>
                      </a:pPr>
                      <a:endParaRPr lang="en-GB" sz="1400" b="0" dirty="0">
                        <a:effectLst/>
                      </a:endParaRPr>
                    </a:p>
                    <a:p>
                      <a:pPr algn="l">
                        <a:lnSpc>
                          <a:spcPct val="107000"/>
                        </a:lnSpc>
                        <a:spcAft>
                          <a:spcPts val="0"/>
                        </a:spcAft>
                      </a:pPr>
                      <a:r>
                        <a:rPr lang="en-GB" sz="1600" b="1" dirty="0">
                          <a:effectLst/>
                        </a:rPr>
                        <a:t>6-10 marks </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0" dirty="0">
                          <a:effectLst/>
                        </a:rPr>
                        <a:t>Makes </a:t>
                      </a:r>
                      <a:r>
                        <a:rPr lang="en-GB" sz="1600" b="1" dirty="0">
                          <a:effectLst/>
                        </a:rPr>
                        <a:t>some evaluative comment(s)</a:t>
                      </a:r>
                      <a:r>
                        <a:rPr lang="en-GB" sz="1600" b="0" dirty="0">
                          <a:effectLst/>
                        </a:rPr>
                        <a:t> on effect(s) on the reader </a:t>
                      </a:r>
                    </a:p>
                    <a:p>
                      <a:pPr marL="342900" lvl="0" indent="-342900" algn="l">
                        <a:lnSpc>
                          <a:spcPct val="107000"/>
                        </a:lnSpc>
                        <a:spcAft>
                          <a:spcPts val="0"/>
                        </a:spcAft>
                        <a:buFont typeface="Symbol" panose="05050102010706020507" pitchFamily="18" charset="2"/>
                        <a:buChar char=""/>
                      </a:pPr>
                      <a:r>
                        <a:rPr lang="en-GB" sz="1600" b="0" dirty="0">
                          <a:effectLst/>
                        </a:rPr>
                        <a:t>Shows some understanding of writer’s methods </a:t>
                      </a:r>
                    </a:p>
                    <a:p>
                      <a:pPr marL="342900" lvl="0" indent="-342900" algn="l">
                        <a:lnSpc>
                          <a:spcPct val="107000"/>
                        </a:lnSpc>
                        <a:spcAft>
                          <a:spcPts val="0"/>
                        </a:spcAft>
                        <a:buFont typeface="Symbol" panose="05050102010706020507" pitchFamily="18" charset="2"/>
                        <a:buChar char=""/>
                      </a:pPr>
                      <a:r>
                        <a:rPr lang="en-GB" sz="1600" b="0" dirty="0">
                          <a:effectLst/>
                        </a:rPr>
                        <a:t>Selects </a:t>
                      </a:r>
                      <a:r>
                        <a:rPr lang="en-GB" sz="1600" b="1" dirty="0">
                          <a:effectLst/>
                        </a:rPr>
                        <a:t>some appropriate textual </a:t>
                      </a:r>
                      <a:r>
                        <a:rPr lang="en-GB" sz="1600" b="0" dirty="0">
                          <a:effectLst/>
                        </a:rPr>
                        <a:t>reference(s)</a:t>
                      </a:r>
                    </a:p>
                    <a:p>
                      <a:pPr marL="342900" lvl="0" indent="-342900" algn="l">
                        <a:lnSpc>
                          <a:spcPct val="107000"/>
                        </a:lnSpc>
                        <a:spcAft>
                          <a:spcPts val="0"/>
                        </a:spcAft>
                        <a:buFont typeface="Symbol" panose="05050102010706020507" pitchFamily="18" charset="2"/>
                        <a:buChar char=""/>
                      </a:pPr>
                      <a:r>
                        <a:rPr lang="en-GB" sz="1600" b="0" dirty="0">
                          <a:effectLst/>
                        </a:rPr>
                        <a:t>Makes </a:t>
                      </a:r>
                      <a:r>
                        <a:rPr lang="en-GB" sz="1600" b="1" dirty="0">
                          <a:effectLst/>
                        </a:rPr>
                        <a:t>some response to the focus</a:t>
                      </a:r>
                      <a:r>
                        <a:rPr lang="en-GB" sz="1600" b="0" dirty="0">
                          <a:effectLst/>
                        </a:rPr>
                        <a:t> of the statement </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47394">
                <a:tc>
                  <a:txBody>
                    <a:bodyPr/>
                    <a:lstStyle/>
                    <a:p>
                      <a:pPr algn="l">
                        <a:lnSpc>
                          <a:spcPct val="107000"/>
                        </a:lnSpc>
                        <a:spcAft>
                          <a:spcPts val="0"/>
                        </a:spcAft>
                      </a:pPr>
                      <a:r>
                        <a:rPr lang="en-GB" sz="1600" b="1" dirty="0">
                          <a:effectLst/>
                        </a:rPr>
                        <a:t>Level 1</a:t>
                      </a:r>
                      <a:endParaRPr lang="en-GB" sz="1400" b="1" dirty="0">
                        <a:effectLst/>
                      </a:endParaRPr>
                    </a:p>
                    <a:p>
                      <a:pPr algn="l">
                        <a:lnSpc>
                          <a:spcPct val="107000"/>
                        </a:lnSpc>
                        <a:spcAft>
                          <a:spcPts val="0"/>
                        </a:spcAft>
                      </a:pPr>
                      <a:r>
                        <a:rPr lang="en-GB" sz="1600" b="1" dirty="0">
                          <a:effectLst/>
                        </a:rPr>
                        <a:t>Simple, limited evaluation </a:t>
                      </a:r>
                    </a:p>
                    <a:p>
                      <a:pPr algn="l">
                        <a:lnSpc>
                          <a:spcPct val="107000"/>
                        </a:lnSpc>
                        <a:spcAft>
                          <a:spcPts val="0"/>
                        </a:spcAft>
                      </a:pPr>
                      <a:endParaRPr lang="en-GB" sz="1600" b="0" dirty="0">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simple, limited</a:t>
                      </a:r>
                      <a:r>
                        <a:rPr lang="en-GB" sz="1400" b="0" baseline="0" dirty="0">
                          <a:effectLst/>
                        </a:rPr>
                        <a:t> </a:t>
                      </a:r>
                      <a:r>
                        <a:rPr lang="en-GB" sz="1400" b="0" dirty="0">
                          <a:effectLst/>
                        </a:rPr>
                        <a:t>evaluation</a:t>
                      </a:r>
                      <a:r>
                        <a:rPr lang="en-GB" sz="1400" b="0" baseline="0" dirty="0">
                          <a:effectLst/>
                        </a:rPr>
                        <a:t> </a:t>
                      </a:r>
                      <a:endParaRPr lang="en-GB" sz="1400" b="0" dirty="0">
                        <a:effectLst/>
                      </a:endParaRPr>
                    </a:p>
                    <a:p>
                      <a:pPr algn="l">
                        <a:lnSpc>
                          <a:spcPct val="107000"/>
                        </a:lnSpc>
                        <a:spcAft>
                          <a:spcPts val="0"/>
                        </a:spcAft>
                      </a:pPr>
                      <a:r>
                        <a:rPr lang="en-GB" sz="1600" b="0" dirty="0">
                          <a:effectLst/>
                        </a:rPr>
                        <a:t> </a:t>
                      </a:r>
                      <a:endParaRPr lang="en-GB" sz="1400" b="0" dirty="0">
                        <a:effectLst/>
                      </a:endParaRPr>
                    </a:p>
                    <a:p>
                      <a:pPr algn="l">
                        <a:lnSpc>
                          <a:spcPct val="107000"/>
                        </a:lnSpc>
                        <a:spcAft>
                          <a:spcPts val="0"/>
                        </a:spcAft>
                      </a:pPr>
                      <a:r>
                        <a:rPr lang="en-GB" sz="1600" b="1" dirty="0">
                          <a:effectLst/>
                        </a:rPr>
                        <a:t>1-5 marks</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0" dirty="0">
                          <a:effectLst/>
                        </a:rPr>
                        <a:t>Makes </a:t>
                      </a:r>
                      <a:r>
                        <a:rPr lang="en-GB" sz="1600" b="1" dirty="0">
                          <a:effectLst/>
                        </a:rPr>
                        <a:t>simple, limited evaluative comment(s)</a:t>
                      </a:r>
                      <a:r>
                        <a:rPr lang="en-GB" sz="1600" b="0" dirty="0">
                          <a:effectLst/>
                        </a:rPr>
                        <a:t> on effect(s) on reader </a:t>
                      </a:r>
                    </a:p>
                    <a:p>
                      <a:pPr marL="342900" lvl="0" indent="-342900" algn="l">
                        <a:lnSpc>
                          <a:spcPct val="107000"/>
                        </a:lnSpc>
                        <a:spcAft>
                          <a:spcPts val="0"/>
                        </a:spcAft>
                        <a:buFont typeface="Symbol" panose="05050102010706020507" pitchFamily="18" charset="2"/>
                        <a:buChar char=""/>
                      </a:pPr>
                      <a:r>
                        <a:rPr lang="en-GB" sz="1600" b="0" dirty="0">
                          <a:effectLst/>
                        </a:rPr>
                        <a:t>Shows limited understanding of writer’s methods </a:t>
                      </a:r>
                    </a:p>
                    <a:p>
                      <a:pPr marL="342900" lvl="0" indent="-342900" algn="l">
                        <a:lnSpc>
                          <a:spcPct val="107000"/>
                        </a:lnSpc>
                        <a:spcAft>
                          <a:spcPts val="0"/>
                        </a:spcAft>
                        <a:buFont typeface="Symbol" panose="05050102010706020507" pitchFamily="18" charset="2"/>
                        <a:buChar char=""/>
                      </a:pPr>
                      <a:r>
                        <a:rPr lang="en-GB" sz="1600" b="0" dirty="0">
                          <a:effectLst/>
                        </a:rPr>
                        <a:t>Selects </a:t>
                      </a:r>
                      <a:r>
                        <a:rPr lang="en-GB" sz="1600" b="1" dirty="0">
                          <a:effectLst/>
                        </a:rPr>
                        <a:t>simple, limited textual reference(s) </a:t>
                      </a:r>
                    </a:p>
                    <a:p>
                      <a:pPr marL="342900" lvl="0" indent="-342900" algn="l">
                        <a:lnSpc>
                          <a:spcPct val="107000"/>
                        </a:lnSpc>
                        <a:spcAft>
                          <a:spcPts val="0"/>
                        </a:spcAft>
                        <a:buFont typeface="Symbol" panose="05050102010706020507" pitchFamily="18" charset="2"/>
                        <a:buChar char=""/>
                      </a:pPr>
                      <a:r>
                        <a:rPr lang="en-GB" sz="1600" b="0" dirty="0">
                          <a:effectLst/>
                        </a:rPr>
                        <a:t>Makes a </a:t>
                      </a:r>
                      <a:r>
                        <a:rPr lang="en-GB" sz="1600" b="1" dirty="0">
                          <a:effectLst/>
                        </a:rPr>
                        <a:t>simple, limited response</a:t>
                      </a:r>
                      <a:r>
                        <a:rPr lang="en-GB" sz="1600" b="0" dirty="0">
                          <a:effectLst/>
                        </a:rPr>
                        <a:t> to the focus of the statement </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59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4ADB213-9F77-5733-BA1C-F2B81C9A913F}"/>
              </a:ext>
            </a:extLst>
          </p:cNvPr>
          <p:cNvSpPr txBox="1">
            <a:spLocks noChangeArrowheads="1"/>
          </p:cNvSpPr>
          <p:nvPr/>
        </p:nvSpPr>
        <p:spPr bwMode="auto">
          <a:xfrm>
            <a:off x="426211" y="382588"/>
            <a:ext cx="2271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7030A0"/>
                </a:solidFill>
                <a:effectLst/>
                <a:uLnTx/>
                <a:uFillTx/>
                <a:latin typeface="Modern Love Caps" panose="04070805081001020A01" pitchFamily="82" charset="0"/>
                <a:ea typeface="Calibri" panose="020F0502020204030204" pitchFamily="34" charset="0"/>
                <a:cs typeface="Times New Roman" panose="02020603050405020304" pitchFamily="18" charset="0"/>
              </a:rPr>
              <a:t>Question </a:t>
            </a:r>
            <a:r>
              <a:rPr lang="en-US" altLang="en-US" sz="4000" b="1" dirty="0">
                <a:solidFill>
                  <a:srgbClr val="7030A0"/>
                </a:solidFill>
                <a:latin typeface="Modern Love Caps" panose="04070805081001020A01" pitchFamily="82" charset="0"/>
                <a:ea typeface="Calibri" panose="020F0502020204030204" pitchFamily="34" charset="0"/>
                <a:cs typeface="Times New Roman" panose="02020603050405020304" pitchFamily="18" charset="0"/>
              </a:rPr>
              <a:t>4</a:t>
            </a:r>
            <a:endParaRPr kumimoji="0" lang="en-US" altLang="en-US" sz="1400" b="0" i="0" u="none" strike="noStrike" kern="1200" cap="none" spc="0" normalizeH="0" baseline="0" noProof="0" dirty="0">
              <a:ln>
                <a:noFill/>
              </a:ln>
              <a:solidFill>
                <a:prstClr val="black"/>
              </a:solidFill>
              <a:effectLst/>
              <a:uLnTx/>
              <a:uFillTx/>
              <a:latin typeface="Modern Love Caps" panose="04070805081001020A01" pitchFamily="82" charset="0"/>
              <a:ea typeface="+mn-ea"/>
              <a:cs typeface="+mn-cs"/>
            </a:endParaRPr>
          </a:p>
        </p:txBody>
      </p:sp>
      <p:sp>
        <p:nvSpPr>
          <p:cNvPr id="3" name="Title 6">
            <a:extLst>
              <a:ext uri="{FF2B5EF4-FFF2-40B4-BE49-F238E27FC236}">
                <a16:creationId xmlns:a16="http://schemas.microsoft.com/office/drawing/2014/main" id="{B03A04D5-8BC7-C577-7EE6-CCF94048EAE5}"/>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dirty="0">
                <a:solidFill>
                  <a:prstClr val="black"/>
                </a:solidFill>
                <a:latin typeface="Calibri" panose="020F0502020204030204"/>
              </a:rPr>
              <a:t>20</a:t>
            </a: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 marks = </a:t>
            </a:r>
            <a:b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br>
            <a:r>
              <a:rPr lang="en-GB" sz="1800" b="1" dirty="0">
                <a:solidFill>
                  <a:prstClr val="black"/>
                </a:solidFill>
                <a:latin typeface="Calibri" panose="020F0502020204030204"/>
              </a:rPr>
              <a:t>20</a:t>
            </a: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 minutes</a:t>
            </a:r>
          </a:p>
        </p:txBody>
      </p:sp>
      <p:sp>
        <p:nvSpPr>
          <p:cNvPr id="5" name="Content Placeholder 9">
            <a:extLst>
              <a:ext uri="{FF2B5EF4-FFF2-40B4-BE49-F238E27FC236}">
                <a16:creationId xmlns:a16="http://schemas.microsoft.com/office/drawing/2014/main" id="{FD6F913D-FC96-C398-18CC-DEB2A31120A8}"/>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b="1" u="sng" dirty="0">
                <a:solidFill>
                  <a:sysClr val="windowText" lastClr="000000"/>
                </a:solidFill>
                <a:latin typeface="Calibri" panose="020F0502020204030204"/>
              </a:rPr>
              <a:t>Evaluation</a:t>
            </a:r>
            <a:endParaRPr kumimoji="0" lang="en-GB" sz="2000" b="1" i="1"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6E69BB0-D512-EA13-A608-C189673A041C}"/>
              </a:ext>
            </a:extLst>
          </p:cNvPr>
          <p:cNvSpPr txBox="1"/>
          <p:nvPr/>
        </p:nvSpPr>
        <p:spPr>
          <a:xfrm>
            <a:off x="426211" y="2188372"/>
            <a:ext cx="6003302" cy="2893100"/>
          </a:xfrm>
          <a:custGeom>
            <a:avLst/>
            <a:gdLst>
              <a:gd name="connsiteX0" fmla="*/ 0 w 6003302"/>
              <a:gd name="connsiteY0" fmla="*/ 0 h 2893100"/>
              <a:gd name="connsiteX1" fmla="*/ 787100 w 6003302"/>
              <a:gd name="connsiteY1" fmla="*/ 0 h 2893100"/>
              <a:gd name="connsiteX2" fmla="*/ 1454133 w 6003302"/>
              <a:gd name="connsiteY2" fmla="*/ 0 h 2893100"/>
              <a:gd name="connsiteX3" fmla="*/ 2061134 w 6003302"/>
              <a:gd name="connsiteY3" fmla="*/ 0 h 2893100"/>
              <a:gd name="connsiteX4" fmla="*/ 2728167 w 6003302"/>
              <a:gd name="connsiteY4" fmla="*/ 0 h 2893100"/>
              <a:gd name="connsiteX5" fmla="*/ 3335168 w 6003302"/>
              <a:gd name="connsiteY5" fmla="*/ 0 h 2893100"/>
              <a:gd name="connsiteX6" fmla="*/ 3822102 w 6003302"/>
              <a:gd name="connsiteY6" fmla="*/ 0 h 2893100"/>
              <a:gd name="connsiteX7" fmla="*/ 4609202 w 6003302"/>
              <a:gd name="connsiteY7" fmla="*/ 0 h 2893100"/>
              <a:gd name="connsiteX8" fmla="*/ 5156169 w 6003302"/>
              <a:gd name="connsiteY8" fmla="*/ 0 h 2893100"/>
              <a:gd name="connsiteX9" fmla="*/ 6003302 w 6003302"/>
              <a:gd name="connsiteY9" fmla="*/ 0 h 2893100"/>
              <a:gd name="connsiteX10" fmla="*/ 6003302 w 6003302"/>
              <a:gd name="connsiteY10" fmla="*/ 607551 h 2893100"/>
              <a:gd name="connsiteX11" fmla="*/ 6003302 w 6003302"/>
              <a:gd name="connsiteY11" fmla="*/ 1128309 h 2893100"/>
              <a:gd name="connsiteX12" fmla="*/ 6003302 w 6003302"/>
              <a:gd name="connsiteY12" fmla="*/ 1764791 h 2893100"/>
              <a:gd name="connsiteX13" fmla="*/ 6003302 w 6003302"/>
              <a:gd name="connsiteY13" fmla="*/ 2314480 h 2893100"/>
              <a:gd name="connsiteX14" fmla="*/ 6003302 w 6003302"/>
              <a:gd name="connsiteY14" fmla="*/ 2893100 h 2893100"/>
              <a:gd name="connsiteX15" fmla="*/ 5456334 w 6003302"/>
              <a:gd name="connsiteY15" fmla="*/ 2893100 h 2893100"/>
              <a:gd name="connsiteX16" fmla="*/ 4849334 w 6003302"/>
              <a:gd name="connsiteY16" fmla="*/ 2893100 h 2893100"/>
              <a:gd name="connsiteX17" fmla="*/ 4362399 w 6003302"/>
              <a:gd name="connsiteY17" fmla="*/ 2893100 h 2893100"/>
              <a:gd name="connsiteX18" fmla="*/ 3695366 w 6003302"/>
              <a:gd name="connsiteY18" fmla="*/ 2893100 h 2893100"/>
              <a:gd name="connsiteX19" fmla="*/ 2968299 w 6003302"/>
              <a:gd name="connsiteY19" fmla="*/ 2893100 h 2893100"/>
              <a:gd name="connsiteX20" fmla="*/ 2421332 w 6003302"/>
              <a:gd name="connsiteY20" fmla="*/ 2893100 h 2893100"/>
              <a:gd name="connsiteX21" fmla="*/ 1754298 w 6003302"/>
              <a:gd name="connsiteY21" fmla="*/ 2893100 h 2893100"/>
              <a:gd name="connsiteX22" fmla="*/ 1027232 w 6003302"/>
              <a:gd name="connsiteY22" fmla="*/ 2893100 h 2893100"/>
              <a:gd name="connsiteX23" fmla="*/ 0 w 6003302"/>
              <a:gd name="connsiteY23" fmla="*/ 2893100 h 2893100"/>
              <a:gd name="connsiteX24" fmla="*/ 0 w 6003302"/>
              <a:gd name="connsiteY24" fmla="*/ 2401273 h 2893100"/>
              <a:gd name="connsiteX25" fmla="*/ 0 w 6003302"/>
              <a:gd name="connsiteY25" fmla="*/ 1880515 h 2893100"/>
              <a:gd name="connsiteX26" fmla="*/ 0 w 6003302"/>
              <a:gd name="connsiteY26" fmla="*/ 1272964 h 2893100"/>
              <a:gd name="connsiteX27" fmla="*/ 0 w 6003302"/>
              <a:gd name="connsiteY27" fmla="*/ 781137 h 2893100"/>
              <a:gd name="connsiteX28" fmla="*/ 0 w 6003302"/>
              <a:gd name="connsiteY28" fmla="*/ 0 h 28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03302" h="2893100" extrusionOk="0">
                <a:moveTo>
                  <a:pt x="0" y="0"/>
                </a:moveTo>
                <a:cubicBezTo>
                  <a:pt x="168313" y="-13119"/>
                  <a:pt x="519246" y="25556"/>
                  <a:pt x="787100" y="0"/>
                </a:cubicBezTo>
                <a:cubicBezTo>
                  <a:pt x="1054954" y="-25556"/>
                  <a:pt x="1262210" y="-11923"/>
                  <a:pt x="1454133" y="0"/>
                </a:cubicBezTo>
                <a:cubicBezTo>
                  <a:pt x="1646056" y="11923"/>
                  <a:pt x="1823722" y="-18907"/>
                  <a:pt x="2061134" y="0"/>
                </a:cubicBezTo>
                <a:cubicBezTo>
                  <a:pt x="2298546" y="18907"/>
                  <a:pt x="2459132" y="17160"/>
                  <a:pt x="2728167" y="0"/>
                </a:cubicBezTo>
                <a:cubicBezTo>
                  <a:pt x="2997202" y="-17160"/>
                  <a:pt x="3196213" y="-11158"/>
                  <a:pt x="3335168" y="0"/>
                </a:cubicBezTo>
                <a:cubicBezTo>
                  <a:pt x="3474123" y="11158"/>
                  <a:pt x="3638930" y="-13262"/>
                  <a:pt x="3822102" y="0"/>
                </a:cubicBezTo>
                <a:cubicBezTo>
                  <a:pt x="4005274" y="13262"/>
                  <a:pt x="4233384" y="18199"/>
                  <a:pt x="4609202" y="0"/>
                </a:cubicBezTo>
                <a:cubicBezTo>
                  <a:pt x="4985020" y="-18199"/>
                  <a:pt x="5018291" y="-8881"/>
                  <a:pt x="5156169" y="0"/>
                </a:cubicBezTo>
                <a:cubicBezTo>
                  <a:pt x="5294047" y="8881"/>
                  <a:pt x="5625540" y="-12423"/>
                  <a:pt x="6003302" y="0"/>
                </a:cubicBezTo>
                <a:cubicBezTo>
                  <a:pt x="6012923" y="145290"/>
                  <a:pt x="6001917" y="321744"/>
                  <a:pt x="6003302" y="607551"/>
                </a:cubicBezTo>
                <a:cubicBezTo>
                  <a:pt x="6004687" y="893358"/>
                  <a:pt x="6027547" y="909106"/>
                  <a:pt x="6003302" y="1128309"/>
                </a:cubicBezTo>
                <a:cubicBezTo>
                  <a:pt x="5979057" y="1347512"/>
                  <a:pt x="6031232" y="1470201"/>
                  <a:pt x="6003302" y="1764791"/>
                </a:cubicBezTo>
                <a:cubicBezTo>
                  <a:pt x="5975372" y="2059381"/>
                  <a:pt x="5978421" y="2110495"/>
                  <a:pt x="6003302" y="2314480"/>
                </a:cubicBezTo>
                <a:cubicBezTo>
                  <a:pt x="6028183" y="2518465"/>
                  <a:pt x="6005802" y="2728057"/>
                  <a:pt x="6003302" y="2893100"/>
                </a:cubicBezTo>
                <a:cubicBezTo>
                  <a:pt x="5860227" y="2892584"/>
                  <a:pt x="5666685" y="2869409"/>
                  <a:pt x="5456334" y="2893100"/>
                </a:cubicBezTo>
                <a:cubicBezTo>
                  <a:pt x="5245983" y="2916791"/>
                  <a:pt x="5086010" y="2873099"/>
                  <a:pt x="4849334" y="2893100"/>
                </a:cubicBezTo>
                <a:cubicBezTo>
                  <a:pt x="4612658" y="2913101"/>
                  <a:pt x="4570737" y="2901395"/>
                  <a:pt x="4362399" y="2893100"/>
                </a:cubicBezTo>
                <a:cubicBezTo>
                  <a:pt x="4154061" y="2884805"/>
                  <a:pt x="3997843" y="2884060"/>
                  <a:pt x="3695366" y="2893100"/>
                </a:cubicBezTo>
                <a:cubicBezTo>
                  <a:pt x="3392889" y="2902140"/>
                  <a:pt x="3328829" y="2910247"/>
                  <a:pt x="2968299" y="2893100"/>
                </a:cubicBezTo>
                <a:cubicBezTo>
                  <a:pt x="2607769" y="2875953"/>
                  <a:pt x="2660541" y="2867775"/>
                  <a:pt x="2421332" y="2893100"/>
                </a:cubicBezTo>
                <a:cubicBezTo>
                  <a:pt x="2182123" y="2918425"/>
                  <a:pt x="1959740" y="2867514"/>
                  <a:pt x="1754298" y="2893100"/>
                </a:cubicBezTo>
                <a:cubicBezTo>
                  <a:pt x="1548856" y="2918686"/>
                  <a:pt x="1295002" y="2911794"/>
                  <a:pt x="1027232" y="2893100"/>
                </a:cubicBezTo>
                <a:cubicBezTo>
                  <a:pt x="759462" y="2874406"/>
                  <a:pt x="294995" y="2851202"/>
                  <a:pt x="0" y="2893100"/>
                </a:cubicBezTo>
                <a:cubicBezTo>
                  <a:pt x="17429" y="2696414"/>
                  <a:pt x="-22071" y="2549772"/>
                  <a:pt x="0" y="2401273"/>
                </a:cubicBezTo>
                <a:cubicBezTo>
                  <a:pt x="22071" y="2252774"/>
                  <a:pt x="22256" y="1986045"/>
                  <a:pt x="0" y="1880515"/>
                </a:cubicBezTo>
                <a:cubicBezTo>
                  <a:pt x="-22256" y="1774985"/>
                  <a:pt x="-21045" y="1493246"/>
                  <a:pt x="0" y="1272964"/>
                </a:cubicBezTo>
                <a:cubicBezTo>
                  <a:pt x="21045" y="1052682"/>
                  <a:pt x="18712" y="966293"/>
                  <a:pt x="0" y="781137"/>
                </a:cubicBezTo>
                <a:cubicBezTo>
                  <a:pt x="-18712" y="595981"/>
                  <a:pt x="-38650" y="199894"/>
                  <a:pt x="0" y="0"/>
                </a:cubicBezTo>
                <a:close/>
              </a:path>
            </a:pathLst>
          </a:custGeom>
          <a:noFill/>
          <a:ln w="38100">
            <a:solidFill>
              <a:schemeClr val="tx1"/>
            </a:solidFill>
            <a:extLst>
              <a:ext uri="{C807C97D-BFC1-408E-A445-0C87EB9F89A2}">
                <ask:lineSketchStyleProps xmlns:ask="http://schemas.microsoft.com/office/drawing/2018/sketchyshapes" sd="3507143784">
                  <a:prstGeom prst="rect">
                    <a:avLst/>
                  </a:prstGeom>
                  <ask:type>
                    <ask:lineSketchFreehan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panose="020F0502020204030204"/>
                <a:ea typeface="+mn-ea"/>
                <a:cs typeface="+mn-cs"/>
              </a:rPr>
              <a:t>Model Paragraph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wholeheartedly agree that Alexander is struggling to cope with his mother’s illness This is evident during Alexander’s exclamatory outburst at his sister’s predictions about his mother dying where he says ‘You two are just kids. You don’t know what you’re talking about!’  which shows a sense of denial from Alexander. This also suggest that Alex is longing for a sense of normality from his past. The use of a repeated exclamations and forceful use of the pronoun ‘You’ could also be said that the inevitability of this prediction is similar to the storm as it is impossible to stop a storm by simply denying its existence as Alex is trying to do with his mother’s illness. Furthermore, this is also demonstrated when Andrea explicitly states that ‘Momma’s going to die’ as he seeks any attempt to retract or move away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fro</a:t>
            </a:r>
            <a:r>
              <a:rPr lang="en-GB" sz="1400" dirty="0">
                <a:solidFill>
                  <a:prstClr val="black"/>
                </a:solidFill>
                <a:latin typeface="Calibri" panose="020F0502020204030204"/>
              </a:rPr>
              <a:t>m facing the realisation of reality by deliberately ignoring his sister’s use of dysphemism.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Box 2">
            <a:extLst>
              <a:ext uri="{FF2B5EF4-FFF2-40B4-BE49-F238E27FC236}">
                <a16:creationId xmlns:a16="http://schemas.microsoft.com/office/drawing/2014/main" id="{DA264015-B3C5-FE24-EECB-7E87FB4FDF8F}"/>
              </a:ext>
            </a:extLst>
          </p:cNvPr>
          <p:cNvSpPr txBox="1">
            <a:spLocks noChangeArrowheads="1"/>
          </p:cNvSpPr>
          <p:nvPr/>
        </p:nvSpPr>
        <p:spPr bwMode="auto">
          <a:xfrm>
            <a:off x="427348" y="5394399"/>
            <a:ext cx="6003302" cy="63734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8073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DBB12C26-8CFD-4C8F-3740-DBF0D4BBB3AF}"/>
              </a:ext>
            </a:extLst>
          </p:cNvPr>
          <p:cNvSpPr txBox="1">
            <a:spLocks noChangeArrowheads="1"/>
          </p:cNvSpPr>
          <p:nvPr/>
        </p:nvSpPr>
        <p:spPr bwMode="auto">
          <a:xfrm>
            <a:off x="407776" y="382588"/>
            <a:ext cx="23086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7030A0"/>
                </a:solidFill>
                <a:effectLst/>
                <a:uLnTx/>
                <a:uFillTx/>
                <a:latin typeface="Modern Love Caps" panose="04070805081001020A01" pitchFamily="82" charset="0"/>
                <a:ea typeface="Calibri" panose="020F0502020204030204" pitchFamily="34" charset="0"/>
                <a:cs typeface="Times New Roman" panose="02020603050405020304" pitchFamily="18" charset="0"/>
              </a:rPr>
              <a:t>Question 5</a:t>
            </a:r>
            <a:endParaRPr kumimoji="0" lang="en-US" altLang="en-US" sz="1400" b="0" i="0" u="none" strike="noStrike" kern="1200" cap="none" spc="0" normalizeH="0" baseline="0" noProof="0" dirty="0">
              <a:ln>
                <a:noFill/>
              </a:ln>
              <a:solidFill>
                <a:prstClr val="black"/>
              </a:solidFill>
              <a:effectLst/>
              <a:uLnTx/>
              <a:uFillTx/>
              <a:latin typeface="Modern Love Caps" panose="04070805081001020A01" pitchFamily="82" charset="0"/>
              <a:ea typeface="+mn-ea"/>
              <a:cs typeface="+mn-cs"/>
            </a:endParaRPr>
          </a:p>
        </p:txBody>
      </p:sp>
      <p:sp>
        <p:nvSpPr>
          <p:cNvPr id="3" name="Title 6">
            <a:extLst>
              <a:ext uri="{FF2B5EF4-FFF2-40B4-BE49-F238E27FC236}">
                <a16:creationId xmlns:a16="http://schemas.microsoft.com/office/drawing/2014/main" id="{C57BD531-6F37-4959-6BFC-FBC9C69B90AC}"/>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dirty="0">
                <a:solidFill>
                  <a:prstClr val="black"/>
                </a:solidFill>
                <a:latin typeface="Calibri" panose="020F0502020204030204"/>
              </a:rPr>
              <a:t>40</a:t>
            </a: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 marks = </a:t>
            </a:r>
            <a:b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45 minutes</a:t>
            </a:r>
          </a:p>
        </p:txBody>
      </p:sp>
      <p:sp>
        <p:nvSpPr>
          <p:cNvPr id="4" name="Content Placeholder 9">
            <a:extLst>
              <a:ext uri="{FF2B5EF4-FFF2-40B4-BE49-F238E27FC236}">
                <a16:creationId xmlns:a16="http://schemas.microsoft.com/office/drawing/2014/main" id="{8AA5D98E-2D11-55AB-C1D2-32B177C11172}"/>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Writing a Crafted Description</a:t>
            </a:r>
            <a:endParaRPr kumimoji="0" lang="en-GB" sz="2000" b="1" i="1"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C980C53-64D4-7208-DD05-013F8624C698}"/>
              </a:ext>
            </a:extLst>
          </p:cNvPr>
          <p:cNvPicPr>
            <a:picLocks noChangeAspect="1"/>
          </p:cNvPicPr>
          <p:nvPr/>
        </p:nvPicPr>
        <p:blipFill>
          <a:blip r:embed="rId2">
            <a:biLevel thresh="75000"/>
          </a:blip>
          <a:stretch>
            <a:fillRect/>
          </a:stretch>
        </p:blipFill>
        <p:spPr>
          <a:xfrm>
            <a:off x="1337263" y="8682268"/>
            <a:ext cx="4183473" cy="2957282"/>
          </a:xfrm>
          <a:prstGeom prst="rect">
            <a:avLst/>
          </a:prstGeom>
        </p:spPr>
      </p:pic>
      <p:sp>
        <p:nvSpPr>
          <p:cNvPr id="6" name="Title 6">
            <a:extLst>
              <a:ext uri="{FF2B5EF4-FFF2-40B4-BE49-F238E27FC236}">
                <a16:creationId xmlns:a16="http://schemas.microsoft.com/office/drawing/2014/main" id="{38082415-D565-8389-3A1E-3EEEED104D60}"/>
              </a:ext>
            </a:extLst>
          </p:cNvPr>
          <p:cNvSpPr txBox="1">
            <a:spLocks/>
          </p:cNvSpPr>
          <p:nvPr/>
        </p:nvSpPr>
        <p:spPr>
          <a:xfrm>
            <a:off x="1337262" y="8015518"/>
            <a:ext cx="4183473" cy="66675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solidFill>
                  <a:prstClr val="black"/>
                </a:solidFill>
                <a:latin typeface="+mn-lt"/>
              </a:rPr>
              <a:t>Reminder: Varying your sentence openers using ISPACE</a:t>
            </a:r>
          </a:p>
        </p:txBody>
      </p:sp>
      <p:pic>
        <p:nvPicPr>
          <p:cNvPr id="8" name="Picture 7">
            <a:extLst>
              <a:ext uri="{FF2B5EF4-FFF2-40B4-BE49-F238E27FC236}">
                <a16:creationId xmlns:a16="http://schemas.microsoft.com/office/drawing/2014/main" id="{C9F81271-09A1-8DB8-A80A-6EC76C01A608}"/>
              </a:ext>
            </a:extLst>
          </p:cNvPr>
          <p:cNvPicPr>
            <a:picLocks noChangeAspect="1"/>
          </p:cNvPicPr>
          <p:nvPr/>
        </p:nvPicPr>
        <p:blipFill rotWithShape="1">
          <a:blip r:embed="rId3"/>
          <a:srcRect r="15031"/>
          <a:stretch/>
        </p:blipFill>
        <p:spPr>
          <a:xfrm>
            <a:off x="887704" y="2462481"/>
            <a:ext cx="5082587" cy="5057762"/>
          </a:xfrm>
          <a:prstGeom prst="rect">
            <a:avLst/>
          </a:prstGeom>
        </p:spPr>
      </p:pic>
    </p:spTree>
    <p:extLst>
      <p:ext uri="{BB962C8B-B14F-4D97-AF65-F5344CB8AC3E}">
        <p14:creationId xmlns:p14="http://schemas.microsoft.com/office/powerpoint/2010/main" val="101969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A7E65798-803E-8D4A-1F26-8367F19C259F}"/>
              </a:ext>
            </a:extLst>
          </p:cNvPr>
          <p:cNvSpPr txBox="1">
            <a:spLocks noChangeArrowheads="1"/>
          </p:cNvSpPr>
          <p:nvPr/>
        </p:nvSpPr>
        <p:spPr bwMode="auto">
          <a:xfrm>
            <a:off x="427349" y="401674"/>
            <a:ext cx="6003302" cy="113886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45138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3C26B-2332-0328-8BB9-9DF09BB25040}"/>
              </a:ext>
            </a:extLst>
          </p:cNvPr>
          <p:cNvPicPr>
            <a:picLocks noChangeAspect="1"/>
          </p:cNvPicPr>
          <p:nvPr/>
        </p:nvPicPr>
        <p:blipFill>
          <a:blip r:embed="rId2"/>
          <a:stretch>
            <a:fillRect/>
          </a:stretch>
        </p:blipFill>
        <p:spPr>
          <a:xfrm>
            <a:off x="0" y="12058269"/>
            <a:ext cx="6858000" cy="133731"/>
          </a:xfrm>
          <a:prstGeom prst="rect">
            <a:avLst/>
          </a:prstGeom>
        </p:spPr>
      </p:pic>
      <p:pic>
        <p:nvPicPr>
          <p:cNvPr id="3" name="Picture 2" descr="A picture containing fireworks&#10;&#10;Description automatically generated">
            <a:extLst>
              <a:ext uri="{FF2B5EF4-FFF2-40B4-BE49-F238E27FC236}">
                <a16:creationId xmlns:a16="http://schemas.microsoft.com/office/drawing/2014/main" id="{748D0054-CC54-8A67-D3F3-20DB3D1931EB}"/>
              </a:ext>
            </a:extLst>
          </p:cNvPr>
          <p:cNvPicPr/>
          <p:nvPr/>
        </p:nvPicPr>
        <p:blipFill rotWithShape="1">
          <a:blip r:embed="rId3" cstate="print">
            <a:extLst>
              <a:ext uri="{28A0092B-C50C-407E-A947-70E740481C1C}">
                <a14:useLocalDpi xmlns:a14="http://schemas.microsoft.com/office/drawing/2010/main" val="0"/>
              </a:ext>
            </a:extLst>
          </a:blip>
          <a:srcRect l="12109" t="4224" r="12209"/>
          <a:stretch/>
        </p:blipFill>
        <p:spPr bwMode="auto">
          <a:xfrm>
            <a:off x="3046268" y="10553233"/>
            <a:ext cx="765463" cy="1257767"/>
          </a:xfrm>
          <a:prstGeom prst="rect">
            <a:avLst/>
          </a:prstGeom>
          <a:ln>
            <a:noFill/>
          </a:ln>
          <a:effectLst/>
          <a:extLst>
            <a:ext uri="{53640926-AAD7-44D8-BBD7-CCE9431645EC}">
              <a14:shadowObscured xmlns:a14="http://schemas.microsoft.com/office/drawing/2010/main"/>
            </a:ext>
          </a:extLst>
        </p:spPr>
      </p:pic>
      <p:sp>
        <p:nvSpPr>
          <p:cNvPr id="4" name="Right Triangle 3">
            <a:extLst>
              <a:ext uri="{FF2B5EF4-FFF2-40B4-BE49-F238E27FC236}">
                <a16:creationId xmlns:a16="http://schemas.microsoft.com/office/drawing/2014/main" id="{B0875A0F-5F00-BF4F-F120-3608F701E921}"/>
              </a:ext>
            </a:extLst>
          </p:cNvPr>
          <p:cNvSpPr/>
          <p:nvPr/>
        </p:nvSpPr>
        <p:spPr>
          <a:xfrm flipV="1">
            <a:off x="0" y="0"/>
            <a:ext cx="6858000" cy="6872308"/>
          </a:xfrm>
          <a:prstGeom prst="rtTriangle">
            <a:avLst/>
          </a:prstGeom>
          <a:solidFill>
            <a:srgbClr val="782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5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6">
            <a:extLst>
              <a:ext uri="{FF2B5EF4-FFF2-40B4-BE49-F238E27FC236}">
                <a16:creationId xmlns:a16="http://schemas.microsoft.com/office/drawing/2014/main" id="{369E89EE-B25E-099A-C654-786F39211C80}"/>
              </a:ext>
            </a:extLst>
          </p:cNvPr>
          <p:cNvGrpSpPr/>
          <p:nvPr/>
        </p:nvGrpSpPr>
        <p:grpSpPr>
          <a:xfrm>
            <a:off x="199826" y="216292"/>
            <a:ext cx="1204068" cy="1826289"/>
            <a:chOff x="199826" y="216292"/>
            <a:chExt cx="1204068" cy="1826289"/>
          </a:xfrm>
        </p:grpSpPr>
        <p:pic>
          <p:nvPicPr>
            <p:cNvPr id="5" name="Picture 4" descr="Text&#10;&#10;Description automatically generated with medium confidence">
              <a:extLst>
                <a:ext uri="{FF2B5EF4-FFF2-40B4-BE49-F238E27FC236}">
                  <a16:creationId xmlns:a16="http://schemas.microsoft.com/office/drawing/2014/main" id="{4FEEBC7B-D33B-3EE7-9B53-064767231592}"/>
                </a:ext>
              </a:extLst>
            </p:cNvPr>
            <p:cNvPicPr>
              <a:picLocks noChangeAspect="1"/>
            </p:cNvPicPr>
            <p:nvPr/>
          </p:nvPicPr>
          <p:blipFill rotWithShape="1">
            <a:blip r:embed="rId4">
              <a:extLst>
                <a:ext uri="{28A0092B-C50C-407E-A947-70E740481C1C}">
                  <a14:useLocalDpi xmlns:a14="http://schemas.microsoft.com/office/drawing/2010/main" val="0"/>
                </a:ext>
              </a:extLst>
            </a:blip>
            <a:srcRect r="54850"/>
            <a:stretch/>
          </p:blipFill>
          <p:spPr>
            <a:xfrm>
              <a:off x="263193" y="216292"/>
              <a:ext cx="1077335" cy="1058315"/>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0E3B19D9-EE1D-8C98-DBFA-0B77A96BDE3C}"/>
                </a:ext>
              </a:extLst>
            </p:cNvPr>
            <p:cNvPicPr>
              <a:picLocks noChangeAspect="1"/>
            </p:cNvPicPr>
            <p:nvPr/>
          </p:nvPicPr>
          <p:blipFill rotWithShape="1">
            <a:blip r:embed="rId4">
              <a:extLst>
                <a:ext uri="{28A0092B-C50C-407E-A947-70E740481C1C}">
                  <a14:useLocalDpi xmlns:a14="http://schemas.microsoft.com/office/drawing/2010/main" val="0"/>
                </a:ext>
              </a:extLst>
            </a:blip>
            <a:srcRect l="45509" t="15150" b="20216"/>
            <a:stretch/>
          </p:blipFill>
          <p:spPr>
            <a:xfrm>
              <a:off x="199826" y="1420427"/>
              <a:ext cx="1204068" cy="622154"/>
            </a:xfrm>
            <a:prstGeom prst="rect">
              <a:avLst/>
            </a:prstGeom>
          </p:spPr>
        </p:pic>
      </p:grpSp>
      <p:pic>
        <p:nvPicPr>
          <p:cNvPr id="8" name="Picture 7" descr="Logo&#10;&#10;Description automatically generated">
            <a:extLst>
              <a:ext uri="{FF2B5EF4-FFF2-40B4-BE49-F238E27FC236}">
                <a16:creationId xmlns:a16="http://schemas.microsoft.com/office/drawing/2014/main" id="{382E64BD-DD61-68D0-4D16-F4226E1705EE}"/>
              </a:ext>
            </a:extLst>
          </p:cNvPr>
          <p:cNvPicPr>
            <a:picLocks noChangeAspect="1"/>
          </p:cNvPicPr>
          <p:nvPr/>
        </p:nvPicPr>
        <p:blipFill rotWithShape="1">
          <a:blip r:embed="rId5">
            <a:extLst>
              <a:ext uri="{28A0092B-C50C-407E-A947-70E740481C1C}">
                <a14:useLocalDpi xmlns:a14="http://schemas.microsoft.com/office/drawing/2010/main" val="0"/>
              </a:ext>
            </a:extLst>
          </a:blip>
          <a:srcRect l="20173" t="35603" r="54120" b="41696"/>
          <a:stretch/>
        </p:blipFill>
        <p:spPr>
          <a:xfrm>
            <a:off x="3363434" y="0"/>
            <a:ext cx="3494566" cy="3721395"/>
          </a:xfrm>
          <a:prstGeom prst="rect">
            <a:avLst/>
          </a:prstGeom>
        </p:spPr>
      </p:pic>
    </p:spTree>
    <p:extLst>
      <p:ext uri="{BB962C8B-B14F-4D97-AF65-F5344CB8AC3E}">
        <p14:creationId xmlns:p14="http://schemas.microsoft.com/office/powerpoint/2010/main" val="111944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8661460B-65BE-9563-BF2B-8D04A0165087}"/>
              </a:ext>
            </a:extLst>
          </p:cNvPr>
          <p:cNvGraphicFramePr>
            <a:graphicFrameLocks/>
          </p:cNvGraphicFramePr>
          <p:nvPr>
            <p:extLst>
              <p:ext uri="{D42A27DB-BD31-4B8C-83A1-F6EECF244321}">
                <p14:modId xmlns:p14="http://schemas.microsoft.com/office/powerpoint/2010/main" val="2208525409"/>
              </p:ext>
            </p:extLst>
          </p:nvPr>
        </p:nvGraphicFramePr>
        <p:xfrm>
          <a:off x="342054" y="2207867"/>
          <a:ext cx="6153995" cy="6446520"/>
        </p:xfrm>
        <a:graphic>
          <a:graphicData uri="http://schemas.openxmlformats.org/drawingml/2006/table">
            <a:tbl>
              <a:tblPr firstRow="1" bandRow="1">
                <a:tableStyleId>{5940675A-B579-460E-94D1-54222C63F5DA}</a:tableStyleId>
              </a:tblPr>
              <a:tblGrid>
                <a:gridCol w="2027077">
                  <a:extLst>
                    <a:ext uri="{9D8B030D-6E8A-4147-A177-3AD203B41FA5}">
                      <a16:colId xmlns:a16="http://schemas.microsoft.com/office/drawing/2014/main" val="3214412512"/>
                    </a:ext>
                  </a:extLst>
                </a:gridCol>
                <a:gridCol w="4126918">
                  <a:extLst>
                    <a:ext uri="{9D8B030D-6E8A-4147-A177-3AD203B41FA5}">
                      <a16:colId xmlns:a16="http://schemas.microsoft.com/office/drawing/2014/main" val="2804412294"/>
                    </a:ext>
                  </a:extLst>
                </a:gridCol>
              </a:tblGrid>
              <a:tr h="370840">
                <a:tc gridSpan="2">
                  <a:txBody>
                    <a:bodyPr/>
                    <a:lstStyle/>
                    <a:p>
                      <a:pPr algn="ctr"/>
                      <a:r>
                        <a:rPr lang="en-GB" sz="1600" b="1" dirty="0"/>
                        <a:t>Language Paper 1: Fiction (1 hour 45 minutes)</a:t>
                      </a:r>
                    </a:p>
                  </a:txBody>
                  <a:tcPr/>
                </a:tc>
                <a:tc hMerge="1">
                  <a:txBody>
                    <a:bodyPr/>
                    <a:lstStyle/>
                    <a:p>
                      <a:endParaRPr lang="en-GB" dirty="0"/>
                    </a:p>
                  </a:txBody>
                  <a:tcPr/>
                </a:tc>
                <a:extLst>
                  <a:ext uri="{0D108BD9-81ED-4DB2-BD59-A6C34878D82A}">
                    <a16:rowId xmlns:a16="http://schemas.microsoft.com/office/drawing/2014/main" val="1653606085"/>
                  </a:ext>
                </a:extLst>
              </a:tr>
              <a:tr h="370840">
                <a:tc>
                  <a:txBody>
                    <a:bodyPr/>
                    <a:lstStyle/>
                    <a:p>
                      <a:pPr algn="ctr"/>
                      <a:r>
                        <a:rPr lang="en-GB" sz="1600" b="1" dirty="0"/>
                        <a:t>Section A</a:t>
                      </a:r>
                    </a:p>
                  </a:txBody>
                  <a:tcPr/>
                </a:tc>
                <a:tc>
                  <a:txBody>
                    <a:bodyPr/>
                    <a:lstStyle/>
                    <a:p>
                      <a:pPr algn="ctr"/>
                      <a:r>
                        <a:rPr lang="en-GB" sz="1600" b="1" dirty="0"/>
                        <a:t>Reading skills</a:t>
                      </a:r>
                    </a:p>
                  </a:txBody>
                  <a:tcPr/>
                </a:tc>
                <a:extLst>
                  <a:ext uri="{0D108BD9-81ED-4DB2-BD59-A6C34878D82A}">
                    <a16:rowId xmlns:a16="http://schemas.microsoft.com/office/drawing/2014/main" val="2172710759"/>
                  </a:ext>
                </a:extLst>
              </a:tr>
              <a:tr h="370840">
                <a:tc>
                  <a:txBody>
                    <a:bodyPr/>
                    <a:lstStyle/>
                    <a:p>
                      <a:pPr algn="ctr"/>
                      <a:r>
                        <a:rPr lang="en-GB" sz="1600" b="1" dirty="0"/>
                        <a:t>Question 1 (4 marks)</a:t>
                      </a:r>
                    </a:p>
                    <a:p>
                      <a:r>
                        <a:rPr lang="en-GB" sz="1600" dirty="0"/>
                        <a:t>List 4 things.</a:t>
                      </a:r>
                    </a:p>
                  </a:txBody>
                  <a:tcPr>
                    <a:solidFill>
                      <a:srgbClr val="FF5050"/>
                    </a:solidFill>
                  </a:tcPr>
                </a:tc>
                <a:tc>
                  <a:txBody>
                    <a:bodyPr/>
                    <a:lstStyle/>
                    <a:p>
                      <a:r>
                        <a:rPr lang="en-GB" sz="1600" dirty="0"/>
                        <a:t>Read a section of text specified. List and quote 4 things that match the question.</a:t>
                      </a:r>
                    </a:p>
                    <a:p>
                      <a:r>
                        <a:rPr lang="en-GB" sz="1600" b="1" dirty="0"/>
                        <a:t>5 minutes</a:t>
                      </a:r>
                    </a:p>
                  </a:txBody>
                  <a:tcPr>
                    <a:solidFill>
                      <a:srgbClr val="FF5050"/>
                    </a:solidFill>
                  </a:tcPr>
                </a:tc>
                <a:extLst>
                  <a:ext uri="{0D108BD9-81ED-4DB2-BD59-A6C34878D82A}">
                    <a16:rowId xmlns:a16="http://schemas.microsoft.com/office/drawing/2014/main" val="1043561179"/>
                  </a:ext>
                </a:extLst>
              </a:tr>
              <a:tr h="370840">
                <a:tc>
                  <a:txBody>
                    <a:bodyPr/>
                    <a:lstStyle/>
                    <a:p>
                      <a:pPr algn="ctr"/>
                      <a:r>
                        <a:rPr lang="en-GB" sz="1600" b="1" dirty="0"/>
                        <a:t>Question 2 (8 marks)</a:t>
                      </a:r>
                    </a:p>
                    <a:p>
                      <a:r>
                        <a:rPr lang="en-GB" sz="1600" dirty="0"/>
                        <a:t>How does the writer use language to describe…?</a:t>
                      </a:r>
                    </a:p>
                  </a:txBody>
                  <a:tcPr>
                    <a:solidFill>
                      <a:schemeClr val="accent5">
                        <a:lumMod val="40000"/>
                        <a:lumOff val="60000"/>
                      </a:schemeClr>
                    </a:solidFill>
                  </a:tcPr>
                </a:tc>
                <a:tc>
                  <a:txBody>
                    <a:bodyPr/>
                    <a:lstStyle/>
                    <a:p>
                      <a:r>
                        <a:rPr lang="en-GB" sz="1600" dirty="0"/>
                        <a:t>Language analysis: analyse language to explore its </a:t>
                      </a:r>
                      <a:r>
                        <a:rPr lang="en-GB" sz="1600" b="1" dirty="0"/>
                        <a:t>effect on the reader</a:t>
                      </a:r>
                      <a:r>
                        <a:rPr lang="en-GB" sz="1600" dirty="0"/>
                        <a:t>.</a:t>
                      </a:r>
                    </a:p>
                    <a:p>
                      <a:r>
                        <a:rPr lang="en-GB" sz="1600" b="1" dirty="0"/>
                        <a:t>10 minutes</a:t>
                      </a:r>
                    </a:p>
                  </a:txBody>
                  <a:tcPr>
                    <a:solidFill>
                      <a:schemeClr val="accent5">
                        <a:lumMod val="40000"/>
                        <a:lumOff val="60000"/>
                      </a:schemeClr>
                    </a:solidFill>
                  </a:tcPr>
                </a:tc>
                <a:extLst>
                  <a:ext uri="{0D108BD9-81ED-4DB2-BD59-A6C34878D82A}">
                    <a16:rowId xmlns:a16="http://schemas.microsoft.com/office/drawing/2014/main" val="2897305447"/>
                  </a:ext>
                </a:extLst>
              </a:tr>
              <a:tr h="370840">
                <a:tc>
                  <a:txBody>
                    <a:bodyPr/>
                    <a:lstStyle/>
                    <a:p>
                      <a:pPr algn="ctr"/>
                      <a:r>
                        <a:rPr lang="en-GB" sz="1600" b="1" dirty="0"/>
                        <a:t>Question 3 (8 marks)</a:t>
                      </a:r>
                    </a:p>
                    <a:p>
                      <a:r>
                        <a:rPr lang="en-GB" sz="1600" dirty="0"/>
                        <a:t>How does the writer structure the text to interest the reader?</a:t>
                      </a:r>
                    </a:p>
                  </a:txBody>
                  <a:tcPr>
                    <a:solidFill>
                      <a:srgbClr val="99FF99"/>
                    </a:solidFill>
                  </a:tcPr>
                </a:tc>
                <a:tc>
                  <a:txBody>
                    <a:bodyPr/>
                    <a:lstStyle/>
                    <a:p>
                      <a:r>
                        <a:rPr lang="en-GB" sz="1600" dirty="0"/>
                        <a:t>Structure analysis: </a:t>
                      </a:r>
                      <a:r>
                        <a:rPr lang="en-GB" sz="1600"/>
                        <a:t>analyse structure </a:t>
                      </a:r>
                      <a:r>
                        <a:rPr lang="en-GB" sz="1600" dirty="0"/>
                        <a:t>to explore its </a:t>
                      </a:r>
                      <a:r>
                        <a:rPr lang="en-GB" sz="1600" b="1" dirty="0"/>
                        <a:t>effect on the reader</a:t>
                      </a:r>
                      <a:r>
                        <a:rPr lang="en-GB" sz="1600" dirty="0"/>
                        <a:t>.</a:t>
                      </a:r>
                    </a:p>
                    <a:p>
                      <a:r>
                        <a:rPr lang="en-GB" sz="1600" b="1" dirty="0"/>
                        <a:t>10 minutes</a:t>
                      </a:r>
                    </a:p>
                  </a:txBody>
                  <a:tcPr>
                    <a:solidFill>
                      <a:srgbClr val="99FF99"/>
                    </a:solidFill>
                  </a:tcPr>
                </a:tc>
                <a:extLst>
                  <a:ext uri="{0D108BD9-81ED-4DB2-BD59-A6C34878D82A}">
                    <a16:rowId xmlns:a16="http://schemas.microsoft.com/office/drawing/2014/main" val="3781625971"/>
                  </a:ext>
                </a:extLst>
              </a:tr>
              <a:tr h="370840">
                <a:tc>
                  <a:txBody>
                    <a:bodyPr/>
                    <a:lstStyle/>
                    <a:p>
                      <a:pPr algn="ctr"/>
                      <a:r>
                        <a:rPr lang="en-GB" sz="1600" b="1" dirty="0"/>
                        <a:t>Question 4 (20 marks)</a:t>
                      </a:r>
                    </a:p>
                    <a:p>
                      <a:r>
                        <a:rPr lang="en-GB" sz="1600" dirty="0"/>
                        <a:t>A student said, “_____”. To what extent do you agree?</a:t>
                      </a:r>
                    </a:p>
                  </a:txBody>
                  <a:tcPr>
                    <a:solidFill>
                      <a:srgbClr val="FFFF66"/>
                    </a:solidFill>
                  </a:tcPr>
                </a:tc>
                <a:tc>
                  <a:txBody>
                    <a:bodyPr/>
                    <a:lstStyle/>
                    <a:p>
                      <a:r>
                        <a:rPr lang="en-GB" sz="1600" dirty="0"/>
                        <a:t>Evaluating the extract and its performance using the student’s statement. Analyse language, structure, tone and atmosphere.</a:t>
                      </a:r>
                    </a:p>
                    <a:p>
                      <a:r>
                        <a:rPr lang="en-GB" sz="1600" b="1" dirty="0"/>
                        <a:t>20 minutes</a:t>
                      </a:r>
                    </a:p>
                  </a:txBody>
                  <a:tcPr>
                    <a:solidFill>
                      <a:srgbClr val="FFFF66"/>
                    </a:solidFill>
                  </a:tcPr>
                </a:tc>
                <a:extLst>
                  <a:ext uri="{0D108BD9-81ED-4DB2-BD59-A6C34878D82A}">
                    <a16:rowId xmlns:a16="http://schemas.microsoft.com/office/drawing/2014/main" val="2758108235"/>
                  </a:ext>
                </a:extLst>
              </a:tr>
              <a:tr h="370840">
                <a:tc>
                  <a:txBody>
                    <a:bodyPr/>
                    <a:lstStyle/>
                    <a:p>
                      <a:pPr algn="ctr"/>
                      <a:r>
                        <a:rPr lang="en-GB" sz="1600" b="1" dirty="0"/>
                        <a:t>Section B</a:t>
                      </a:r>
                    </a:p>
                  </a:txBody>
                  <a:tcPr/>
                </a:tc>
                <a:tc>
                  <a:txBody>
                    <a:bodyPr/>
                    <a:lstStyle/>
                    <a:p>
                      <a:pPr algn="ctr"/>
                      <a:r>
                        <a:rPr lang="en-GB" sz="1600" b="1" dirty="0"/>
                        <a:t>Writing skills</a:t>
                      </a:r>
                    </a:p>
                  </a:txBody>
                  <a:tcPr/>
                </a:tc>
                <a:extLst>
                  <a:ext uri="{0D108BD9-81ED-4DB2-BD59-A6C34878D82A}">
                    <a16:rowId xmlns:a16="http://schemas.microsoft.com/office/drawing/2014/main" val="820903292"/>
                  </a:ext>
                </a:extLst>
              </a:tr>
              <a:tr h="370840">
                <a:tc>
                  <a:txBody>
                    <a:bodyPr/>
                    <a:lstStyle/>
                    <a:p>
                      <a:pPr algn="ctr"/>
                      <a:r>
                        <a:rPr lang="en-GB" sz="1600" b="1" dirty="0"/>
                        <a:t>Question 5 (40 marks)</a:t>
                      </a:r>
                    </a:p>
                  </a:txBody>
                  <a:tcPr/>
                </a:tc>
                <a:tc>
                  <a:txBody>
                    <a:bodyPr/>
                    <a:lstStyle/>
                    <a:p>
                      <a:r>
                        <a:rPr lang="en-GB" sz="1600" dirty="0"/>
                        <a:t>Respond to an image and write a description suggested by it OR write a narrative using the title/topic provided.</a:t>
                      </a:r>
                    </a:p>
                    <a:p>
                      <a:r>
                        <a:rPr lang="en-GB" sz="1600" b="1" dirty="0"/>
                        <a:t>45 minutes</a:t>
                      </a:r>
                    </a:p>
                  </a:txBody>
                  <a:tcPr/>
                </a:tc>
                <a:extLst>
                  <a:ext uri="{0D108BD9-81ED-4DB2-BD59-A6C34878D82A}">
                    <a16:rowId xmlns:a16="http://schemas.microsoft.com/office/drawing/2014/main" val="1098216864"/>
                  </a:ext>
                </a:extLst>
              </a:tr>
            </a:tbl>
          </a:graphicData>
        </a:graphic>
      </p:graphicFrame>
      <p:pic>
        <p:nvPicPr>
          <p:cNvPr id="5" name="Picture 3" descr="A close up of a logo&#10;&#10;Description automatically generated">
            <a:extLst>
              <a:ext uri="{FF2B5EF4-FFF2-40B4-BE49-F238E27FC236}">
                <a16:creationId xmlns:a16="http://schemas.microsoft.com/office/drawing/2014/main" id="{7374AFB4-D1C9-D842-28A8-19B54E691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 y="11507787"/>
            <a:ext cx="5730875" cy="454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A picture containing text, clipart&#10;&#10;Description automatically generated">
            <a:extLst>
              <a:ext uri="{FF2B5EF4-FFF2-40B4-BE49-F238E27FC236}">
                <a16:creationId xmlns:a16="http://schemas.microsoft.com/office/drawing/2014/main" id="{837A12B0-FC97-71D9-9894-149F4AEF7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03" y="10352316"/>
            <a:ext cx="1018239" cy="35720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a:extLst>
              <a:ext uri="{FF2B5EF4-FFF2-40B4-BE49-F238E27FC236}">
                <a16:creationId xmlns:a16="http://schemas.microsoft.com/office/drawing/2014/main" id="{EE4EDF86-8344-2676-24D8-B5D2DD917D2C}"/>
              </a:ext>
            </a:extLst>
          </p:cNvPr>
          <p:cNvSpPr txBox="1">
            <a:spLocks noChangeArrowheads="1"/>
          </p:cNvSpPr>
          <p:nvPr/>
        </p:nvSpPr>
        <p:spPr bwMode="auto">
          <a:xfrm>
            <a:off x="342054" y="382588"/>
            <a:ext cx="6303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7030A0"/>
                </a:solidFill>
                <a:effectLst/>
                <a:latin typeface="Modern Love Caps" panose="04070805081001020A01" pitchFamily="82" charset="0"/>
                <a:ea typeface="Calibri" panose="020F0502020204030204" pitchFamily="34" charset="0"/>
                <a:cs typeface="Times New Roman" panose="02020603050405020304" pitchFamily="18" charset="0"/>
              </a:rPr>
              <a:t>What does Paper 1 look like?</a:t>
            </a:r>
            <a:endParaRPr kumimoji="0" lang="en-US" altLang="en-US" sz="1400" b="0" i="0" u="none" strike="noStrike" cap="none" normalizeH="0" baseline="0" dirty="0">
              <a:ln>
                <a:noFill/>
              </a:ln>
              <a:solidFill>
                <a:schemeClr val="tx1"/>
              </a:solidFill>
              <a:effectLst/>
              <a:latin typeface="Modern Love Caps" panose="04070805081001020A01" pitchFamily="82" charset="0"/>
            </a:endParaRPr>
          </a:p>
        </p:txBody>
      </p:sp>
      <p:pic>
        <p:nvPicPr>
          <p:cNvPr id="9" name="Picture 3">
            <a:extLst>
              <a:ext uri="{FF2B5EF4-FFF2-40B4-BE49-F238E27FC236}">
                <a16:creationId xmlns:a16="http://schemas.microsoft.com/office/drawing/2014/main" id="{03529F88-E711-9BD4-07CD-854B54A9CC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48" t="16702" r="35339" b="9375"/>
          <a:stretch/>
        </p:blipFill>
        <p:spPr bwMode="auto">
          <a:xfrm rot="214793">
            <a:off x="4193599" y="8399573"/>
            <a:ext cx="2016765" cy="2755977"/>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2">
            <a:extLst>
              <a:ext uri="{FF2B5EF4-FFF2-40B4-BE49-F238E27FC236}">
                <a16:creationId xmlns:a16="http://schemas.microsoft.com/office/drawing/2014/main" id="{61C4EB24-8B42-687F-0756-154EEDD654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60" t="17872" r="7650" b="40455"/>
          <a:stretch/>
        </p:blipFill>
        <p:spPr bwMode="auto">
          <a:xfrm>
            <a:off x="342054" y="10973061"/>
            <a:ext cx="3427611" cy="39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See the source image">
            <a:extLst>
              <a:ext uri="{FF2B5EF4-FFF2-40B4-BE49-F238E27FC236}">
                <a16:creationId xmlns:a16="http://schemas.microsoft.com/office/drawing/2014/main" id="{14AF1C45-DD01-2E09-9383-3AE187B45C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444" t="15278" r="15000" b="15000"/>
          <a:stretch/>
        </p:blipFill>
        <p:spPr bwMode="auto">
          <a:xfrm>
            <a:off x="1953578" y="9018780"/>
            <a:ext cx="1524000" cy="1506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3A9E0BF-79C7-A278-706D-D01CE26F0EC9}"/>
              </a:ext>
            </a:extLst>
          </p:cNvPr>
          <p:cNvSpPr txBox="1"/>
          <p:nvPr/>
        </p:nvSpPr>
        <p:spPr>
          <a:xfrm>
            <a:off x="342054" y="1420611"/>
            <a:ext cx="6153995" cy="369332"/>
          </a:xfrm>
          <a:prstGeom prst="rect">
            <a:avLst/>
          </a:prstGeom>
          <a:solidFill>
            <a:schemeClr val="tx1"/>
          </a:solidFill>
        </p:spPr>
        <p:txBody>
          <a:bodyPr wrap="square" rtlCol="0">
            <a:spAutoFit/>
          </a:bodyPr>
          <a:lstStyle/>
          <a:p>
            <a:pPr algn="ctr"/>
            <a:r>
              <a:rPr lang="en-GB" b="1" dirty="0">
                <a:solidFill>
                  <a:schemeClr val="bg1"/>
                </a:solidFill>
              </a:rPr>
              <a:t>ALWAYS start with Question 5 and work backwards!</a:t>
            </a:r>
          </a:p>
        </p:txBody>
      </p:sp>
    </p:spTree>
    <p:extLst>
      <p:ext uri="{BB962C8B-B14F-4D97-AF65-F5344CB8AC3E}">
        <p14:creationId xmlns:p14="http://schemas.microsoft.com/office/powerpoint/2010/main" val="19765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a logo&#10;&#10;Description automatically generated">
            <a:extLst>
              <a:ext uri="{FF2B5EF4-FFF2-40B4-BE49-F238E27FC236}">
                <a16:creationId xmlns:a16="http://schemas.microsoft.com/office/drawing/2014/main" id="{3C77F41A-6222-2A2B-B643-D8ECF6812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2" y="11507787"/>
            <a:ext cx="5730875" cy="45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a:extLst>
              <a:ext uri="{FF2B5EF4-FFF2-40B4-BE49-F238E27FC236}">
                <a16:creationId xmlns:a16="http://schemas.microsoft.com/office/drawing/2014/main" id="{833233CD-C211-3218-9F15-B7309F999CCA}"/>
              </a:ext>
            </a:extLst>
          </p:cNvPr>
          <p:cNvSpPr txBox="1">
            <a:spLocks noChangeArrowheads="1"/>
          </p:cNvSpPr>
          <p:nvPr/>
        </p:nvSpPr>
        <p:spPr bwMode="auto">
          <a:xfrm>
            <a:off x="413642" y="382588"/>
            <a:ext cx="1915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7030A0"/>
                </a:solidFill>
                <a:effectLst/>
                <a:latin typeface="Modern Love Caps" panose="04070805081001020A01" pitchFamily="82" charset="0"/>
                <a:cs typeface="Times New Roman" panose="02020603050405020304" pitchFamily="18" charset="0"/>
              </a:rPr>
              <a:t>Source A</a:t>
            </a:r>
            <a:endParaRPr kumimoji="0" lang="en-US" altLang="en-US" sz="1400" b="0" i="0" u="none" strike="noStrike" cap="none" normalizeH="0" baseline="0" dirty="0">
              <a:ln>
                <a:noFill/>
              </a:ln>
              <a:solidFill>
                <a:schemeClr val="tx1"/>
              </a:solidFill>
              <a:effectLst/>
              <a:latin typeface="Modern Love Caps" panose="04070805081001020A01" pitchFamily="82" charset="0"/>
            </a:endParaRPr>
          </a:p>
        </p:txBody>
      </p:sp>
      <p:sp>
        <p:nvSpPr>
          <p:cNvPr id="5" name="Content Placeholder 9">
            <a:extLst>
              <a:ext uri="{FF2B5EF4-FFF2-40B4-BE49-F238E27FC236}">
                <a16:creationId xmlns:a16="http://schemas.microsoft.com/office/drawing/2014/main" id="{7044702C-9EA7-5863-BD84-D0366EAC2848}"/>
              </a:ext>
            </a:extLst>
          </p:cNvPr>
          <p:cNvSpPr txBox="1">
            <a:spLocks/>
          </p:cNvSpPr>
          <p:nvPr/>
        </p:nvSpPr>
        <p:spPr>
          <a:xfrm>
            <a:off x="542324" y="12464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r>
              <a:rPr kumimoji="0" lang="en-GB" sz="2000" b="1" i="0" u="sng" strike="noStrike" kern="1200" cap="none" spc="0" normalizeH="0" baseline="0" noProof="0" dirty="0">
                <a:ln>
                  <a:noFill/>
                </a:ln>
                <a:solidFill>
                  <a:sysClr val="windowText" lastClr="000000"/>
                </a:solidFill>
                <a:effectLst/>
                <a:uLnTx/>
                <a:uFillTx/>
                <a:ea typeface="+mn-ea"/>
                <a:cs typeface="+mn-cs"/>
              </a:rPr>
              <a:t>The Extract: Alex Cold</a:t>
            </a:r>
            <a:endParaRPr kumimoji="0" lang="en-GB" sz="2000" b="1" i="1" u="sng" strike="noStrike" kern="1200" cap="none" spc="0" normalizeH="0" baseline="0" noProof="0" dirty="0">
              <a:ln>
                <a:noFill/>
              </a:ln>
              <a:solidFill>
                <a:sysClr val="windowText" lastClr="000000"/>
              </a:solidFill>
              <a:effectLst/>
              <a:uLnTx/>
              <a:uFillTx/>
              <a:ea typeface="+mn-ea"/>
              <a:cs typeface="+mn-cs"/>
            </a:endParaRPr>
          </a:p>
        </p:txBody>
      </p:sp>
      <p:grpSp>
        <p:nvGrpSpPr>
          <p:cNvPr id="12" name="Group 11">
            <a:extLst>
              <a:ext uri="{FF2B5EF4-FFF2-40B4-BE49-F238E27FC236}">
                <a16:creationId xmlns:a16="http://schemas.microsoft.com/office/drawing/2014/main" id="{BE2F1E4D-52F6-07F4-30FB-44AD2C1D1E12}"/>
              </a:ext>
            </a:extLst>
          </p:cNvPr>
          <p:cNvGrpSpPr/>
          <p:nvPr/>
        </p:nvGrpSpPr>
        <p:grpSpPr>
          <a:xfrm>
            <a:off x="424391" y="1975857"/>
            <a:ext cx="6085415" cy="9370879"/>
            <a:chOff x="413641" y="2242457"/>
            <a:chExt cx="6085415" cy="9370879"/>
          </a:xfrm>
        </p:grpSpPr>
        <p:pic>
          <p:nvPicPr>
            <p:cNvPr id="7" name="Picture 6">
              <a:extLst>
                <a:ext uri="{FF2B5EF4-FFF2-40B4-BE49-F238E27FC236}">
                  <a16:creationId xmlns:a16="http://schemas.microsoft.com/office/drawing/2014/main" id="{6C608D98-782B-1930-337F-A2FAC56EF0DF}"/>
                </a:ext>
              </a:extLst>
            </p:cNvPr>
            <p:cNvPicPr>
              <a:picLocks noChangeAspect="1"/>
            </p:cNvPicPr>
            <p:nvPr/>
          </p:nvPicPr>
          <p:blipFill>
            <a:blip r:embed="rId3"/>
            <a:stretch>
              <a:fillRect/>
            </a:stretch>
          </p:blipFill>
          <p:spPr>
            <a:xfrm>
              <a:off x="413641" y="2242457"/>
              <a:ext cx="6085415" cy="5047031"/>
            </a:xfrm>
            <a:prstGeom prst="rect">
              <a:avLst/>
            </a:prstGeom>
          </p:spPr>
        </p:pic>
        <p:pic>
          <p:nvPicPr>
            <p:cNvPr id="9" name="Picture 8">
              <a:extLst>
                <a:ext uri="{FF2B5EF4-FFF2-40B4-BE49-F238E27FC236}">
                  <a16:creationId xmlns:a16="http://schemas.microsoft.com/office/drawing/2014/main" id="{273236EA-1824-531B-9289-EB567EFA8FA5}"/>
                </a:ext>
              </a:extLst>
            </p:cNvPr>
            <p:cNvPicPr>
              <a:picLocks noChangeAspect="1"/>
            </p:cNvPicPr>
            <p:nvPr/>
          </p:nvPicPr>
          <p:blipFill>
            <a:blip r:embed="rId4"/>
            <a:stretch>
              <a:fillRect/>
            </a:stretch>
          </p:blipFill>
          <p:spPr>
            <a:xfrm>
              <a:off x="413641" y="7346638"/>
              <a:ext cx="5901177" cy="2685233"/>
            </a:xfrm>
            <a:prstGeom prst="rect">
              <a:avLst/>
            </a:prstGeom>
          </p:spPr>
        </p:pic>
        <p:pic>
          <p:nvPicPr>
            <p:cNvPr id="11" name="Picture 10">
              <a:extLst>
                <a:ext uri="{FF2B5EF4-FFF2-40B4-BE49-F238E27FC236}">
                  <a16:creationId xmlns:a16="http://schemas.microsoft.com/office/drawing/2014/main" id="{157EC6F0-3C50-5B11-9775-67F4DB2EE887}"/>
                </a:ext>
              </a:extLst>
            </p:cNvPr>
            <p:cNvPicPr>
              <a:picLocks noChangeAspect="1"/>
            </p:cNvPicPr>
            <p:nvPr/>
          </p:nvPicPr>
          <p:blipFill>
            <a:blip r:embed="rId5"/>
            <a:stretch>
              <a:fillRect/>
            </a:stretch>
          </p:blipFill>
          <p:spPr>
            <a:xfrm>
              <a:off x="490840" y="9984805"/>
              <a:ext cx="5730876" cy="1628531"/>
            </a:xfrm>
            <a:prstGeom prst="rect">
              <a:avLst/>
            </a:prstGeom>
          </p:spPr>
        </p:pic>
      </p:grpSp>
      <p:pic>
        <p:nvPicPr>
          <p:cNvPr id="2050" name="Picture 2" descr="See the source image">
            <a:extLst>
              <a:ext uri="{FF2B5EF4-FFF2-40B4-BE49-F238E27FC236}">
                <a16:creationId xmlns:a16="http://schemas.microsoft.com/office/drawing/2014/main" id="{17B84F02-088E-53B6-9C02-81E412773BFE}"/>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886449" y="83953"/>
            <a:ext cx="9048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82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a logo&#10;&#10;Description automatically generated">
            <a:extLst>
              <a:ext uri="{FF2B5EF4-FFF2-40B4-BE49-F238E27FC236}">
                <a16:creationId xmlns:a16="http://schemas.microsoft.com/office/drawing/2014/main" id="{274C1C6B-0916-8958-DE7C-60E37F78F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2" y="11507787"/>
            <a:ext cx="5730875" cy="454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a:extLst>
              <a:ext uri="{FF2B5EF4-FFF2-40B4-BE49-F238E27FC236}">
                <a16:creationId xmlns:a16="http://schemas.microsoft.com/office/drawing/2014/main" id="{F8CB61D5-8A95-6745-64BB-2B8DF9555FD9}"/>
              </a:ext>
            </a:extLst>
          </p:cNvPr>
          <p:cNvSpPr txBox="1">
            <a:spLocks noChangeArrowheads="1"/>
          </p:cNvSpPr>
          <p:nvPr/>
        </p:nvSpPr>
        <p:spPr bwMode="auto">
          <a:xfrm>
            <a:off x="431020" y="382588"/>
            <a:ext cx="22621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7030A0"/>
                </a:solidFill>
                <a:effectLst/>
                <a:latin typeface="Modern Love Caps" panose="04070805081001020A01" pitchFamily="82" charset="0"/>
                <a:ea typeface="Calibri" panose="020F0502020204030204" pitchFamily="34" charset="0"/>
                <a:cs typeface="Times New Roman" panose="02020603050405020304" pitchFamily="18" charset="0"/>
              </a:rPr>
              <a:t>Question 1</a:t>
            </a:r>
            <a:endParaRPr kumimoji="0" lang="en-US" altLang="en-US" sz="1400" b="0" i="0" u="none" strike="noStrike" cap="none" normalizeH="0" baseline="0" dirty="0">
              <a:ln>
                <a:noFill/>
              </a:ln>
              <a:solidFill>
                <a:schemeClr val="tx1"/>
              </a:solidFill>
              <a:effectLst/>
              <a:latin typeface="Modern Love Caps" panose="04070805081001020A01" pitchFamily="82" charset="0"/>
            </a:endParaRPr>
          </a:p>
        </p:txBody>
      </p:sp>
      <p:sp>
        <p:nvSpPr>
          <p:cNvPr id="12" name="Title 6">
            <a:extLst>
              <a:ext uri="{FF2B5EF4-FFF2-40B4-BE49-F238E27FC236}">
                <a16:creationId xmlns:a16="http://schemas.microsoft.com/office/drawing/2014/main" id="{31814CBF-792C-A320-800E-D30FDD74B74D}"/>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solidFill>
                  <a:prstClr val="black"/>
                </a:solidFill>
                <a:latin typeface="+mn-lt"/>
              </a:rPr>
              <a:t>4 marks = </a:t>
            </a:r>
            <a:br>
              <a:rPr lang="en-GB" sz="1800" b="1" dirty="0">
                <a:solidFill>
                  <a:prstClr val="black"/>
                </a:solidFill>
                <a:latin typeface="+mn-lt"/>
              </a:rPr>
            </a:br>
            <a:r>
              <a:rPr lang="en-GB" sz="1800" b="1" dirty="0">
                <a:solidFill>
                  <a:prstClr val="black"/>
                </a:solidFill>
                <a:latin typeface="+mn-lt"/>
              </a:rPr>
              <a:t>5 minutes</a:t>
            </a:r>
          </a:p>
        </p:txBody>
      </p:sp>
      <p:sp>
        <p:nvSpPr>
          <p:cNvPr id="20" name="Rectangle 11">
            <a:extLst>
              <a:ext uri="{FF2B5EF4-FFF2-40B4-BE49-F238E27FC236}">
                <a16:creationId xmlns:a16="http://schemas.microsoft.com/office/drawing/2014/main" id="{603BD805-21B9-54ED-1CED-64DF2B7E2462}"/>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2">
            <a:extLst>
              <a:ext uri="{FF2B5EF4-FFF2-40B4-BE49-F238E27FC236}">
                <a16:creationId xmlns:a16="http://schemas.microsoft.com/office/drawing/2014/main" id="{F1EDBDFE-BCFE-7242-2156-5C91E48D8694}"/>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Content Placeholder 9">
            <a:extLst>
              <a:ext uri="{FF2B5EF4-FFF2-40B4-BE49-F238E27FC236}">
                <a16:creationId xmlns:a16="http://schemas.microsoft.com/office/drawing/2014/main" id="{04EFB9D2-A439-39C8-A174-37317893D657}"/>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r>
              <a:rPr kumimoji="0" lang="en-GB" sz="2000" b="1" i="0" u="sng" strike="noStrike" kern="1200" cap="none" spc="0" normalizeH="0" baseline="0" noProof="0" dirty="0">
                <a:ln>
                  <a:noFill/>
                </a:ln>
                <a:solidFill>
                  <a:sysClr val="windowText" lastClr="000000"/>
                </a:solidFill>
                <a:effectLst/>
                <a:uLnTx/>
                <a:uFillTx/>
                <a:ea typeface="+mn-ea"/>
                <a:cs typeface="+mn-cs"/>
              </a:rPr>
              <a:t>List 4 things</a:t>
            </a:r>
            <a:endParaRPr kumimoji="0" lang="en-GB" sz="2000" b="1" i="1" u="sng" strike="noStrike" kern="1200" cap="none" spc="0" normalizeH="0" baseline="0" noProof="0" dirty="0">
              <a:ln>
                <a:noFill/>
              </a:ln>
              <a:solidFill>
                <a:sysClr val="windowText" lastClr="000000"/>
              </a:solidFill>
              <a:effectLst/>
              <a:uLnTx/>
              <a:uFillTx/>
              <a:ea typeface="+mn-ea"/>
              <a:cs typeface="+mn-cs"/>
            </a:endParaRPr>
          </a:p>
        </p:txBody>
      </p:sp>
      <p:sp>
        <p:nvSpPr>
          <p:cNvPr id="4" name="Title 6">
            <a:extLst>
              <a:ext uri="{FF2B5EF4-FFF2-40B4-BE49-F238E27FC236}">
                <a16:creationId xmlns:a16="http://schemas.microsoft.com/office/drawing/2014/main" id="{F304FF1C-067F-DAED-91AD-207C489125E0}"/>
              </a:ext>
            </a:extLst>
          </p:cNvPr>
          <p:cNvSpPr txBox="1">
            <a:spLocks/>
          </p:cNvSpPr>
          <p:nvPr/>
        </p:nvSpPr>
        <p:spPr>
          <a:xfrm>
            <a:off x="67137" y="2180927"/>
            <a:ext cx="4991100" cy="434971"/>
          </a:xfrm>
          <a:prstGeom prst="rect">
            <a:avLst/>
          </a:prstGeom>
          <a:solidFill>
            <a:srgbClr val="FFFF00"/>
          </a:solidFill>
          <a:effectLst>
            <a:softEdge rad="63500"/>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dirty="0">
                <a:latin typeface="+mn-lt"/>
              </a:rPr>
              <a:t>Question 1: Top Tips</a:t>
            </a:r>
          </a:p>
        </p:txBody>
      </p:sp>
      <p:pic>
        <p:nvPicPr>
          <p:cNvPr id="5" name="Picture 4">
            <a:extLst>
              <a:ext uri="{FF2B5EF4-FFF2-40B4-BE49-F238E27FC236}">
                <a16:creationId xmlns:a16="http://schemas.microsoft.com/office/drawing/2014/main" id="{CBB2AD88-95FB-F25B-990F-A4EA10F0FA86}"/>
              </a:ext>
            </a:extLst>
          </p:cNvPr>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9174" b="89908" l="26739" r="92609"/>
                    </a14:imgEffect>
                  </a14:imgLayer>
                </a14:imgProps>
              </a:ext>
              <a:ext uri="{28A0092B-C50C-407E-A947-70E740481C1C}">
                <a14:useLocalDpi xmlns:a14="http://schemas.microsoft.com/office/drawing/2010/main" val="0"/>
              </a:ext>
            </a:extLst>
          </a:blip>
          <a:srcRect l="26313"/>
          <a:stretch/>
        </p:blipFill>
        <p:spPr bwMode="auto">
          <a:xfrm>
            <a:off x="4788710" y="2110013"/>
            <a:ext cx="2006825" cy="56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F01FC7FA-AACD-EC7B-5156-248372066BA5}"/>
              </a:ext>
            </a:extLst>
          </p:cNvPr>
          <p:cNvSpPr/>
          <p:nvPr/>
        </p:nvSpPr>
        <p:spPr>
          <a:xfrm>
            <a:off x="431020" y="5794893"/>
            <a:ext cx="5987246" cy="1015663"/>
          </a:xfrm>
          <a:prstGeom prst="rect">
            <a:avLst/>
          </a:prstGeom>
          <a:ln>
            <a:solidFill>
              <a:schemeClr val="tx1"/>
            </a:solidFill>
          </a:ln>
        </p:spPr>
        <p:txBody>
          <a:bodyPr wrap="square">
            <a:spAutoFit/>
          </a:bodyPr>
          <a:lstStyle/>
          <a:p>
            <a:r>
              <a:rPr lang="en-GB" sz="1200" dirty="0">
                <a:latin typeface="Arial" panose="020B0604020202020204" pitchFamily="34" charset="0"/>
                <a:cs typeface="Arial" panose="020B0604020202020204" pitchFamily="34" charset="0"/>
              </a:rPr>
              <a:t>Alexander Cold awakened at dawn, startled by a nightmare. He had been dreaming that an enormous black bird had crashed against the window with a clatter of shattered glass, flown into the house, and carried off his mother. In the dream, he had watched helplessly as it clasped her clothing in its yellow claws, flew out the same broken window, and disappeared into a sky heavy with dark clouds.</a:t>
            </a:r>
          </a:p>
        </p:txBody>
      </p:sp>
      <p:sp>
        <p:nvSpPr>
          <p:cNvPr id="7" name="Rectangle 14">
            <a:extLst>
              <a:ext uri="{FF2B5EF4-FFF2-40B4-BE49-F238E27FC236}">
                <a16:creationId xmlns:a16="http://schemas.microsoft.com/office/drawing/2014/main" id="{3612B99B-FCD8-6196-614C-3A841A449CAE}"/>
              </a:ext>
            </a:extLst>
          </p:cNvPr>
          <p:cNvSpPr>
            <a:spLocks noChangeArrowheads="1"/>
          </p:cNvSpPr>
          <p:nvPr/>
        </p:nvSpPr>
        <p:spPr bwMode="auto">
          <a:xfrm>
            <a:off x="205877" y="6874355"/>
            <a:ext cx="6503471" cy="135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05" tIns="393576" rIns="457056" bIns="0" numCol="1" anchor="ctr" anchorCtr="0" compatLnSpc="1">
            <a:prstTxWarp prst="textNoShape">
              <a:avLst/>
            </a:prstTxWarp>
            <a:spAutoFit/>
          </a:bodyPr>
          <a:lstStyle>
            <a:lvl1pPr fontAlgn="base">
              <a:spcBef>
                <a:spcPct val="0"/>
              </a:spcBef>
              <a:spcAft>
                <a:spcPct val="0"/>
              </a:spcAft>
              <a:tabLst>
                <a:tab pos="398463" algn="l"/>
                <a:tab pos="1022350" algn="l"/>
              </a:tabLst>
              <a:defRPr>
                <a:solidFill>
                  <a:schemeClr val="tx1"/>
                </a:solidFill>
                <a:latin typeface="Arial" pitchFamily="34" charset="0"/>
                <a:cs typeface="Arial" pitchFamily="34" charset="0"/>
              </a:defRPr>
            </a:lvl1pPr>
            <a:lvl2pPr fontAlgn="base">
              <a:spcBef>
                <a:spcPct val="0"/>
              </a:spcBef>
              <a:spcAft>
                <a:spcPct val="0"/>
              </a:spcAft>
              <a:tabLst>
                <a:tab pos="398463" algn="l"/>
                <a:tab pos="1022350" algn="l"/>
              </a:tabLst>
              <a:defRPr>
                <a:solidFill>
                  <a:schemeClr val="tx1"/>
                </a:solidFill>
                <a:latin typeface="Arial" pitchFamily="34" charset="0"/>
                <a:cs typeface="Arial" pitchFamily="34" charset="0"/>
              </a:defRPr>
            </a:lvl2pPr>
            <a:lvl3pPr fontAlgn="base">
              <a:spcBef>
                <a:spcPct val="0"/>
              </a:spcBef>
              <a:spcAft>
                <a:spcPct val="0"/>
              </a:spcAft>
              <a:tabLst>
                <a:tab pos="398463" algn="l"/>
                <a:tab pos="1022350" algn="l"/>
              </a:tabLst>
              <a:defRPr>
                <a:solidFill>
                  <a:schemeClr val="tx1"/>
                </a:solidFill>
                <a:latin typeface="Arial" pitchFamily="34" charset="0"/>
                <a:cs typeface="Arial" pitchFamily="34" charset="0"/>
              </a:defRPr>
            </a:lvl3pPr>
            <a:lvl4pPr fontAlgn="base">
              <a:spcBef>
                <a:spcPct val="0"/>
              </a:spcBef>
              <a:spcAft>
                <a:spcPct val="0"/>
              </a:spcAft>
              <a:tabLst>
                <a:tab pos="398463" algn="l"/>
                <a:tab pos="1022350" algn="l"/>
              </a:tabLst>
              <a:defRPr>
                <a:solidFill>
                  <a:schemeClr val="tx1"/>
                </a:solidFill>
                <a:latin typeface="Arial" pitchFamily="34" charset="0"/>
                <a:cs typeface="Arial" pitchFamily="34" charset="0"/>
              </a:defRPr>
            </a:lvl4pPr>
            <a:lvl5pPr fontAlgn="base">
              <a:spcBef>
                <a:spcPct val="0"/>
              </a:spcBef>
              <a:spcAft>
                <a:spcPct val="0"/>
              </a:spcAft>
              <a:tabLst>
                <a:tab pos="398463" algn="l"/>
                <a:tab pos="1022350" algn="l"/>
              </a:tabLst>
              <a:defRPr>
                <a:solidFill>
                  <a:schemeClr val="tx1"/>
                </a:solidFill>
                <a:latin typeface="Arial" pitchFamily="34" charset="0"/>
                <a:cs typeface="Arial" pitchFamily="34" charset="0"/>
              </a:defRPr>
            </a:lvl5pPr>
            <a:lvl6pPr fontAlgn="base">
              <a:spcBef>
                <a:spcPct val="0"/>
              </a:spcBef>
              <a:spcAft>
                <a:spcPct val="0"/>
              </a:spcAft>
              <a:tabLst>
                <a:tab pos="398463" algn="l"/>
                <a:tab pos="1022350" algn="l"/>
              </a:tabLst>
              <a:defRPr>
                <a:solidFill>
                  <a:schemeClr val="tx1"/>
                </a:solidFill>
                <a:latin typeface="Arial" pitchFamily="34" charset="0"/>
                <a:cs typeface="Arial" pitchFamily="34" charset="0"/>
              </a:defRPr>
            </a:lvl6pPr>
            <a:lvl7pPr fontAlgn="base">
              <a:spcBef>
                <a:spcPct val="0"/>
              </a:spcBef>
              <a:spcAft>
                <a:spcPct val="0"/>
              </a:spcAft>
              <a:tabLst>
                <a:tab pos="398463" algn="l"/>
                <a:tab pos="1022350" algn="l"/>
              </a:tabLst>
              <a:defRPr>
                <a:solidFill>
                  <a:schemeClr val="tx1"/>
                </a:solidFill>
                <a:latin typeface="Arial" pitchFamily="34" charset="0"/>
                <a:cs typeface="Arial" pitchFamily="34" charset="0"/>
              </a:defRPr>
            </a:lvl7pPr>
            <a:lvl8pPr fontAlgn="base">
              <a:spcBef>
                <a:spcPct val="0"/>
              </a:spcBef>
              <a:spcAft>
                <a:spcPct val="0"/>
              </a:spcAft>
              <a:tabLst>
                <a:tab pos="398463" algn="l"/>
                <a:tab pos="1022350" algn="l"/>
              </a:tabLst>
              <a:defRPr>
                <a:solidFill>
                  <a:schemeClr val="tx1"/>
                </a:solidFill>
                <a:latin typeface="Arial" pitchFamily="34" charset="0"/>
                <a:cs typeface="Arial" pitchFamily="34" charset="0"/>
              </a:defRPr>
            </a:lvl8pPr>
            <a:lvl9pPr fontAlgn="base">
              <a:spcBef>
                <a:spcPct val="0"/>
              </a:spcBef>
              <a:spcAft>
                <a:spcPct val="0"/>
              </a:spcAft>
              <a:tabLst>
                <a:tab pos="398463" algn="l"/>
                <a:tab pos="1022350" algn="l"/>
              </a:tabLst>
              <a:defRPr>
                <a:solidFill>
                  <a:schemeClr val="tx1"/>
                </a:solidFill>
                <a:latin typeface="Arial" pitchFamily="34" charset="0"/>
                <a:cs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tab pos="398463" algn="l"/>
                <a:tab pos="1022350" algn="l"/>
              </a:tabLst>
              <a:defRPr/>
            </a:pPr>
            <a:r>
              <a:rPr kumimoji="0" lang="en-US" altLang="en-US" sz="1400" b="1" i="0" u="none" strike="noStrike" kern="0" cap="none" spc="0" normalizeH="0" baseline="0" noProof="0" dirty="0">
                <a:ln>
                  <a:noFill/>
                </a:ln>
                <a:solidFill>
                  <a:prstClr val="black"/>
                </a:solidFill>
                <a:effectLst/>
                <a:uLnTx/>
                <a:uFillTx/>
                <a:latin typeface="Arial" pitchFamily="34" charset="0"/>
                <a:ea typeface="Calibri" pitchFamily="34" charset="0"/>
                <a:cs typeface="Arial" pitchFamily="34" charset="0"/>
              </a:rPr>
              <a:t> 0	  1	</a:t>
            </a:r>
            <a:r>
              <a:rPr kumimoji="0" lang="en-US" altLang="en-US" sz="1200" b="0" i="0" u="none" strike="noStrike" kern="0" cap="none" spc="0" normalizeH="0" baseline="0" noProof="0" dirty="0">
                <a:ln>
                  <a:noFill/>
                </a:ln>
                <a:solidFill>
                  <a:prstClr val="black"/>
                </a:solidFill>
                <a:effectLst/>
                <a:uLnTx/>
                <a:uFillTx/>
                <a:latin typeface="Arial" pitchFamily="34" charset="0"/>
                <a:ea typeface="Calibri" pitchFamily="34" charset="0"/>
                <a:cs typeface="Arial" pitchFamily="34" charset="0"/>
              </a:rPr>
              <a:t>Read again the first part of the source from </a:t>
            </a:r>
            <a:r>
              <a:rPr kumimoji="0" lang="en-US" altLang="en-US" sz="1200" b="1" i="0" u="none" strike="noStrike" kern="0" cap="none" spc="0" normalizeH="0" baseline="0" noProof="0" dirty="0">
                <a:ln>
                  <a:noFill/>
                </a:ln>
                <a:solidFill>
                  <a:prstClr val="black"/>
                </a:solidFill>
                <a:effectLst/>
                <a:uLnTx/>
                <a:uFillTx/>
                <a:latin typeface="Arial" pitchFamily="34" charset="0"/>
                <a:ea typeface="Calibri" pitchFamily="34" charset="0"/>
                <a:cs typeface="Arial" pitchFamily="34" charset="0"/>
              </a:rPr>
              <a:t>lines 1 to 5</a:t>
            </a:r>
            <a:r>
              <a:rPr kumimoji="0" lang="en-US" altLang="en-US" sz="1200" b="0" i="0" u="none" strike="noStrike" kern="0" cap="none" spc="0" normalizeH="0" baseline="0" noProof="0" dirty="0">
                <a:ln>
                  <a:noFill/>
                </a:ln>
                <a:solidFill>
                  <a:prstClr val="black"/>
                </a:solidFill>
                <a:effectLst/>
                <a:uLnTx/>
                <a:uFillTx/>
                <a:latin typeface="Arial" pitchFamily="34" charset="0"/>
                <a:ea typeface="Calibri" pitchFamily="34" charset="0"/>
                <a:cs typeface="Arial" pitchFamily="34" charset="0"/>
              </a:rPr>
              <a:t>.</a:t>
            </a:r>
          </a:p>
          <a:p>
            <a:pPr marL="0" marR="0" lvl="0" indent="0" defTabSz="914400" eaLnBrk="0" fontAlgn="base" latinLnBrk="0" hangingPunct="0">
              <a:lnSpc>
                <a:spcPct val="100000"/>
              </a:lnSpc>
              <a:spcBef>
                <a:spcPct val="0"/>
              </a:spcBef>
              <a:spcAft>
                <a:spcPct val="0"/>
              </a:spcAft>
              <a:buClrTx/>
              <a:buSzTx/>
              <a:buFontTx/>
              <a:buNone/>
              <a:tabLst>
                <a:tab pos="398463" algn="l"/>
                <a:tab pos="1022350" algn="l"/>
              </a:tabLst>
              <a:defRPr/>
            </a:pPr>
            <a:r>
              <a:rPr kumimoji="0" lang="en-US" altLang="en-US" sz="1200" b="0" i="0" u="none" strike="noStrike" kern="0" cap="none" spc="0" normalizeH="0" baseline="0" noProof="0" dirty="0">
                <a:ln>
                  <a:noFill/>
                </a:ln>
                <a:solidFill>
                  <a:prstClr val="black"/>
                </a:solidFill>
                <a:effectLst/>
                <a:uLnTx/>
                <a:uFillTx/>
                <a:latin typeface="Arial" pitchFamily="34" charset="0"/>
                <a:ea typeface="Arial" pitchFamily="34" charset="0"/>
                <a:cs typeface="Times New Roman" pitchFamily="18" charset="0"/>
              </a:rPr>
              <a:t>		</a:t>
            </a:r>
            <a:r>
              <a:rPr kumimoji="0" lang="en-GB" altLang="en-US" sz="1200" b="0" i="0" u="none" strike="noStrike" kern="0" cap="none" spc="0" normalizeH="0" baseline="0" noProof="0" dirty="0">
                <a:ln>
                  <a:noFill/>
                </a:ln>
                <a:solidFill>
                  <a:prstClr val="black"/>
                </a:solidFill>
                <a:effectLst/>
                <a:uLnTx/>
                <a:uFillTx/>
                <a:latin typeface="Arial" pitchFamily="34" charset="0"/>
                <a:ea typeface="Arial" pitchFamily="34" charset="0"/>
                <a:cs typeface="Times New Roman" pitchFamily="18" charset="0"/>
              </a:rPr>
              <a:t>List </a:t>
            </a:r>
            <a:r>
              <a:rPr kumimoji="0" lang="en-GB" altLang="en-US" sz="1200" b="1" i="0" u="none" strike="noStrike" kern="0" cap="none" spc="0" normalizeH="0" baseline="0" noProof="0" dirty="0">
                <a:ln>
                  <a:noFill/>
                </a:ln>
                <a:solidFill>
                  <a:prstClr val="black"/>
                </a:solidFill>
                <a:effectLst/>
                <a:uLnTx/>
                <a:uFillTx/>
                <a:latin typeface="Arial" pitchFamily="34" charset="0"/>
                <a:ea typeface="Arial" pitchFamily="34" charset="0"/>
                <a:cs typeface="Times New Roman" pitchFamily="18" charset="0"/>
              </a:rPr>
              <a:t>four</a:t>
            </a:r>
            <a:r>
              <a:rPr kumimoji="0" lang="en-GB" altLang="en-US" sz="1200" b="0" i="0" u="none" strike="noStrike" kern="0" cap="none" spc="0" normalizeH="0" baseline="0" noProof="0" dirty="0">
                <a:ln>
                  <a:noFill/>
                </a:ln>
                <a:solidFill>
                  <a:prstClr val="black"/>
                </a:solidFill>
                <a:effectLst/>
                <a:uLnTx/>
                <a:uFillTx/>
                <a:latin typeface="Arial" pitchFamily="34" charset="0"/>
                <a:ea typeface="Arial" pitchFamily="34" charset="0"/>
                <a:cs typeface="Times New Roman" pitchFamily="18" charset="0"/>
              </a:rPr>
              <a:t> things about the bird in Alex’s nightmare from this part</a:t>
            </a:r>
            <a:r>
              <a:rPr kumimoji="0" lang="en-US" altLang="en-US" sz="1200" b="0" i="0" u="none" strike="noStrike" kern="0" cap="none" spc="0" normalizeH="0" baseline="0" noProof="0" dirty="0">
                <a:ln>
                  <a:noFill/>
                </a:ln>
                <a:solidFill>
                  <a:prstClr val="black"/>
                </a:solidFill>
                <a:effectLst/>
                <a:uLnTx/>
                <a:uFillTx/>
                <a:latin typeface="Arial" pitchFamily="34" charset="0"/>
                <a:ea typeface="Arial" pitchFamily="34" charset="0"/>
                <a:cs typeface="Times New Roman" pitchFamily="18" charset="0"/>
              </a:rPr>
              <a:t>.</a:t>
            </a:r>
            <a:endParaRPr kumimoji="0" lang="en-US" altLang="en-US" sz="1200" b="0" i="0" u="none" strike="noStrike" kern="0" cap="none" spc="0" normalizeH="0" baseline="0" noProof="0" dirty="0">
              <a:ln>
                <a:noFill/>
              </a:ln>
              <a:solidFill>
                <a:prstClr val="black"/>
              </a:solidFill>
              <a:effectLst/>
              <a:uLnTx/>
              <a:uFillTx/>
              <a:latin typeface="Arial" pitchFamily="34" charset="0"/>
              <a:ea typeface="Calibri" pitchFamily="34" charset="0"/>
              <a:cs typeface="Times New Roman" pitchFamily="18" charset="0"/>
            </a:endParaRPr>
          </a:p>
          <a:p>
            <a:pPr marL="0" marR="0" lvl="0" indent="0" defTabSz="914400" eaLnBrk="0" fontAlgn="base" latinLnBrk="0" hangingPunct="0">
              <a:lnSpc>
                <a:spcPct val="100000"/>
              </a:lnSpc>
              <a:spcBef>
                <a:spcPct val="0"/>
              </a:spcBef>
              <a:spcAft>
                <a:spcPct val="0"/>
              </a:spcAft>
              <a:buClrTx/>
              <a:buSzTx/>
              <a:buFontTx/>
              <a:buNone/>
              <a:tabLst>
                <a:tab pos="398463" algn="l"/>
                <a:tab pos="1022350" algn="l"/>
              </a:tabLst>
              <a:defRPr/>
            </a:pPr>
            <a:endParaRPr lang="en-US" altLang="en-US" sz="1200" kern="0" dirty="0">
              <a:solidFill>
                <a:prstClr val="black"/>
              </a:solidFill>
              <a:ea typeface="Arial" pitchFamily="34" charset="0"/>
              <a:cs typeface="Times New Roman" pitchFamily="18" charset="0"/>
            </a:endParaRPr>
          </a:p>
          <a:p>
            <a:pPr marL="0" marR="0" lvl="0" indent="0" algn="r" defTabSz="914400" eaLnBrk="0" fontAlgn="base" latinLnBrk="0" hangingPunct="0">
              <a:lnSpc>
                <a:spcPct val="100000"/>
              </a:lnSpc>
              <a:spcBef>
                <a:spcPct val="0"/>
              </a:spcBef>
              <a:spcAft>
                <a:spcPct val="0"/>
              </a:spcAft>
              <a:buClrTx/>
              <a:buSzTx/>
              <a:buFontTx/>
              <a:buNone/>
              <a:tabLst>
                <a:tab pos="398463" algn="l"/>
                <a:tab pos="1022350" algn="l"/>
              </a:tabLst>
              <a:defRPr/>
            </a:pPr>
            <a:endParaRPr lang="en-US" altLang="en-US" sz="1200" b="1" kern="0" noProof="0" dirty="0">
              <a:solidFill>
                <a:prstClr val="black"/>
              </a:solidFill>
              <a:ea typeface="Arial" pitchFamily="34" charset="0"/>
              <a:cs typeface="Times New Roman" pitchFamily="18" charset="0"/>
            </a:endParaRPr>
          </a:p>
          <a:p>
            <a:pPr marL="0" marR="0" lvl="0" indent="0" defTabSz="914400" eaLnBrk="0" fontAlgn="base" latinLnBrk="0" hangingPunct="0">
              <a:lnSpc>
                <a:spcPct val="100000"/>
              </a:lnSpc>
              <a:spcBef>
                <a:spcPct val="0"/>
              </a:spcBef>
              <a:spcAft>
                <a:spcPct val="0"/>
              </a:spcAft>
              <a:buClrTx/>
              <a:buSzTx/>
              <a:buFontTx/>
              <a:buNone/>
              <a:tabLst>
                <a:tab pos="398463" algn="l"/>
                <a:tab pos="1022350" algn="l"/>
              </a:tabLst>
              <a:defRPr/>
            </a:pPr>
            <a:r>
              <a:rPr kumimoji="0" lang="en-US" altLang="en-US" sz="1200" b="1" i="0" u="none" strike="noStrike" kern="0" cap="none" spc="0" normalizeH="0" baseline="0" dirty="0">
                <a:ln>
                  <a:noFill/>
                </a:ln>
                <a:solidFill>
                  <a:prstClr val="black"/>
                </a:solidFill>
                <a:effectLst/>
                <a:uLnTx/>
                <a:uFillTx/>
                <a:latin typeface="Arial" pitchFamily="34" charset="0"/>
                <a:ea typeface="Arial" pitchFamily="34" charset="0"/>
                <a:cs typeface="Times New Roman" pitchFamily="18" charset="0"/>
              </a:rPr>
              <a:t>						              [</a:t>
            </a:r>
            <a:r>
              <a:rPr kumimoji="0" lang="en-US" altLang="en-US" sz="1200" b="1" i="0" u="none" strike="noStrike" kern="0" cap="none" spc="0" normalizeH="0" baseline="0" noProof="0" dirty="0">
                <a:ln>
                  <a:noFill/>
                </a:ln>
                <a:solidFill>
                  <a:prstClr val="black"/>
                </a:solidFill>
                <a:effectLst/>
                <a:uLnTx/>
                <a:uFillTx/>
                <a:latin typeface="Arial" pitchFamily="34" charset="0"/>
                <a:ea typeface="Arial" pitchFamily="34" charset="0"/>
                <a:cs typeface="Times New Roman" pitchFamily="18" charset="0"/>
              </a:rPr>
              <a:t>4 marks]</a:t>
            </a:r>
          </a:p>
        </p:txBody>
      </p:sp>
      <p:sp>
        <p:nvSpPr>
          <p:cNvPr id="8" name="Rectangle 7">
            <a:extLst>
              <a:ext uri="{FF2B5EF4-FFF2-40B4-BE49-F238E27FC236}">
                <a16:creationId xmlns:a16="http://schemas.microsoft.com/office/drawing/2014/main" id="{D808DE12-46A5-6FB1-3963-825D845662AE}"/>
              </a:ext>
            </a:extLst>
          </p:cNvPr>
          <p:cNvSpPr/>
          <p:nvPr/>
        </p:nvSpPr>
        <p:spPr>
          <a:xfrm>
            <a:off x="233178" y="7203164"/>
            <a:ext cx="6399971" cy="4051926"/>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3036894B-BD1A-5435-4C09-A2ABF4528DBF}"/>
              </a:ext>
            </a:extLst>
          </p:cNvPr>
          <p:cNvSpPr/>
          <p:nvPr/>
        </p:nvSpPr>
        <p:spPr>
          <a:xfrm>
            <a:off x="233177" y="7203165"/>
            <a:ext cx="474401" cy="346954"/>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3E6D65A-21A1-2B81-6A0E-C98C892DE8A1}"/>
              </a:ext>
            </a:extLst>
          </p:cNvPr>
          <p:cNvSpPr/>
          <p:nvPr/>
        </p:nvSpPr>
        <p:spPr>
          <a:xfrm>
            <a:off x="707578" y="7203165"/>
            <a:ext cx="445973" cy="346953"/>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1" name="Table 10">
            <a:extLst>
              <a:ext uri="{FF2B5EF4-FFF2-40B4-BE49-F238E27FC236}">
                <a16:creationId xmlns:a16="http://schemas.microsoft.com/office/drawing/2014/main" id="{C875E826-DF1B-F468-0C4B-70F645B00ED1}"/>
              </a:ext>
            </a:extLst>
          </p:cNvPr>
          <p:cNvGraphicFramePr>
            <a:graphicFrameLocks noGrp="1"/>
          </p:cNvGraphicFramePr>
          <p:nvPr>
            <p:extLst>
              <p:ext uri="{D42A27DB-BD31-4B8C-83A1-F6EECF244321}">
                <p14:modId xmlns:p14="http://schemas.microsoft.com/office/powerpoint/2010/main" val="4233245565"/>
              </p:ext>
            </p:extLst>
          </p:nvPr>
        </p:nvGraphicFramePr>
        <p:xfrm>
          <a:off x="438335" y="8391713"/>
          <a:ext cx="5995987" cy="2719360"/>
        </p:xfrm>
        <a:graphic>
          <a:graphicData uri="http://schemas.openxmlformats.org/drawingml/2006/table">
            <a:tbl>
              <a:tblPr firstRow="1" bandRow="1"/>
              <a:tblGrid>
                <a:gridCol w="519062">
                  <a:extLst>
                    <a:ext uri="{9D8B030D-6E8A-4147-A177-3AD203B41FA5}">
                      <a16:colId xmlns:a16="http://schemas.microsoft.com/office/drawing/2014/main" val="20000"/>
                    </a:ext>
                  </a:extLst>
                </a:gridCol>
                <a:gridCol w="5476925">
                  <a:extLst>
                    <a:ext uri="{9D8B030D-6E8A-4147-A177-3AD203B41FA5}">
                      <a16:colId xmlns:a16="http://schemas.microsoft.com/office/drawing/2014/main" val="20001"/>
                    </a:ext>
                  </a:extLst>
                </a:gridCol>
              </a:tblGrid>
              <a:tr h="33992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GB" sz="1600" b="0" dirty="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3992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992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GB" sz="1600" b="0" dirty="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3992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3992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GB" sz="1600" b="0" dirty="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3992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33992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GB" sz="1600" b="0" dirty="0">
                          <a:solidFill>
                            <a:schemeClr val="tx1"/>
                          </a:solidFill>
                          <a:latin typeface="Arial" panose="020B0604020202020204" pitchFamily="34" charset="0"/>
                          <a:cs typeface="Arial" panose="020B060402020202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3992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6" name="TextBox 15">
            <a:extLst>
              <a:ext uri="{FF2B5EF4-FFF2-40B4-BE49-F238E27FC236}">
                <a16:creationId xmlns:a16="http://schemas.microsoft.com/office/drawing/2014/main" id="{17B953C2-ECA9-211A-4852-AA8F4858D5D3}"/>
              </a:ext>
            </a:extLst>
          </p:cNvPr>
          <p:cNvSpPr txBox="1"/>
          <p:nvPr/>
        </p:nvSpPr>
        <p:spPr>
          <a:xfrm>
            <a:off x="463298" y="2907647"/>
            <a:ext cx="6003302" cy="2554545"/>
          </a:xfrm>
          <a:custGeom>
            <a:avLst/>
            <a:gdLst>
              <a:gd name="connsiteX0" fmla="*/ 0 w 6003302"/>
              <a:gd name="connsiteY0" fmla="*/ 0 h 2554545"/>
              <a:gd name="connsiteX1" fmla="*/ 787100 w 6003302"/>
              <a:gd name="connsiteY1" fmla="*/ 0 h 2554545"/>
              <a:gd name="connsiteX2" fmla="*/ 1454133 w 6003302"/>
              <a:gd name="connsiteY2" fmla="*/ 0 h 2554545"/>
              <a:gd name="connsiteX3" fmla="*/ 2061134 w 6003302"/>
              <a:gd name="connsiteY3" fmla="*/ 0 h 2554545"/>
              <a:gd name="connsiteX4" fmla="*/ 2728167 w 6003302"/>
              <a:gd name="connsiteY4" fmla="*/ 0 h 2554545"/>
              <a:gd name="connsiteX5" fmla="*/ 3335168 w 6003302"/>
              <a:gd name="connsiteY5" fmla="*/ 0 h 2554545"/>
              <a:gd name="connsiteX6" fmla="*/ 3822102 w 6003302"/>
              <a:gd name="connsiteY6" fmla="*/ 0 h 2554545"/>
              <a:gd name="connsiteX7" fmla="*/ 4609202 w 6003302"/>
              <a:gd name="connsiteY7" fmla="*/ 0 h 2554545"/>
              <a:gd name="connsiteX8" fmla="*/ 5156169 w 6003302"/>
              <a:gd name="connsiteY8" fmla="*/ 0 h 2554545"/>
              <a:gd name="connsiteX9" fmla="*/ 6003302 w 6003302"/>
              <a:gd name="connsiteY9" fmla="*/ 0 h 2554545"/>
              <a:gd name="connsiteX10" fmla="*/ 6003302 w 6003302"/>
              <a:gd name="connsiteY10" fmla="*/ 664182 h 2554545"/>
              <a:gd name="connsiteX11" fmla="*/ 6003302 w 6003302"/>
              <a:gd name="connsiteY11" fmla="*/ 1251727 h 2554545"/>
              <a:gd name="connsiteX12" fmla="*/ 6003302 w 6003302"/>
              <a:gd name="connsiteY12" fmla="*/ 1941454 h 2554545"/>
              <a:gd name="connsiteX13" fmla="*/ 6003302 w 6003302"/>
              <a:gd name="connsiteY13" fmla="*/ 2554545 h 2554545"/>
              <a:gd name="connsiteX14" fmla="*/ 5216202 w 6003302"/>
              <a:gd name="connsiteY14" fmla="*/ 2554545 h 2554545"/>
              <a:gd name="connsiteX15" fmla="*/ 4549169 w 6003302"/>
              <a:gd name="connsiteY15" fmla="*/ 2554545 h 2554545"/>
              <a:gd name="connsiteX16" fmla="*/ 3942168 w 6003302"/>
              <a:gd name="connsiteY16" fmla="*/ 2554545 h 2554545"/>
              <a:gd name="connsiteX17" fmla="*/ 3455234 w 6003302"/>
              <a:gd name="connsiteY17" fmla="*/ 2554545 h 2554545"/>
              <a:gd name="connsiteX18" fmla="*/ 2788200 w 6003302"/>
              <a:gd name="connsiteY18" fmla="*/ 2554545 h 2554545"/>
              <a:gd name="connsiteX19" fmla="*/ 2061134 w 6003302"/>
              <a:gd name="connsiteY19" fmla="*/ 2554545 h 2554545"/>
              <a:gd name="connsiteX20" fmla="*/ 1514166 w 6003302"/>
              <a:gd name="connsiteY20" fmla="*/ 2554545 h 2554545"/>
              <a:gd name="connsiteX21" fmla="*/ 847133 w 6003302"/>
              <a:gd name="connsiteY21" fmla="*/ 2554545 h 2554545"/>
              <a:gd name="connsiteX22" fmla="*/ 0 w 6003302"/>
              <a:gd name="connsiteY22" fmla="*/ 2554545 h 2554545"/>
              <a:gd name="connsiteX23" fmla="*/ 0 w 6003302"/>
              <a:gd name="connsiteY23" fmla="*/ 1864818 h 2554545"/>
              <a:gd name="connsiteX24" fmla="*/ 0 w 6003302"/>
              <a:gd name="connsiteY24" fmla="*/ 1251727 h 2554545"/>
              <a:gd name="connsiteX25" fmla="*/ 0 w 6003302"/>
              <a:gd name="connsiteY25" fmla="*/ 664182 h 2554545"/>
              <a:gd name="connsiteX26" fmla="*/ 0 w 6003302"/>
              <a:gd name="connsiteY26"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03302" h="2554545" extrusionOk="0">
                <a:moveTo>
                  <a:pt x="0" y="0"/>
                </a:moveTo>
                <a:cubicBezTo>
                  <a:pt x="168313" y="-13119"/>
                  <a:pt x="519246" y="25556"/>
                  <a:pt x="787100" y="0"/>
                </a:cubicBezTo>
                <a:cubicBezTo>
                  <a:pt x="1054954" y="-25556"/>
                  <a:pt x="1262210" y="-11923"/>
                  <a:pt x="1454133" y="0"/>
                </a:cubicBezTo>
                <a:cubicBezTo>
                  <a:pt x="1646056" y="11923"/>
                  <a:pt x="1823722" y="-18907"/>
                  <a:pt x="2061134" y="0"/>
                </a:cubicBezTo>
                <a:cubicBezTo>
                  <a:pt x="2298546" y="18907"/>
                  <a:pt x="2459132" y="17160"/>
                  <a:pt x="2728167" y="0"/>
                </a:cubicBezTo>
                <a:cubicBezTo>
                  <a:pt x="2997202" y="-17160"/>
                  <a:pt x="3196213" y="-11158"/>
                  <a:pt x="3335168" y="0"/>
                </a:cubicBezTo>
                <a:cubicBezTo>
                  <a:pt x="3474123" y="11158"/>
                  <a:pt x="3638930" y="-13262"/>
                  <a:pt x="3822102" y="0"/>
                </a:cubicBezTo>
                <a:cubicBezTo>
                  <a:pt x="4005274" y="13262"/>
                  <a:pt x="4233384" y="18199"/>
                  <a:pt x="4609202" y="0"/>
                </a:cubicBezTo>
                <a:cubicBezTo>
                  <a:pt x="4985020" y="-18199"/>
                  <a:pt x="5018291" y="-8881"/>
                  <a:pt x="5156169" y="0"/>
                </a:cubicBezTo>
                <a:cubicBezTo>
                  <a:pt x="5294047" y="8881"/>
                  <a:pt x="5625540" y="-12423"/>
                  <a:pt x="6003302" y="0"/>
                </a:cubicBezTo>
                <a:cubicBezTo>
                  <a:pt x="6003322" y="222916"/>
                  <a:pt x="6026824" y="339140"/>
                  <a:pt x="6003302" y="664182"/>
                </a:cubicBezTo>
                <a:cubicBezTo>
                  <a:pt x="5979780" y="989224"/>
                  <a:pt x="5981445" y="963263"/>
                  <a:pt x="6003302" y="1251727"/>
                </a:cubicBezTo>
                <a:cubicBezTo>
                  <a:pt x="6025159" y="1540192"/>
                  <a:pt x="5983475" y="1723264"/>
                  <a:pt x="6003302" y="1941454"/>
                </a:cubicBezTo>
                <a:cubicBezTo>
                  <a:pt x="6023129" y="2159644"/>
                  <a:pt x="5991704" y="2386881"/>
                  <a:pt x="6003302" y="2554545"/>
                </a:cubicBezTo>
                <a:cubicBezTo>
                  <a:pt x="5741167" y="2561573"/>
                  <a:pt x="5445636" y="2579426"/>
                  <a:pt x="5216202" y="2554545"/>
                </a:cubicBezTo>
                <a:cubicBezTo>
                  <a:pt x="4986768" y="2529664"/>
                  <a:pt x="4770980" y="2529205"/>
                  <a:pt x="4549169" y="2554545"/>
                </a:cubicBezTo>
                <a:cubicBezTo>
                  <a:pt x="4327358" y="2579885"/>
                  <a:pt x="4183677" y="2541453"/>
                  <a:pt x="3942168" y="2554545"/>
                </a:cubicBezTo>
                <a:cubicBezTo>
                  <a:pt x="3700659" y="2567637"/>
                  <a:pt x="3655503" y="2560861"/>
                  <a:pt x="3455234" y="2554545"/>
                </a:cubicBezTo>
                <a:cubicBezTo>
                  <a:pt x="3254965" y="2548229"/>
                  <a:pt x="3092689" y="2546749"/>
                  <a:pt x="2788200" y="2554545"/>
                </a:cubicBezTo>
                <a:cubicBezTo>
                  <a:pt x="2483711" y="2562341"/>
                  <a:pt x="2417442" y="2568766"/>
                  <a:pt x="2061134" y="2554545"/>
                </a:cubicBezTo>
                <a:cubicBezTo>
                  <a:pt x="1704826" y="2540324"/>
                  <a:pt x="1758539" y="2532194"/>
                  <a:pt x="1514166" y="2554545"/>
                </a:cubicBezTo>
                <a:cubicBezTo>
                  <a:pt x="1269793" y="2576896"/>
                  <a:pt x="1051466" y="2527816"/>
                  <a:pt x="847133" y="2554545"/>
                </a:cubicBezTo>
                <a:cubicBezTo>
                  <a:pt x="642800" y="2581274"/>
                  <a:pt x="417248" y="2579267"/>
                  <a:pt x="0" y="2554545"/>
                </a:cubicBezTo>
                <a:cubicBezTo>
                  <a:pt x="21386" y="2385237"/>
                  <a:pt x="2478" y="2021080"/>
                  <a:pt x="0" y="1864818"/>
                </a:cubicBezTo>
                <a:cubicBezTo>
                  <a:pt x="-2478" y="1708556"/>
                  <a:pt x="19382" y="1438181"/>
                  <a:pt x="0" y="1251727"/>
                </a:cubicBezTo>
                <a:cubicBezTo>
                  <a:pt x="-19382" y="1065273"/>
                  <a:pt x="-26691" y="819843"/>
                  <a:pt x="0" y="664182"/>
                </a:cubicBezTo>
                <a:cubicBezTo>
                  <a:pt x="26691" y="508522"/>
                  <a:pt x="396" y="296082"/>
                  <a:pt x="0" y="0"/>
                </a:cubicBezTo>
                <a:close/>
              </a:path>
            </a:pathLst>
          </a:custGeom>
          <a:noFill/>
          <a:ln w="38100">
            <a:solidFill>
              <a:schemeClr val="tx1"/>
            </a:solidFill>
            <a:extLst>
              <a:ext uri="{C807C97D-BFC1-408E-A445-0C87EB9F89A2}">
                <ask:lineSketchStyleProps xmlns:ask="http://schemas.microsoft.com/office/drawing/2018/sketchyshapes" sd="3507143784">
                  <a:prstGeom prst="rect">
                    <a:avLst/>
                  </a:prstGeom>
                  <ask:type>
                    <ask:lineSketchFreehand/>
                  </ask:type>
                </ask:lineSketchStyleProps>
              </a:ext>
            </a:extLst>
          </a:ln>
        </p:spPr>
        <p:txBody>
          <a:bodyPr wrap="square">
            <a:spAutoFit/>
          </a:bodyPr>
          <a:lstStyle/>
          <a:p>
            <a:pPr marR="0" lvl="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a:p>
            <a:pPr marR="0" lvl="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a:p>
            <a:pPr marR="0" lvl="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a:p>
            <a:pPr marR="0" lvl="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a:p>
            <a:pPr marR="0" lvl="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DDAC7903-F4D3-7848-6E3E-B239BC7F7C6D}"/>
              </a:ext>
            </a:extLst>
          </p:cNvPr>
          <p:cNvSpPr txBox="1"/>
          <p:nvPr/>
        </p:nvSpPr>
        <p:spPr>
          <a:xfrm>
            <a:off x="707578" y="3113903"/>
            <a:ext cx="5458444" cy="1200329"/>
          </a:xfrm>
          <a:prstGeom prst="rect">
            <a:avLst/>
          </a:prstGeom>
          <a:noFill/>
        </p:spPr>
        <p:txBody>
          <a:bodyPr wrap="square" rtlCol="0">
            <a:spAutoFit/>
          </a:bodyPr>
          <a:lstStyle/>
          <a:p>
            <a:pPr marL="285750" indent="-285750">
              <a:buFont typeface="Wingdings" panose="05000000000000000000" pitchFamily="2" charset="2"/>
              <a:buChar char="ü"/>
            </a:pPr>
            <a:r>
              <a:rPr lang="en-GB" dirty="0"/>
              <a:t>Write in full sentences</a:t>
            </a:r>
          </a:p>
          <a:p>
            <a:pPr marL="285750" indent="-285750">
              <a:buFont typeface="Wingdings" panose="05000000000000000000" pitchFamily="2" charset="2"/>
              <a:buChar char="ü"/>
            </a:pPr>
            <a:r>
              <a:rPr lang="en-GB" dirty="0"/>
              <a:t>You can use direct quotes</a:t>
            </a:r>
          </a:p>
          <a:p>
            <a:pPr marL="285750" indent="-285750">
              <a:buFont typeface="Wingdings" panose="05000000000000000000" pitchFamily="2" charset="2"/>
              <a:buChar char="ü"/>
            </a:pPr>
            <a:r>
              <a:rPr lang="en-GB" dirty="0"/>
              <a:t>Only select evidence linked to the question and the section of the text the question is referring to.</a:t>
            </a:r>
          </a:p>
        </p:txBody>
      </p:sp>
    </p:spTree>
    <p:extLst>
      <p:ext uri="{BB962C8B-B14F-4D97-AF65-F5344CB8AC3E}">
        <p14:creationId xmlns:p14="http://schemas.microsoft.com/office/powerpoint/2010/main" val="90322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4ADB213-9F77-5733-BA1C-F2B81C9A913F}"/>
              </a:ext>
            </a:extLst>
          </p:cNvPr>
          <p:cNvSpPr txBox="1">
            <a:spLocks noChangeArrowheads="1"/>
          </p:cNvSpPr>
          <p:nvPr/>
        </p:nvSpPr>
        <p:spPr bwMode="auto">
          <a:xfrm>
            <a:off x="435028" y="382588"/>
            <a:ext cx="22541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7030A0"/>
                </a:solidFill>
                <a:effectLst/>
                <a:uLnTx/>
                <a:uFillTx/>
                <a:latin typeface="Modern Love Caps" panose="04070805081001020A01" pitchFamily="82" charset="0"/>
                <a:ea typeface="Calibri" panose="020F0502020204030204" pitchFamily="34" charset="0"/>
                <a:cs typeface="Times New Roman" panose="02020603050405020304" pitchFamily="18" charset="0"/>
              </a:rPr>
              <a:t>Question 2</a:t>
            </a:r>
            <a:endParaRPr kumimoji="0" lang="en-US" altLang="en-US" sz="1400" b="0" i="0" u="none" strike="noStrike" kern="1200" cap="none" spc="0" normalizeH="0" baseline="0" noProof="0" dirty="0">
              <a:ln>
                <a:noFill/>
              </a:ln>
              <a:solidFill>
                <a:prstClr val="black"/>
              </a:solidFill>
              <a:effectLst/>
              <a:uLnTx/>
              <a:uFillTx/>
              <a:latin typeface="Modern Love Caps" panose="04070805081001020A01" pitchFamily="82" charset="0"/>
            </a:endParaRPr>
          </a:p>
        </p:txBody>
      </p:sp>
      <p:sp>
        <p:nvSpPr>
          <p:cNvPr id="3" name="Title 6">
            <a:extLst>
              <a:ext uri="{FF2B5EF4-FFF2-40B4-BE49-F238E27FC236}">
                <a16:creationId xmlns:a16="http://schemas.microsoft.com/office/drawing/2014/main" id="{B03A04D5-8BC7-C577-7EE6-CCF94048EAE5}"/>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dirty="0">
                <a:solidFill>
                  <a:prstClr val="black"/>
                </a:solidFill>
                <a:latin typeface="Calibri" panose="020F0502020204030204"/>
              </a:rPr>
              <a:t>8</a:t>
            </a: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 marks = </a:t>
            </a:r>
            <a:b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10 minutes</a:t>
            </a:r>
          </a:p>
        </p:txBody>
      </p:sp>
      <p:pic>
        <p:nvPicPr>
          <p:cNvPr id="4" name="Picture 3" descr="A close up of a logo&#10;&#10;Description automatically generated">
            <a:extLst>
              <a:ext uri="{FF2B5EF4-FFF2-40B4-BE49-F238E27FC236}">
                <a16:creationId xmlns:a16="http://schemas.microsoft.com/office/drawing/2014/main" id="{440DA3FF-AB7A-C364-14D4-E0BFF7AAA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 y="11507787"/>
            <a:ext cx="5730875" cy="4540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9">
            <a:extLst>
              <a:ext uri="{FF2B5EF4-FFF2-40B4-BE49-F238E27FC236}">
                <a16:creationId xmlns:a16="http://schemas.microsoft.com/office/drawing/2014/main" id="{FD6F913D-FC96-C398-18CC-DEB2A31120A8}"/>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r>
              <a:rPr kumimoji="0" lang="en-GB" sz="2000" b="1" i="0" u="sng" strike="noStrike" kern="1200" cap="none" spc="0" normalizeH="0" baseline="0" noProof="0" dirty="0">
                <a:ln>
                  <a:noFill/>
                </a:ln>
                <a:solidFill>
                  <a:sysClr val="windowText" lastClr="000000"/>
                </a:solidFill>
                <a:effectLst/>
                <a:uLnTx/>
                <a:uFillTx/>
                <a:ea typeface="+mn-ea"/>
                <a:cs typeface="+mn-cs"/>
              </a:rPr>
              <a:t>Language Analysis</a:t>
            </a:r>
            <a:endParaRPr kumimoji="0" lang="en-GB" sz="2000" b="1" i="1" u="sng" strike="noStrike" kern="1200" cap="none" spc="0" normalizeH="0" baseline="0" noProof="0" dirty="0">
              <a:ln>
                <a:noFill/>
              </a:ln>
              <a:solidFill>
                <a:sysClr val="windowText" lastClr="000000"/>
              </a:solidFill>
              <a:effectLst/>
              <a:uLnTx/>
              <a:uFillTx/>
              <a:ea typeface="+mn-ea"/>
              <a:cs typeface="+mn-cs"/>
            </a:endParaRPr>
          </a:p>
        </p:txBody>
      </p:sp>
      <p:sp>
        <p:nvSpPr>
          <p:cNvPr id="6" name="Title 6">
            <a:extLst>
              <a:ext uri="{FF2B5EF4-FFF2-40B4-BE49-F238E27FC236}">
                <a16:creationId xmlns:a16="http://schemas.microsoft.com/office/drawing/2014/main" id="{2AD23966-40B0-2CDA-FA9F-483E3D91A788}"/>
              </a:ext>
            </a:extLst>
          </p:cNvPr>
          <p:cNvSpPr txBox="1">
            <a:spLocks/>
          </p:cNvSpPr>
          <p:nvPr/>
        </p:nvSpPr>
        <p:spPr>
          <a:xfrm>
            <a:off x="76200" y="2332766"/>
            <a:ext cx="5505450" cy="454022"/>
          </a:xfrm>
          <a:prstGeom prst="rect">
            <a:avLst/>
          </a:prstGeom>
          <a:solidFill>
            <a:schemeClr val="accent2">
              <a:lumMod val="40000"/>
              <a:lumOff val="60000"/>
            </a:schemeClr>
          </a:solidFill>
          <a:effectLst>
            <a:softEdge rad="63500"/>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dirty="0">
                <a:latin typeface="+mn-lt"/>
              </a:rPr>
              <a:t>Question 2: Top Tips</a:t>
            </a:r>
          </a:p>
        </p:txBody>
      </p:sp>
      <p:pic>
        <p:nvPicPr>
          <p:cNvPr id="21" name="Picture 2">
            <a:extLst>
              <a:ext uri="{FF2B5EF4-FFF2-40B4-BE49-F238E27FC236}">
                <a16:creationId xmlns:a16="http://schemas.microsoft.com/office/drawing/2014/main" id="{A7562215-889F-769D-2465-9C2455477CFE}"/>
              </a:ext>
            </a:extLst>
          </p:cNvPr>
          <p:cNvPicPr>
            <a:picLocks noChangeAspect="1" noChangeArrowheads="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27474" r="95158"/>
                    </a14:imgEffect>
                  </a14:imgLayer>
                </a14:imgProps>
              </a:ext>
              <a:ext uri="{28A0092B-C50C-407E-A947-70E740481C1C}">
                <a14:useLocalDpi xmlns:a14="http://schemas.microsoft.com/office/drawing/2010/main" val="0"/>
              </a:ext>
            </a:extLst>
          </a:blip>
          <a:srcRect l="22290" t="8474"/>
          <a:stretch/>
        </p:blipFill>
        <p:spPr bwMode="auto">
          <a:xfrm>
            <a:off x="5254776" y="2343465"/>
            <a:ext cx="1603223" cy="50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96E81B78-3DD8-985A-D79B-BD9692807C2C}"/>
              </a:ext>
            </a:extLst>
          </p:cNvPr>
          <p:cNvSpPr txBox="1"/>
          <p:nvPr/>
        </p:nvSpPr>
        <p:spPr>
          <a:xfrm>
            <a:off x="427348" y="3150877"/>
            <a:ext cx="6003302" cy="3046988"/>
          </a:xfrm>
          <a:custGeom>
            <a:avLst/>
            <a:gdLst>
              <a:gd name="connsiteX0" fmla="*/ 0 w 6003302"/>
              <a:gd name="connsiteY0" fmla="*/ 0 h 3046988"/>
              <a:gd name="connsiteX1" fmla="*/ 787100 w 6003302"/>
              <a:gd name="connsiteY1" fmla="*/ 0 h 3046988"/>
              <a:gd name="connsiteX2" fmla="*/ 1454133 w 6003302"/>
              <a:gd name="connsiteY2" fmla="*/ 0 h 3046988"/>
              <a:gd name="connsiteX3" fmla="*/ 2061134 w 6003302"/>
              <a:gd name="connsiteY3" fmla="*/ 0 h 3046988"/>
              <a:gd name="connsiteX4" fmla="*/ 2728167 w 6003302"/>
              <a:gd name="connsiteY4" fmla="*/ 0 h 3046988"/>
              <a:gd name="connsiteX5" fmla="*/ 3335168 w 6003302"/>
              <a:gd name="connsiteY5" fmla="*/ 0 h 3046988"/>
              <a:gd name="connsiteX6" fmla="*/ 3822102 w 6003302"/>
              <a:gd name="connsiteY6" fmla="*/ 0 h 3046988"/>
              <a:gd name="connsiteX7" fmla="*/ 4609202 w 6003302"/>
              <a:gd name="connsiteY7" fmla="*/ 0 h 3046988"/>
              <a:gd name="connsiteX8" fmla="*/ 5156169 w 6003302"/>
              <a:gd name="connsiteY8" fmla="*/ 0 h 3046988"/>
              <a:gd name="connsiteX9" fmla="*/ 6003302 w 6003302"/>
              <a:gd name="connsiteY9" fmla="*/ 0 h 3046988"/>
              <a:gd name="connsiteX10" fmla="*/ 6003302 w 6003302"/>
              <a:gd name="connsiteY10" fmla="*/ 639867 h 3046988"/>
              <a:gd name="connsiteX11" fmla="*/ 6003302 w 6003302"/>
              <a:gd name="connsiteY11" fmla="*/ 1188325 h 3046988"/>
              <a:gd name="connsiteX12" fmla="*/ 6003302 w 6003302"/>
              <a:gd name="connsiteY12" fmla="*/ 1858663 h 3046988"/>
              <a:gd name="connsiteX13" fmla="*/ 6003302 w 6003302"/>
              <a:gd name="connsiteY13" fmla="*/ 2437590 h 3046988"/>
              <a:gd name="connsiteX14" fmla="*/ 6003302 w 6003302"/>
              <a:gd name="connsiteY14" fmla="*/ 3046988 h 3046988"/>
              <a:gd name="connsiteX15" fmla="*/ 5456334 w 6003302"/>
              <a:gd name="connsiteY15" fmla="*/ 3046988 h 3046988"/>
              <a:gd name="connsiteX16" fmla="*/ 4849334 w 6003302"/>
              <a:gd name="connsiteY16" fmla="*/ 3046988 h 3046988"/>
              <a:gd name="connsiteX17" fmla="*/ 4362399 w 6003302"/>
              <a:gd name="connsiteY17" fmla="*/ 3046988 h 3046988"/>
              <a:gd name="connsiteX18" fmla="*/ 3695366 w 6003302"/>
              <a:gd name="connsiteY18" fmla="*/ 3046988 h 3046988"/>
              <a:gd name="connsiteX19" fmla="*/ 2968299 w 6003302"/>
              <a:gd name="connsiteY19" fmla="*/ 3046988 h 3046988"/>
              <a:gd name="connsiteX20" fmla="*/ 2421332 w 6003302"/>
              <a:gd name="connsiteY20" fmla="*/ 3046988 h 3046988"/>
              <a:gd name="connsiteX21" fmla="*/ 1754298 w 6003302"/>
              <a:gd name="connsiteY21" fmla="*/ 3046988 h 3046988"/>
              <a:gd name="connsiteX22" fmla="*/ 1027232 w 6003302"/>
              <a:gd name="connsiteY22" fmla="*/ 3046988 h 3046988"/>
              <a:gd name="connsiteX23" fmla="*/ 0 w 6003302"/>
              <a:gd name="connsiteY23" fmla="*/ 3046988 h 3046988"/>
              <a:gd name="connsiteX24" fmla="*/ 0 w 6003302"/>
              <a:gd name="connsiteY24" fmla="*/ 2529000 h 3046988"/>
              <a:gd name="connsiteX25" fmla="*/ 0 w 6003302"/>
              <a:gd name="connsiteY25" fmla="*/ 1980542 h 3046988"/>
              <a:gd name="connsiteX26" fmla="*/ 0 w 6003302"/>
              <a:gd name="connsiteY26" fmla="*/ 1340675 h 3046988"/>
              <a:gd name="connsiteX27" fmla="*/ 0 w 6003302"/>
              <a:gd name="connsiteY27" fmla="*/ 822687 h 3046988"/>
              <a:gd name="connsiteX28" fmla="*/ 0 w 6003302"/>
              <a:gd name="connsiteY28" fmla="*/ 0 h 30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03302" h="3046988" extrusionOk="0">
                <a:moveTo>
                  <a:pt x="0" y="0"/>
                </a:moveTo>
                <a:cubicBezTo>
                  <a:pt x="168313" y="-13119"/>
                  <a:pt x="519246" y="25556"/>
                  <a:pt x="787100" y="0"/>
                </a:cubicBezTo>
                <a:cubicBezTo>
                  <a:pt x="1054954" y="-25556"/>
                  <a:pt x="1262210" y="-11923"/>
                  <a:pt x="1454133" y="0"/>
                </a:cubicBezTo>
                <a:cubicBezTo>
                  <a:pt x="1646056" y="11923"/>
                  <a:pt x="1823722" y="-18907"/>
                  <a:pt x="2061134" y="0"/>
                </a:cubicBezTo>
                <a:cubicBezTo>
                  <a:pt x="2298546" y="18907"/>
                  <a:pt x="2459132" y="17160"/>
                  <a:pt x="2728167" y="0"/>
                </a:cubicBezTo>
                <a:cubicBezTo>
                  <a:pt x="2997202" y="-17160"/>
                  <a:pt x="3196213" y="-11158"/>
                  <a:pt x="3335168" y="0"/>
                </a:cubicBezTo>
                <a:cubicBezTo>
                  <a:pt x="3474123" y="11158"/>
                  <a:pt x="3638930" y="-13262"/>
                  <a:pt x="3822102" y="0"/>
                </a:cubicBezTo>
                <a:cubicBezTo>
                  <a:pt x="4005274" y="13262"/>
                  <a:pt x="4233384" y="18199"/>
                  <a:pt x="4609202" y="0"/>
                </a:cubicBezTo>
                <a:cubicBezTo>
                  <a:pt x="4985020" y="-18199"/>
                  <a:pt x="5018291" y="-8881"/>
                  <a:pt x="5156169" y="0"/>
                </a:cubicBezTo>
                <a:cubicBezTo>
                  <a:pt x="5294047" y="8881"/>
                  <a:pt x="5625540" y="-12423"/>
                  <a:pt x="6003302" y="0"/>
                </a:cubicBezTo>
                <a:cubicBezTo>
                  <a:pt x="6026164" y="155144"/>
                  <a:pt x="5985857" y="337226"/>
                  <a:pt x="6003302" y="639867"/>
                </a:cubicBezTo>
                <a:cubicBezTo>
                  <a:pt x="6020747" y="942508"/>
                  <a:pt x="6019672" y="1053356"/>
                  <a:pt x="6003302" y="1188325"/>
                </a:cubicBezTo>
                <a:cubicBezTo>
                  <a:pt x="5986932" y="1323294"/>
                  <a:pt x="5974277" y="1638029"/>
                  <a:pt x="6003302" y="1858663"/>
                </a:cubicBezTo>
                <a:cubicBezTo>
                  <a:pt x="6032327" y="2079297"/>
                  <a:pt x="6013022" y="2313560"/>
                  <a:pt x="6003302" y="2437590"/>
                </a:cubicBezTo>
                <a:cubicBezTo>
                  <a:pt x="5993582" y="2561620"/>
                  <a:pt x="6025633" y="2847974"/>
                  <a:pt x="6003302" y="3046988"/>
                </a:cubicBezTo>
                <a:cubicBezTo>
                  <a:pt x="5860227" y="3046472"/>
                  <a:pt x="5666685" y="3023297"/>
                  <a:pt x="5456334" y="3046988"/>
                </a:cubicBezTo>
                <a:cubicBezTo>
                  <a:pt x="5245983" y="3070679"/>
                  <a:pt x="5086010" y="3026987"/>
                  <a:pt x="4849334" y="3046988"/>
                </a:cubicBezTo>
                <a:cubicBezTo>
                  <a:pt x="4612658" y="3066989"/>
                  <a:pt x="4570737" y="3055283"/>
                  <a:pt x="4362399" y="3046988"/>
                </a:cubicBezTo>
                <a:cubicBezTo>
                  <a:pt x="4154061" y="3038693"/>
                  <a:pt x="3997843" y="3037948"/>
                  <a:pt x="3695366" y="3046988"/>
                </a:cubicBezTo>
                <a:cubicBezTo>
                  <a:pt x="3392889" y="3056028"/>
                  <a:pt x="3328829" y="3064135"/>
                  <a:pt x="2968299" y="3046988"/>
                </a:cubicBezTo>
                <a:cubicBezTo>
                  <a:pt x="2607769" y="3029841"/>
                  <a:pt x="2660541" y="3021663"/>
                  <a:pt x="2421332" y="3046988"/>
                </a:cubicBezTo>
                <a:cubicBezTo>
                  <a:pt x="2182123" y="3072313"/>
                  <a:pt x="1959740" y="3021402"/>
                  <a:pt x="1754298" y="3046988"/>
                </a:cubicBezTo>
                <a:cubicBezTo>
                  <a:pt x="1548856" y="3072574"/>
                  <a:pt x="1295002" y="3065682"/>
                  <a:pt x="1027232" y="3046988"/>
                </a:cubicBezTo>
                <a:cubicBezTo>
                  <a:pt x="759462" y="3028294"/>
                  <a:pt x="294995" y="3005090"/>
                  <a:pt x="0" y="3046988"/>
                </a:cubicBezTo>
                <a:cubicBezTo>
                  <a:pt x="-7388" y="2798913"/>
                  <a:pt x="3831" y="2787499"/>
                  <a:pt x="0" y="2529000"/>
                </a:cubicBezTo>
                <a:cubicBezTo>
                  <a:pt x="-3831" y="2270501"/>
                  <a:pt x="13385" y="2111299"/>
                  <a:pt x="0" y="1980542"/>
                </a:cubicBezTo>
                <a:cubicBezTo>
                  <a:pt x="-13385" y="1849785"/>
                  <a:pt x="5051" y="1541542"/>
                  <a:pt x="0" y="1340675"/>
                </a:cubicBezTo>
                <a:cubicBezTo>
                  <a:pt x="-5051" y="1139808"/>
                  <a:pt x="1794" y="937306"/>
                  <a:pt x="0" y="822687"/>
                </a:cubicBezTo>
                <a:cubicBezTo>
                  <a:pt x="-1794" y="708068"/>
                  <a:pt x="-18190" y="215621"/>
                  <a:pt x="0" y="0"/>
                </a:cubicBezTo>
                <a:close/>
              </a:path>
            </a:pathLst>
          </a:custGeom>
          <a:noFill/>
          <a:ln w="38100">
            <a:solidFill>
              <a:schemeClr val="tx1"/>
            </a:solidFill>
            <a:extLst>
              <a:ext uri="{C807C97D-BFC1-408E-A445-0C87EB9F89A2}">
                <ask:lineSketchStyleProps xmlns:ask="http://schemas.microsoft.com/office/drawing/2018/sketchyshapes" sd="3507143784">
                  <a:prstGeom prst="rect">
                    <a:avLst/>
                  </a:prstGeom>
                  <ask:type>
                    <ask:lineSketchFreehand/>
                  </ask:type>
                </ask:lineSketchStyleProps>
              </a:ext>
            </a:extLst>
          </a:ln>
        </p:spPr>
        <p:txBody>
          <a:bodyPr wrap="square">
            <a:spAutoFit/>
          </a:bodyPr>
          <a:lstStyle/>
          <a:p>
            <a:pPr marR="0" lvl="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a:p>
            <a:pPr marR="0" lvl="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a:p>
            <a:pPr marR="0" lvl="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a:p>
            <a:pPr marR="0" lvl="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a:p>
            <a:pPr marR="0" lvl="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a:p>
            <a:pPr marR="0" lvl="0" algn="l" defTabSz="914400" rtl="0" eaLnBrk="1" fontAlgn="auto" latinLnBrk="0" hangingPunct="1">
              <a:spcAft>
                <a:spcPts val="0"/>
              </a:spcAft>
              <a:buClrTx/>
              <a:buSzTx/>
              <a:tabLst/>
              <a:defRPr/>
            </a:pPr>
            <a:endParaRPr lang="en-GB" sz="1600" dirty="0">
              <a:solidFill>
                <a:prstClr val="black"/>
              </a:solidFill>
              <a:latin typeface="Calibri" panose="020F0502020204030204"/>
            </a:endParaRPr>
          </a:p>
        </p:txBody>
      </p:sp>
      <p:sp>
        <p:nvSpPr>
          <p:cNvPr id="13" name="Rectangle 12">
            <a:extLst>
              <a:ext uri="{FF2B5EF4-FFF2-40B4-BE49-F238E27FC236}">
                <a16:creationId xmlns:a16="http://schemas.microsoft.com/office/drawing/2014/main" id="{8466F54A-0D7D-54D5-6D9F-C01E17357CBC}"/>
              </a:ext>
            </a:extLst>
          </p:cNvPr>
          <p:cNvSpPr/>
          <p:nvPr/>
        </p:nvSpPr>
        <p:spPr>
          <a:xfrm>
            <a:off x="195307" y="6902719"/>
            <a:ext cx="6480719" cy="1547282"/>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4" name="Rectangle 13">
            <a:extLst>
              <a:ext uri="{FF2B5EF4-FFF2-40B4-BE49-F238E27FC236}">
                <a16:creationId xmlns:a16="http://schemas.microsoft.com/office/drawing/2014/main" id="{0D3A95B9-F9D2-B65C-0330-C308F68BA63D}"/>
              </a:ext>
            </a:extLst>
          </p:cNvPr>
          <p:cNvSpPr/>
          <p:nvPr/>
        </p:nvSpPr>
        <p:spPr>
          <a:xfrm>
            <a:off x="204013" y="6902718"/>
            <a:ext cx="465696" cy="346953"/>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23" name="Rectangle 22">
            <a:extLst>
              <a:ext uri="{FF2B5EF4-FFF2-40B4-BE49-F238E27FC236}">
                <a16:creationId xmlns:a16="http://schemas.microsoft.com/office/drawing/2014/main" id="{851E8150-E899-8D76-B269-070CBA7DF0BA}"/>
              </a:ext>
            </a:extLst>
          </p:cNvPr>
          <p:cNvSpPr/>
          <p:nvPr/>
        </p:nvSpPr>
        <p:spPr>
          <a:xfrm>
            <a:off x="669708" y="6902718"/>
            <a:ext cx="445973" cy="346953"/>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24" name="Rectangle 23">
            <a:extLst>
              <a:ext uri="{FF2B5EF4-FFF2-40B4-BE49-F238E27FC236}">
                <a16:creationId xmlns:a16="http://schemas.microsoft.com/office/drawing/2014/main" id="{E2C7E8E0-F497-D38F-BAD2-3E91509C096C}"/>
              </a:ext>
            </a:extLst>
          </p:cNvPr>
          <p:cNvSpPr/>
          <p:nvPr/>
        </p:nvSpPr>
        <p:spPr>
          <a:xfrm>
            <a:off x="190863" y="7249671"/>
            <a:ext cx="6480719" cy="1200329"/>
          </a:xfrm>
          <a:prstGeom prst="rect">
            <a:avLst/>
          </a:prstGeom>
          <a:ln>
            <a:solidFill>
              <a:sysClr val="windowText" lastClr="000000"/>
            </a:solidFill>
          </a:ln>
        </p:spPr>
        <p:txBody>
          <a:bodyPr wrap="square">
            <a:spAutoFit/>
          </a:bodyPr>
          <a:lstStyle/>
          <a:p>
            <a:pPr defTabSz="914400"/>
            <a:r>
              <a:rPr lang="en-GB" sz="1200" kern="0" dirty="0">
                <a:solidFill>
                  <a:prstClr val="black"/>
                </a:solidFill>
                <a:latin typeface="Arial"/>
                <a:ea typeface="Arial"/>
              </a:rPr>
              <a:t>What had awakened him was the noise from the storm: wind lashing the trees, rain on the rooftop, and thunder. He turned on the light with a sensation of being adrift in a boat, and pushed closer to the bulk of the large dog sleeping beside him. He pictured the roaring Pacific Ocean a few blocks from his house, spilling in furious waves against the rocks. He lay listening to the storm and thinking about the black bird and about his mother, waiting for the pounding in his chest to die down. He was still tangled in the images of his bad dream.</a:t>
            </a:r>
          </a:p>
        </p:txBody>
      </p:sp>
      <p:sp>
        <p:nvSpPr>
          <p:cNvPr id="25" name="Rectangle 24">
            <a:extLst>
              <a:ext uri="{FF2B5EF4-FFF2-40B4-BE49-F238E27FC236}">
                <a16:creationId xmlns:a16="http://schemas.microsoft.com/office/drawing/2014/main" id="{92D17234-2E79-01E1-DF05-7ECAB4D19BD8}"/>
              </a:ext>
            </a:extLst>
          </p:cNvPr>
          <p:cNvSpPr/>
          <p:nvPr/>
        </p:nvSpPr>
        <p:spPr>
          <a:xfrm>
            <a:off x="190863" y="9093200"/>
            <a:ext cx="6485163" cy="1951816"/>
          </a:xfrm>
          <a:prstGeom prst="rect">
            <a:avLst/>
          </a:prstGeom>
          <a:ln w="28575">
            <a:solidFill>
              <a:sysClr val="windowText" lastClr="000000"/>
            </a:solidFill>
          </a:ln>
        </p:spPr>
        <p:txBody>
          <a:bodyPr wrap="square">
            <a:spAutoFit/>
          </a:bodyPr>
          <a:lstStyle/>
          <a:p>
            <a:pPr marL="0" marR="11049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Look in detail at this extract from </a:t>
            </a: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lines 6 to 11</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 of the source.</a:t>
            </a:r>
          </a:p>
          <a:p>
            <a:pPr marL="0" marR="11049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11049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How does the writer use language here to describe the effects of the storm</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 </a:t>
            </a:r>
          </a:p>
          <a:p>
            <a:pPr marL="0" marR="11049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11049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You could include the writer’s choice</a:t>
            </a:r>
            <a:r>
              <a:rPr kumimoji="0" lang="en-US" sz="1200" b="0" i="0" u="none" strike="noStrike" kern="0" cap="none" spc="-95"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of:</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342900" marR="0" lvl="0" indent="-342900" defTabSz="914400" eaLnBrk="1" fontAlgn="auto" latinLnBrk="0" hangingPunct="1">
              <a:lnSpc>
                <a:spcPct val="100000"/>
              </a:lnSpc>
              <a:spcBef>
                <a:spcPts val="50"/>
              </a:spcBef>
              <a:spcAft>
                <a:spcPts val="0"/>
              </a:spcAft>
              <a:buClrTx/>
              <a:buSzPts val="1100"/>
              <a:buFont typeface="Arial"/>
              <a:buChar char="•"/>
              <a:tabLst>
                <a:tab pos="516890" algn="l"/>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words and</a:t>
            </a:r>
            <a:r>
              <a:rPr kumimoji="0" lang="en-US" sz="1200" b="0" i="0" u="none" strike="noStrike" kern="0" cap="none" spc="-25"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phrases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342900" marR="0" lvl="0" indent="-342900" defTabSz="914400" eaLnBrk="1" fontAlgn="auto" latinLnBrk="0" hangingPunct="1">
              <a:lnSpc>
                <a:spcPct val="100000"/>
              </a:lnSpc>
              <a:spcBef>
                <a:spcPts val="30"/>
              </a:spcBef>
              <a:spcAft>
                <a:spcPts val="0"/>
              </a:spcAft>
              <a:buClrTx/>
              <a:buSzPts val="1100"/>
              <a:buFont typeface="Arial"/>
              <a:buChar char="•"/>
              <a:tabLst>
                <a:tab pos="516890" algn="l"/>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language features and</a:t>
            </a:r>
            <a:r>
              <a:rPr kumimoji="0" lang="en-US" sz="1200" b="0" i="0" u="none" strike="noStrike" kern="0" cap="none" spc="-7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techniques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342900" marR="0" lvl="0" indent="-342900" defTabSz="914400" eaLnBrk="1" fontAlgn="auto" latinLnBrk="0" hangingPunct="1">
              <a:lnSpc>
                <a:spcPct val="100000"/>
              </a:lnSpc>
              <a:spcBef>
                <a:spcPts val="40"/>
              </a:spcBef>
              <a:spcAft>
                <a:spcPts val="0"/>
              </a:spcAft>
              <a:buClrTx/>
              <a:buSzPts val="1100"/>
              <a:buFont typeface="Arial"/>
              <a:buChar char="•"/>
              <a:tabLst>
                <a:tab pos="516890" algn="l"/>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sentence</a:t>
            </a:r>
            <a:r>
              <a:rPr kumimoji="0" lang="en-US" sz="1200" b="0" i="0" u="none" strike="noStrike" kern="0" cap="none" spc="-25"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forms.</a:t>
            </a:r>
          </a:p>
          <a:p>
            <a:pPr marL="342900" marR="0" lvl="0" indent="-342900" defTabSz="914400" eaLnBrk="1" fontAlgn="auto" latinLnBrk="0" hangingPunct="1">
              <a:lnSpc>
                <a:spcPct val="100000"/>
              </a:lnSpc>
              <a:spcBef>
                <a:spcPts val="40"/>
              </a:spcBef>
              <a:spcAft>
                <a:spcPts val="0"/>
              </a:spcAft>
              <a:buClrTx/>
              <a:buSzPts val="1100"/>
              <a:buFont typeface="Arial"/>
              <a:buChar char="•"/>
              <a:tabLst>
                <a:tab pos="516890" algn="l"/>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0" lvl="0" indent="0" algn="r" defTabSz="914400" eaLnBrk="1" fontAlgn="auto" latinLnBrk="0" hangingPunct="1">
              <a:lnSpc>
                <a:spcPct val="100000"/>
              </a:lnSpc>
              <a:spcBef>
                <a:spcPts val="40"/>
              </a:spcBef>
              <a:spcAft>
                <a:spcPts val="0"/>
              </a:spcAft>
              <a:buClrTx/>
              <a:buSzPts val="1100"/>
              <a:buFontTx/>
              <a:buNone/>
              <a:tabLst>
                <a:tab pos="516890" algn="l"/>
              </a:tabLst>
              <a:defRPr/>
            </a:pPr>
            <a:r>
              <a:rPr kumimoji="0" lang="en-US" altLang="en-US" sz="1200" b="1" i="0" u="none" strike="noStrike" kern="0" cap="none" spc="0" normalizeH="0" baseline="0" noProof="0" dirty="0">
                <a:ln>
                  <a:noFill/>
                </a:ln>
                <a:solidFill>
                  <a:prstClr val="black"/>
                </a:solidFill>
                <a:effectLst/>
                <a:uLnTx/>
                <a:uFillTx/>
                <a:latin typeface="Arial" pitchFamily="34" charset="0"/>
                <a:ea typeface="Arial" pitchFamily="34" charset="0"/>
                <a:cs typeface="Times New Roman" pitchFamily="18" charset="0"/>
              </a:rPr>
              <a:t>[8 marks]</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p:txBody>
      </p:sp>
      <p:graphicFrame>
        <p:nvGraphicFramePr>
          <p:cNvPr id="26" name="Table 25">
            <a:extLst>
              <a:ext uri="{FF2B5EF4-FFF2-40B4-BE49-F238E27FC236}">
                <a16:creationId xmlns:a16="http://schemas.microsoft.com/office/drawing/2014/main" id="{83D2C13D-CCAC-A8CE-41C0-673098162849}"/>
              </a:ext>
            </a:extLst>
          </p:cNvPr>
          <p:cNvGraphicFramePr>
            <a:graphicFrameLocks noGrp="1"/>
          </p:cNvGraphicFramePr>
          <p:nvPr>
            <p:extLst>
              <p:ext uri="{D42A27DB-BD31-4B8C-83A1-F6EECF244321}">
                <p14:modId xmlns:p14="http://schemas.microsoft.com/office/powerpoint/2010/main" val="2513063079"/>
              </p:ext>
            </p:extLst>
          </p:nvPr>
        </p:nvGraphicFramePr>
        <p:xfrm>
          <a:off x="345122" y="6812939"/>
          <a:ext cx="6172200" cy="526511"/>
        </p:xfrm>
        <a:graphic>
          <a:graphicData uri="http://schemas.openxmlformats.org/drawingml/2006/table">
            <a:tbl>
              <a:tblPr firstRow="1" firstCol="1" lastRow="1" lastCol="1" bandRow="1" bandCol="1"/>
              <a:tblGrid>
                <a:gridCol w="724066">
                  <a:extLst>
                    <a:ext uri="{9D8B030D-6E8A-4147-A177-3AD203B41FA5}">
                      <a16:colId xmlns:a16="http://schemas.microsoft.com/office/drawing/2014/main" val="20000"/>
                    </a:ext>
                  </a:extLst>
                </a:gridCol>
                <a:gridCol w="5448134">
                  <a:extLst>
                    <a:ext uri="{9D8B030D-6E8A-4147-A177-3AD203B41FA5}">
                      <a16:colId xmlns:a16="http://schemas.microsoft.com/office/drawing/2014/main" val="20001"/>
                    </a:ext>
                  </a:extLst>
                </a:gridCol>
              </a:tblGrid>
              <a:tr h="5265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40"/>
                        </a:spcBef>
                        <a:spcAft>
                          <a:spcPts val="0"/>
                        </a:spcAft>
                      </a:pPr>
                      <a:r>
                        <a:rPr lang="en-US" sz="1400" b="1" dirty="0">
                          <a:effectLst/>
                          <a:latin typeface="Times New Roman"/>
                          <a:ea typeface="Times New Roman"/>
                          <a:cs typeface="Times New Roman"/>
                        </a:rPr>
                        <a:t> </a:t>
                      </a:r>
                      <a:endParaRPr lang="en-GB" sz="1000" b="1" dirty="0">
                        <a:effectLst/>
                        <a:latin typeface="Calibri"/>
                        <a:ea typeface="Calibri"/>
                        <a:cs typeface="Times New Roman"/>
                      </a:endParaRPr>
                    </a:p>
                    <a:p>
                      <a:pPr marL="83185">
                        <a:spcAft>
                          <a:spcPts val="0"/>
                        </a:spcAft>
                        <a:tabLst>
                          <a:tab pos="298450" algn="l"/>
                        </a:tabLst>
                      </a:pPr>
                      <a:r>
                        <a:rPr lang="en-US" sz="1050" b="1" dirty="0">
                          <a:effectLst/>
                          <a:latin typeface="Arial"/>
                          <a:ea typeface="Calibri"/>
                          <a:cs typeface="Times New Roman"/>
                        </a:rPr>
                        <a:t>0	      2</a:t>
                      </a:r>
                      <a:endParaRPr lang="en-GB" sz="1050" b="1" dirty="0">
                        <a:effectLst/>
                        <a:latin typeface="Calibri"/>
                        <a:ea typeface="Calibri"/>
                        <a:cs typeface="Times New Roman"/>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Bef>
                          <a:spcPts val="35"/>
                        </a:spcBef>
                        <a:spcAft>
                          <a:spcPts val="0"/>
                        </a:spcAft>
                      </a:pPr>
                      <a:r>
                        <a:rPr lang="en-US" sz="1200" dirty="0">
                          <a:effectLst/>
                          <a:latin typeface="Times New Roman"/>
                          <a:ea typeface="Times New Roman"/>
                          <a:cs typeface="Times New Roman"/>
                        </a:rPr>
                        <a:t> </a:t>
                      </a:r>
                      <a:endParaRPr lang="en-GB" sz="1000" dirty="0">
                        <a:effectLst/>
                        <a:latin typeface="Calibri"/>
                        <a:ea typeface="Calibri"/>
                        <a:cs typeface="Times New Roman"/>
                      </a:endParaRPr>
                    </a:p>
                    <a:p>
                      <a:pPr marL="273685">
                        <a:spcAft>
                          <a:spcPts val="0"/>
                        </a:spcAft>
                      </a:pPr>
                      <a:r>
                        <a:rPr lang="en-US" sz="1000" dirty="0">
                          <a:effectLst/>
                          <a:latin typeface="Arial"/>
                          <a:ea typeface="Calibri"/>
                          <a:cs typeface="Times New Roman"/>
                        </a:rPr>
                        <a:t>Look in detail at this extract.</a:t>
                      </a:r>
                      <a:endParaRPr lang="en-GB" sz="1000" dirty="0">
                        <a:effectLst/>
                        <a:latin typeface="Calibri"/>
                        <a:ea typeface="Calibri"/>
                        <a:cs typeface="Times New Roman"/>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TextBox 7">
            <a:extLst>
              <a:ext uri="{FF2B5EF4-FFF2-40B4-BE49-F238E27FC236}">
                <a16:creationId xmlns:a16="http://schemas.microsoft.com/office/drawing/2014/main" id="{1AEC0022-3316-302B-D624-AFF2405AF999}"/>
              </a:ext>
            </a:extLst>
          </p:cNvPr>
          <p:cNvSpPr txBox="1"/>
          <p:nvPr/>
        </p:nvSpPr>
        <p:spPr>
          <a:xfrm>
            <a:off x="699777" y="3208027"/>
            <a:ext cx="5458444" cy="2954655"/>
          </a:xfrm>
          <a:prstGeom prst="rect">
            <a:avLst/>
          </a:prstGeom>
          <a:noFill/>
        </p:spPr>
        <p:txBody>
          <a:bodyPr wrap="square" rtlCol="0">
            <a:spAutoFit/>
          </a:bodyPr>
          <a:lstStyle/>
          <a:p>
            <a:pPr marL="285750" indent="-285750">
              <a:buFont typeface="Wingdings" panose="05000000000000000000" pitchFamily="2" charset="2"/>
              <a:buChar char="q"/>
            </a:pPr>
            <a:r>
              <a:rPr lang="en-GB" dirty="0"/>
              <a:t>Underline the key words in the question so you know to refer to it.</a:t>
            </a:r>
          </a:p>
          <a:p>
            <a:pPr marL="285750" indent="-285750">
              <a:buFont typeface="Wingdings" panose="05000000000000000000" pitchFamily="2" charset="2"/>
              <a:buChar char="q"/>
            </a:pPr>
            <a:r>
              <a:rPr lang="en-GB" dirty="0"/>
              <a:t>Analyse at least 3-4 short and relevant quotations in detail. </a:t>
            </a:r>
          </a:p>
          <a:p>
            <a:pPr marL="285750" indent="-285750">
              <a:buFont typeface="Wingdings" panose="05000000000000000000" pitchFamily="2" charset="2"/>
              <a:buChar char="q"/>
            </a:pPr>
            <a:r>
              <a:rPr lang="en-GB" dirty="0"/>
              <a:t>Show you understand the writer’s use of language</a:t>
            </a:r>
          </a:p>
          <a:p>
            <a:pPr marL="285750" indent="-285750">
              <a:buFont typeface="Wingdings" panose="05000000000000000000" pitchFamily="2" charset="2"/>
              <a:buChar char="q"/>
            </a:pPr>
            <a:r>
              <a:rPr lang="en-GB" dirty="0"/>
              <a:t>Zoom in on more than one language feature.</a:t>
            </a:r>
          </a:p>
          <a:p>
            <a:pPr marL="285750" indent="-285750">
              <a:buFont typeface="Wingdings" panose="05000000000000000000" pitchFamily="2" charset="2"/>
              <a:buChar char="q"/>
            </a:pPr>
            <a:r>
              <a:rPr lang="en-GB" dirty="0"/>
              <a:t>Zoom in on more that one key word.</a:t>
            </a:r>
          </a:p>
          <a:p>
            <a:pPr marL="285750" indent="-285750">
              <a:buFont typeface="Wingdings" panose="05000000000000000000" pitchFamily="2" charset="2"/>
              <a:buChar char="q"/>
            </a:pPr>
            <a:r>
              <a:rPr lang="en-GB" dirty="0"/>
              <a:t>Use correct subject terminology: </a:t>
            </a:r>
            <a:r>
              <a:rPr lang="en-GB" sz="1400" i="1" dirty="0"/>
              <a:t>personification, metaphor, simile, pathetic fallacy, dynamic verbs, alliteration, sibilance, imagery, adjectives, adverbs, preposition, modal verbs, asyndetic listing, auditory imagery, motif, zoomorphism </a:t>
            </a:r>
          </a:p>
        </p:txBody>
      </p:sp>
    </p:spTree>
    <p:extLst>
      <p:ext uri="{BB962C8B-B14F-4D97-AF65-F5344CB8AC3E}">
        <p14:creationId xmlns:p14="http://schemas.microsoft.com/office/powerpoint/2010/main" val="405338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D9AE41F-D621-295A-8F91-9E819188CD8E}"/>
              </a:ext>
            </a:extLst>
          </p:cNvPr>
          <p:cNvSpPr txBox="1">
            <a:spLocks noChangeArrowheads="1"/>
          </p:cNvSpPr>
          <p:nvPr/>
        </p:nvSpPr>
        <p:spPr bwMode="auto">
          <a:xfrm>
            <a:off x="435028" y="382588"/>
            <a:ext cx="22541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7030A0"/>
                </a:solidFill>
                <a:effectLst/>
                <a:uLnTx/>
                <a:uFillTx/>
                <a:latin typeface="Modern Love Caps" panose="04070805081001020A01" pitchFamily="82" charset="0"/>
                <a:ea typeface="Calibri" panose="020F0502020204030204" pitchFamily="34" charset="0"/>
                <a:cs typeface="Times New Roman" panose="02020603050405020304" pitchFamily="18" charset="0"/>
              </a:rPr>
              <a:t>Question 2</a:t>
            </a:r>
            <a:endParaRPr kumimoji="0" lang="en-US" altLang="en-US" sz="1400" b="0" i="0" u="none" strike="noStrike" kern="1200" cap="none" spc="0" normalizeH="0" baseline="0" noProof="0" dirty="0">
              <a:ln>
                <a:noFill/>
              </a:ln>
              <a:solidFill>
                <a:prstClr val="black"/>
              </a:solidFill>
              <a:effectLst/>
              <a:uLnTx/>
              <a:uFillTx/>
              <a:latin typeface="Modern Love Caps" panose="04070805081001020A01" pitchFamily="82" charset="0"/>
            </a:endParaRPr>
          </a:p>
        </p:txBody>
      </p:sp>
      <p:sp>
        <p:nvSpPr>
          <p:cNvPr id="3" name="Title 6">
            <a:extLst>
              <a:ext uri="{FF2B5EF4-FFF2-40B4-BE49-F238E27FC236}">
                <a16:creationId xmlns:a16="http://schemas.microsoft.com/office/drawing/2014/main" id="{E42023BD-416F-DE54-8287-4E2E595805A3}"/>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dirty="0">
                <a:solidFill>
                  <a:prstClr val="black"/>
                </a:solidFill>
                <a:latin typeface="Calibri" panose="020F0502020204030204"/>
              </a:rPr>
              <a:t>8</a:t>
            </a: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 marks = </a:t>
            </a:r>
            <a:b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10 minutes</a:t>
            </a:r>
          </a:p>
        </p:txBody>
      </p:sp>
      <p:pic>
        <p:nvPicPr>
          <p:cNvPr id="4" name="Picture 3" descr="A close up of a logo&#10;&#10;Description automatically generated">
            <a:extLst>
              <a:ext uri="{FF2B5EF4-FFF2-40B4-BE49-F238E27FC236}">
                <a16:creationId xmlns:a16="http://schemas.microsoft.com/office/drawing/2014/main" id="{DCDA9B42-B2A3-4291-3067-222B18754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 y="11507787"/>
            <a:ext cx="5730875" cy="4540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9">
            <a:extLst>
              <a:ext uri="{FF2B5EF4-FFF2-40B4-BE49-F238E27FC236}">
                <a16:creationId xmlns:a16="http://schemas.microsoft.com/office/drawing/2014/main" id="{285226CE-49D4-F19A-749D-97E1172D79BE}"/>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r>
              <a:rPr kumimoji="0" lang="en-GB" sz="2000" b="1" i="0" u="sng" strike="noStrike" kern="1200" cap="none" spc="0" normalizeH="0" baseline="0" noProof="0" dirty="0">
                <a:ln>
                  <a:noFill/>
                </a:ln>
                <a:solidFill>
                  <a:sysClr val="windowText" lastClr="000000"/>
                </a:solidFill>
                <a:effectLst/>
                <a:uLnTx/>
                <a:uFillTx/>
                <a:ea typeface="+mn-ea"/>
                <a:cs typeface="+mn-cs"/>
              </a:rPr>
              <a:t>Mark Scheme</a:t>
            </a:r>
            <a:endParaRPr kumimoji="0" lang="en-GB" sz="2000" b="1" i="1" u="sng" strike="noStrike" kern="1200" cap="none" spc="0" normalizeH="0" baseline="0" noProof="0" dirty="0">
              <a:ln>
                <a:noFill/>
              </a:ln>
              <a:solidFill>
                <a:sysClr val="windowText" lastClr="000000"/>
              </a:solidFill>
              <a:effectLst/>
              <a:uLnTx/>
              <a:uFillTx/>
              <a:ea typeface="+mn-ea"/>
              <a:cs typeface="+mn-cs"/>
            </a:endParaRPr>
          </a:p>
        </p:txBody>
      </p:sp>
      <p:graphicFrame>
        <p:nvGraphicFramePr>
          <p:cNvPr id="6" name="Table 5">
            <a:extLst>
              <a:ext uri="{FF2B5EF4-FFF2-40B4-BE49-F238E27FC236}">
                <a16:creationId xmlns:a16="http://schemas.microsoft.com/office/drawing/2014/main" id="{01D29331-F74A-8049-B05E-63F05CF8A9C7}"/>
              </a:ext>
            </a:extLst>
          </p:cNvPr>
          <p:cNvGraphicFramePr>
            <a:graphicFrameLocks noGrp="1"/>
          </p:cNvGraphicFramePr>
          <p:nvPr>
            <p:extLst>
              <p:ext uri="{D42A27DB-BD31-4B8C-83A1-F6EECF244321}">
                <p14:modId xmlns:p14="http://schemas.microsoft.com/office/powerpoint/2010/main" val="3569991439"/>
              </p:ext>
            </p:extLst>
          </p:nvPr>
        </p:nvGraphicFramePr>
        <p:xfrm>
          <a:off x="542323" y="2566656"/>
          <a:ext cx="5773352" cy="8379780"/>
        </p:xfrm>
        <a:graphic>
          <a:graphicData uri="http://schemas.openxmlformats.org/drawingml/2006/table">
            <a:tbl>
              <a:tblPr firstRow="1" firstCol="1" bandRow="1">
                <a:tableStyleId>{C4B1156A-380E-4F78-BDF5-A606A8083BF9}</a:tableStyleId>
              </a:tblPr>
              <a:tblGrid>
                <a:gridCol w="2886676">
                  <a:extLst>
                    <a:ext uri="{9D8B030D-6E8A-4147-A177-3AD203B41FA5}">
                      <a16:colId xmlns:a16="http://schemas.microsoft.com/office/drawing/2014/main" val="20000"/>
                    </a:ext>
                  </a:extLst>
                </a:gridCol>
                <a:gridCol w="2886676">
                  <a:extLst>
                    <a:ext uri="{9D8B030D-6E8A-4147-A177-3AD203B41FA5}">
                      <a16:colId xmlns:a16="http://schemas.microsoft.com/office/drawing/2014/main" val="20001"/>
                    </a:ext>
                  </a:extLst>
                </a:gridCol>
              </a:tblGrid>
              <a:tr h="2124614">
                <a:tc>
                  <a:txBody>
                    <a:bodyPr/>
                    <a:lstStyle/>
                    <a:p>
                      <a:pPr algn="l">
                        <a:lnSpc>
                          <a:spcPct val="107000"/>
                        </a:lnSpc>
                        <a:spcAft>
                          <a:spcPts val="0"/>
                        </a:spcAft>
                      </a:pPr>
                      <a:r>
                        <a:rPr lang="en-GB" sz="1600" b="1" dirty="0">
                          <a:effectLst/>
                        </a:rPr>
                        <a:t>Level 4</a:t>
                      </a:r>
                      <a:endParaRPr lang="en-GB" sz="1400" b="1" dirty="0">
                        <a:effectLst/>
                      </a:endParaRPr>
                    </a:p>
                    <a:p>
                      <a:pPr algn="l">
                        <a:lnSpc>
                          <a:spcPct val="107000"/>
                        </a:lnSpc>
                        <a:spcAft>
                          <a:spcPts val="0"/>
                        </a:spcAft>
                      </a:pPr>
                      <a:r>
                        <a:rPr lang="en-GB" sz="1600" b="1" dirty="0">
                          <a:effectLst/>
                        </a:rPr>
                        <a:t>Perceptive, detailed  </a:t>
                      </a:r>
                    </a:p>
                    <a:p>
                      <a:pPr algn="l">
                        <a:lnSpc>
                          <a:spcPct val="107000"/>
                        </a:lnSpc>
                        <a:spcAft>
                          <a:spcPts val="0"/>
                        </a:spcAft>
                      </a:pPr>
                      <a:endParaRPr lang="en-GB" sz="1600" b="0" dirty="0">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detailed and perceptive understanding of language </a:t>
                      </a:r>
                    </a:p>
                    <a:p>
                      <a:pPr algn="l">
                        <a:lnSpc>
                          <a:spcPct val="107000"/>
                        </a:lnSpc>
                        <a:spcAft>
                          <a:spcPts val="0"/>
                        </a:spcAft>
                      </a:pPr>
                      <a:r>
                        <a:rPr lang="en-GB" sz="1600" b="0" dirty="0">
                          <a:effectLst/>
                        </a:rPr>
                        <a:t> </a:t>
                      </a:r>
                      <a:endParaRPr lang="en-GB" sz="1400" b="0" dirty="0">
                        <a:effectLst/>
                      </a:endParaRPr>
                    </a:p>
                    <a:p>
                      <a:pPr algn="l">
                        <a:lnSpc>
                          <a:spcPct val="107000"/>
                        </a:lnSpc>
                        <a:spcAft>
                          <a:spcPts val="0"/>
                        </a:spcAft>
                      </a:pPr>
                      <a:r>
                        <a:rPr lang="en-GB" sz="1600" b="1" dirty="0">
                          <a:effectLst/>
                        </a:rPr>
                        <a:t>7-8 marks</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1" dirty="0">
                          <a:effectLst/>
                        </a:rPr>
                        <a:t>Analyses</a:t>
                      </a:r>
                      <a:r>
                        <a:rPr lang="en-GB" sz="1600" b="0" dirty="0">
                          <a:effectLst/>
                        </a:rPr>
                        <a:t> the </a:t>
                      </a:r>
                      <a:r>
                        <a:rPr lang="en-GB" sz="1600" b="1" dirty="0">
                          <a:effectLst/>
                        </a:rPr>
                        <a:t>effects</a:t>
                      </a:r>
                      <a:r>
                        <a:rPr lang="en-GB" sz="1600" b="0" dirty="0">
                          <a:effectLst/>
                        </a:rPr>
                        <a:t> of the writer’s choices of language </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Selects a </a:t>
                      </a:r>
                      <a:r>
                        <a:rPr lang="en-GB" sz="1600" b="1" dirty="0">
                          <a:effectLst/>
                        </a:rPr>
                        <a:t>range</a:t>
                      </a:r>
                      <a:r>
                        <a:rPr lang="en-GB" sz="1600" b="0" dirty="0">
                          <a:effectLst/>
                        </a:rPr>
                        <a:t> of </a:t>
                      </a:r>
                      <a:r>
                        <a:rPr lang="en-GB" sz="1600" b="1" dirty="0">
                          <a:effectLst/>
                        </a:rPr>
                        <a:t>judicious</a:t>
                      </a:r>
                      <a:r>
                        <a:rPr lang="en-GB" sz="1600" b="0" dirty="0">
                          <a:effectLst/>
                        </a:rPr>
                        <a:t> quotations </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Uses </a:t>
                      </a:r>
                      <a:r>
                        <a:rPr lang="en-GB" sz="1600" b="1" dirty="0">
                          <a:effectLst/>
                        </a:rPr>
                        <a:t>sophisticated</a:t>
                      </a:r>
                      <a:r>
                        <a:rPr lang="en-GB" sz="1600" b="0" dirty="0">
                          <a:effectLst/>
                        </a:rPr>
                        <a:t> </a:t>
                      </a:r>
                      <a:r>
                        <a:rPr lang="en-GB" sz="1600" b="1" dirty="0">
                          <a:effectLst/>
                        </a:rPr>
                        <a:t>subject terminology </a:t>
                      </a:r>
                      <a:r>
                        <a:rPr lang="en-GB" sz="1600" b="0" dirty="0">
                          <a:effectLst/>
                        </a:rPr>
                        <a:t>accurately</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03886">
                <a:tc>
                  <a:txBody>
                    <a:bodyPr/>
                    <a:lstStyle/>
                    <a:p>
                      <a:pPr algn="l">
                        <a:lnSpc>
                          <a:spcPct val="107000"/>
                        </a:lnSpc>
                        <a:spcAft>
                          <a:spcPts val="0"/>
                        </a:spcAft>
                      </a:pPr>
                      <a:r>
                        <a:rPr lang="en-GB" sz="1600" b="1" dirty="0">
                          <a:effectLst/>
                        </a:rPr>
                        <a:t>Level 3</a:t>
                      </a:r>
                      <a:endParaRPr lang="en-GB" sz="1400" b="1" dirty="0">
                        <a:effectLst/>
                      </a:endParaRPr>
                    </a:p>
                    <a:p>
                      <a:pPr algn="l">
                        <a:lnSpc>
                          <a:spcPct val="107000"/>
                        </a:lnSpc>
                        <a:spcAft>
                          <a:spcPts val="0"/>
                        </a:spcAft>
                      </a:pPr>
                      <a:r>
                        <a:rPr lang="en-GB" sz="1600" b="1" dirty="0">
                          <a:effectLst/>
                        </a:rPr>
                        <a:t>Clear, relevant</a:t>
                      </a:r>
                      <a:endParaRPr lang="en-GB" sz="1400" b="1" dirty="0">
                        <a:effectLst/>
                      </a:endParaRPr>
                    </a:p>
                    <a:p>
                      <a:pPr algn="l">
                        <a:lnSpc>
                          <a:spcPct val="107000"/>
                        </a:lnSpc>
                        <a:spcAft>
                          <a:spcPts val="0"/>
                        </a:spcAft>
                      </a:pPr>
                      <a:r>
                        <a:rPr lang="en-GB" sz="1600" b="1" dirty="0">
                          <a:effectLst/>
                        </a:rPr>
                        <a:t> </a:t>
                      </a: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clear understanding of language   </a:t>
                      </a:r>
                      <a:endParaRPr lang="en-GB" sz="1200" b="0" dirty="0">
                        <a:effectLst/>
                      </a:endParaRPr>
                    </a:p>
                    <a:p>
                      <a:pPr algn="l">
                        <a:lnSpc>
                          <a:spcPct val="107000"/>
                        </a:lnSpc>
                        <a:spcAft>
                          <a:spcPts val="0"/>
                        </a:spcAft>
                      </a:pPr>
                      <a:endParaRPr lang="en-GB" sz="1400" b="0" dirty="0">
                        <a:effectLst/>
                      </a:endParaRPr>
                    </a:p>
                    <a:p>
                      <a:pPr algn="l">
                        <a:lnSpc>
                          <a:spcPct val="107000"/>
                        </a:lnSpc>
                        <a:spcAft>
                          <a:spcPts val="0"/>
                        </a:spcAft>
                      </a:pPr>
                      <a:r>
                        <a:rPr lang="en-GB" sz="1600" b="1" dirty="0">
                          <a:effectLst/>
                        </a:rPr>
                        <a:t>5-6 marks </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1" dirty="0">
                          <a:effectLst/>
                        </a:rPr>
                        <a:t>Clearly</a:t>
                      </a:r>
                      <a:r>
                        <a:rPr lang="en-GB" sz="1600" b="0" dirty="0">
                          <a:effectLst/>
                        </a:rPr>
                        <a:t> </a:t>
                      </a:r>
                      <a:r>
                        <a:rPr lang="en-GB" sz="1600" b="1" dirty="0">
                          <a:effectLst/>
                        </a:rPr>
                        <a:t>explains</a:t>
                      </a:r>
                      <a:r>
                        <a:rPr lang="en-GB" sz="1600" b="0" dirty="0">
                          <a:effectLst/>
                        </a:rPr>
                        <a:t> the </a:t>
                      </a:r>
                      <a:r>
                        <a:rPr lang="en-GB" sz="1600" b="1" dirty="0">
                          <a:effectLst/>
                        </a:rPr>
                        <a:t>effects</a:t>
                      </a:r>
                      <a:r>
                        <a:rPr lang="en-GB" sz="1600" b="0" dirty="0">
                          <a:effectLst/>
                        </a:rPr>
                        <a:t> of the writer’s choices  of language</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Selects </a:t>
                      </a:r>
                      <a:r>
                        <a:rPr lang="en-GB" sz="1600" b="1" dirty="0">
                          <a:effectLst/>
                        </a:rPr>
                        <a:t>a range of relevant quotations</a:t>
                      </a:r>
                      <a:endParaRPr lang="en-GB" sz="1400" b="1"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Uses </a:t>
                      </a:r>
                      <a:r>
                        <a:rPr lang="en-GB" sz="1600" b="1" dirty="0">
                          <a:effectLst/>
                        </a:rPr>
                        <a:t>subject terminology accurately</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03886">
                <a:tc>
                  <a:txBody>
                    <a:bodyPr/>
                    <a:lstStyle/>
                    <a:p>
                      <a:pPr algn="l">
                        <a:lnSpc>
                          <a:spcPct val="107000"/>
                        </a:lnSpc>
                        <a:spcAft>
                          <a:spcPts val="0"/>
                        </a:spcAft>
                      </a:pPr>
                      <a:r>
                        <a:rPr lang="en-GB" sz="1600" b="1" dirty="0">
                          <a:effectLst/>
                        </a:rPr>
                        <a:t>Level 2</a:t>
                      </a:r>
                      <a:endParaRPr lang="en-GB" sz="1400" b="1" dirty="0">
                        <a:effectLst/>
                      </a:endParaRPr>
                    </a:p>
                    <a:p>
                      <a:pPr algn="l">
                        <a:lnSpc>
                          <a:spcPct val="107000"/>
                        </a:lnSpc>
                        <a:spcAft>
                          <a:spcPts val="0"/>
                        </a:spcAft>
                      </a:pPr>
                      <a:r>
                        <a:rPr lang="en-GB" sz="1600" b="1" dirty="0">
                          <a:effectLst/>
                        </a:rPr>
                        <a:t>Some, attempts</a:t>
                      </a:r>
                      <a:endParaRPr lang="en-GB" sz="1400" b="1" dirty="0">
                        <a:effectLst/>
                      </a:endParaRPr>
                    </a:p>
                    <a:p>
                      <a:pPr algn="l">
                        <a:lnSpc>
                          <a:spcPct val="107000"/>
                        </a:lnSpc>
                        <a:spcAft>
                          <a:spcPts val="0"/>
                        </a:spcAft>
                      </a:pPr>
                      <a:r>
                        <a:rPr lang="en-GB" sz="1600" b="0" dirty="0">
                          <a:effectLst/>
                        </a:rPr>
                        <a:t> </a:t>
                      </a: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some understanding of language</a:t>
                      </a:r>
                      <a:endParaRPr lang="en-GB" sz="1200" b="0" dirty="0">
                        <a:effectLst/>
                      </a:endParaRPr>
                    </a:p>
                    <a:p>
                      <a:pPr algn="l">
                        <a:lnSpc>
                          <a:spcPct val="107000"/>
                        </a:lnSpc>
                        <a:spcAft>
                          <a:spcPts val="0"/>
                        </a:spcAft>
                      </a:pPr>
                      <a:endParaRPr lang="en-GB" sz="1400" b="0" dirty="0">
                        <a:effectLst/>
                      </a:endParaRPr>
                    </a:p>
                    <a:p>
                      <a:pPr algn="l">
                        <a:lnSpc>
                          <a:spcPct val="107000"/>
                        </a:lnSpc>
                        <a:spcAft>
                          <a:spcPts val="0"/>
                        </a:spcAft>
                      </a:pPr>
                      <a:r>
                        <a:rPr lang="en-GB" sz="1600" b="1" dirty="0">
                          <a:effectLst/>
                        </a:rPr>
                        <a:t>3-4 marks </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1" dirty="0">
                          <a:effectLst/>
                        </a:rPr>
                        <a:t>Attempts</a:t>
                      </a:r>
                      <a:r>
                        <a:rPr lang="en-GB" sz="1600" b="0" dirty="0">
                          <a:effectLst/>
                        </a:rPr>
                        <a:t> to comment on the </a:t>
                      </a:r>
                      <a:r>
                        <a:rPr lang="en-GB" sz="1600" b="1" dirty="0">
                          <a:effectLst/>
                        </a:rPr>
                        <a:t>effect of language  </a:t>
                      </a:r>
                      <a:endParaRPr lang="en-GB" sz="1400" b="1"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Selects </a:t>
                      </a:r>
                      <a:r>
                        <a:rPr lang="en-GB" sz="1600" b="1" dirty="0">
                          <a:effectLst/>
                        </a:rPr>
                        <a:t>some</a:t>
                      </a:r>
                      <a:r>
                        <a:rPr lang="en-GB" sz="1600" b="0" dirty="0">
                          <a:effectLst/>
                        </a:rPr>
                        <a:t> </a:t>
                      </a:r>
                      <a:r>
                        <a:rPr lang="en-GB" sz="1600" b="1" dirty="0">
                          <a:effectLst/>
                        </a:rPr>
                        <a:t>relevant</a:t>
                      </a:r>
                      <a:r>
                        <a:rPr lang="en-GB" sz="1600" b="0" dirty="0">
                          <a:effectLst/>
                        </a:rPr>
                        <a:t> quotations</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Uses </a:t>
                      </a:r>
                      <a:r>
                        <a:rPr lang="en-GB" sz="1600" b="1" dirty="0">
                          <a:effectLst/>
                        </a:rPr>
                        <a:t>some</a:t>
                      </a:r>
                      <a:r>
                        <a:rPr lang="en-GB" sz="1600" b="0" dirty="0">
                          <a:effectLst/>
                        </a:rPr>
                        <a:t> subject terminology, not always appropriately</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47394">
                <a:tc>
                  <a:txBody>
                    <a:bodyPr/>
                    <a:lstStyle/>
                    <a:p>
                      <a:pPr algn="l">
                        <a:lnSpc>
                          <a:spcPct val="107000"/>
                        </a:lnSpc>
                        <a:spcAft>
                          <a:spcPts val="0"/>
                        </a:spcAft>
                      </a:pPr>
                      <a:r>
                        <a:rPr lang="en-GB" sz="1600" b="1" dirty="0">
                          <a:effectLst/>
                        </a:rPr>
                        <a:t>Level 1</a:t>
                      </a:r>
                      <a:endParaRPr lang="en-GB" sz="1400" b="1" dirty="0">
                        <a:effectLst/>
                      </a:endParaRPr>
                    </a:p>
                    <a:p>
                      <a:pPr algn="l">
                        <a:lnSpc>
                          <a:spcPct val="107000"/>
                        </a:lnSpc>
                        <a:spcAft>
                          <a:spcPts val="0"/>
                        </a:spcAft>
                      </a:pPr>
                      <a:r>
                        <a:rPr lang="en-GB" sz="1600" b="1" dirty="0">
                          <a:effectLst/>
                        </a:rPr>
                        <a:t>Simple, limited</a:t>
                      </a:r>
                    </a:p>
                    <a:p>
                      <a:pPr algn="l">
                        <a:lnSpc>
                          <a:spcPct val="107000"/>
                        </a:lnSpc>
                        <a:spcAft>
                          <a:spcPts val="0"/>
                        </a:spcAft>
                      </a:pPr>
                      <a:endParaRPr lang="en-GB" sz="1600" b="0" dirty="0">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simple awareness of language</a:t>
                      </a:r>
                    </a:p>
                    <a:p>
                      <a:pPr algn="l">
                        <a:lnSpc>
                          <a:spcPct val="107000"/>
                        </a:lnSpc>
                        <a:spcAft>
                          <a:spcPts val="0"/>
                        </a:spcAft>
                      </a:pPr>
                      <a:r>
                        <a:rPr lang="en-GB" sz="1600" b="0" dirty="0">
                          <a:effectLst/>
                        </a:rPr>
                        <a:t> </a:t>
                      </a:r>
                      <a:endParaRPr lang="en-GB" sz="1400" b="0" dirty="0">
                        <a:effectLst/>
                      </a:endParaRPr>
                    </a:p>
                    <a:p>
                      <a:pPr algn="l">
                        <a:lnSpc>
                          <a:spcPct val="107000"/>
                        </a:lnSpc>
                        <a:spcAft>
                          <a:spcPts val="0"/>
                        </a:spcAft>
                      </a:pPr>
                      <a:r>
                        <a:rPr lang="en-GB" sz="1600" b="1" dirty="0">
                          <a:effectLst/>
                        </a:rPr>
                        <a:t>1-2 marks</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0" dirty="0">
                          <a:effectLst/>
                        </a:rPr>
                        <a:t>Offers </a:t>
                      </a:r>
                      <a:r>
                        <a:rPr lang="en-GB" sz="1600" b="1" dirty="0">
                          <a:effectLst/>
                        </a:rPr>
                        <a:t>simple comment </a:t>
                      </a:r>
                      <a:r>
                        <a:rPr lang="en-GB" sz="1600" b="0" dirty="0">
                          <a:effectLst/>
                        </a:rPr>
                        <a:t>on the effect of language  </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1" dirty="0">
                          <a:effectLst/>
                        </a:rPr>
                        <a:t>Simple</a:t>
                      </a:r>
                      <a:r>
                        <a:rPr lang="en-GB" sz="1600" b="0" dirty="0">
                          <a:effectLst/>
                        </a:rPr>
                        <a:t> references or textual details</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Simple of subject terminology</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9486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4ADB213-9F77-5733-BA1C-F2B81C9A913F}"/>
              </a:ext>
            </a:extLst>
          </p:cNvPr>
          <p:cNvSpPr txBox="1">
            <a:spLocks noChangeArrowheads="1"/>
          </p:cNvSpPr>
          <p:nvPr/>
        </p:nvSpPr>
        <p:spPr bwMode="auto">
          <a:xfrm>
            <a:off x="435028" y="382588"/>
            <a:ext cx="22541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7030A0"/>
                </a:solidFill>
                <a:effectLst/>
                <a:uLnTx/>
                <a:uFillTx/>
                <a:latin typeface="Modern Love Caps" panose="04070805081001020A01" pitchFamily="82" charset="0"/>
                <a:ea typeface="Calibri" panose="020F0502020204030204" pitchFamily="34" charset="0"/>
                <a:cs typeface="Times New Roman" panose="02020603050405020304" pitchFamily="18" charset="0"/>
              </a:rPr>
              <a:t>Question 2</a:t>
            </a:r>
            <a:endParaRPr kumimoji="0" lang="en-US" altLang="en-US" sz="1400" b="0" i="0" u="none" strike="noStrike" kern="1200" cap="none" spc="0" normalizeH="0" baseline="0" noProof="0" dirty="0">
              <a:ln>
                <a:noFill/>
              </a:ln>
              <a:solidFill>
                <a:prstClr val="black"/>
              </a:solidFill>
              <a:effectLst/>
              <a:uLnTx/>
              <a:uFillTx/>
              <a:latin typeface="Modern Love Caps" panose="04070805081001020A01" pitchFamily="82" charset="0"/>
            </a:endParaRPr>
          </a:p>
        </p:txBody>
      </p:sp>
      <p:sp>
        <p:nvSpPr>
          <p:cNvPr id="3" name="Title 6">
            <a:extLst>
              <a:ext uri="{FF2B5EF4-FFF2-40B4-BE49-F238E27FC236}">
                <a16:creationId xmlns:a16="http://schemas.microsoft.com/office/drawing/2014/main" id="{B03A04D5-8BC7-C577-7EE6-CCF94048EAE5}"/>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dirty="0">
                <a:solidFill>
                  <a:prstClr val="black"/>
                </a:solidFill>
                <a:latin typeface="Calibri" panose="020F0502020204030204"/>
              </a:rPr>
              <a:t>8</a:t>
            </a: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 marks = </a:t>
            </a:r>
            <a:b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10 minutes</a:t>
            </a:r>
          </a:p>
        </p:txBody>
      </p:sp>
      <p:sp>
        <p:nvSpPr>
          <p:cNvPr id="5" name="Content Placeholder 9">
            <a:extLst>
              <a:ext uri="{FF2B5EF4-FFF2-40B4-BE49-F238E27FC236}">
                <a16:creationId xmlns:a16="http://schemas.microsoft.com/office/drawing/2014/main" id="{FD6F913D-FC96-C398-18CC-DEB2A31120A8}"/>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r>
              <a:rPr kumimoji="0" lang="en-GB" sz="2000" b="1" i="0" u="sng" strike="noStrike" kern="1200" cap="none" spc="0" normalizeH="0" baseline="0" noProof="0" dirty="0">
                <a:ln>
                  <a:noFill/>
                </a:ln>
                <a:solidFill>
                  <a:sysClr val="windowText" lastClr="000000"/>
                </a:solidFill>
                <a:effectLst/>
                <a:uLnTx/>
                <a:uFillTx/>
                <a:ea typeface="+mn-ea"/>
                <a:cs typeface="+mn-cs"/>
              </a:rPr>
              <a:t>Language Analysis</a:t>
            </a:r>
            <a:endParaRPr kumimoji="0" lang="en-GB" sz="2000" b="1" i="1" u="sng" strike="noStrike" kern="1200" cap="none" spc="0" normalizeH="0" baseline="0" noProof="0" dirty="0">
              <a:ln>
                <a:noFill/>
              </a:ln>
              <a:solidFill>
                <a:sysClr val="windowText" lastClr="000000"/>
              </a:solidFill>
              <a:effectLst/>
              <a:uLnTx/>
              <a:uFillTx/>
              <a:ea typeface="+mn-ea"/>
              <a:cs typeface="+mn-cs"/>
            </a:endParaRPr>
          </a:p>
        </p:txBody>
      </p:sp>
      <p:sp>
        <p:nvSpPr>
          <p:cNvPr id="7" name="TextBox 6">
            <a:extLst>
              <a:ext uri="{FF2B5EF4-FFF2-40B4-BE49-F238E27FC236}">
                <a16:creationId xmlns:a16="http://schemas.microsoft.com/office/drawing/2014/main" id="{C6E69BB0-D512-EA13-A608-C189673A041C}"/>
              </a:ext>
            </a:extLst>
          </p:cNvPr>
          <p:cNvSpPr txBox="1"/>
          <p:nvPr/>
        </p:nvSpPr>
        <p:spPr>
          <a:xfrm>
            <a:off x="427348" y="2234252"/>
            <a:ext cx="6003302" cy="2893100"/>
          </a:xfrm>
          <a:custGeom>
            <a:avLst/>
            <a:gdLst>
              <a:gd name="connsiteX0" fmla="*/ 0 w 6003302"/>
              <a:gd name="connsiteY0" fmla="*/ 0 h 2893100"/>
              <a:gd name="connsiteX1" fmla="*/ 787100 w 6003302"/>
              <a:gd name="connsiteY1" fmla="*/ 0 h 2893100"/>
              <a:gd name="connsiteX2" fmla="*/ 1454133 w 6003302"/>
              <a:gd name="connsiteY2" fmla="*/ 0 h 2893100"/>
              <a:gd name="connsiteX3" fmla="*/ 2061134 w 6003302"/>
              <a:gd name="connsiteY3" fmla="*/ 0 h 2893100"/>
              <a:gd name="connsiteX4" fmla="*/ 2728167 w 6003302"/>
              <a:gd name="connsiteY4" fmla="*/ 0 h 2893100"/>
              <a:gd name="connsiteX5" fmla="*/ 3335168 w 6003302"/>
              <a:gd name="connsiteY5" fmla="*/ 0 h 2893100"/>
              <a:gd name="connsiteX6" fmla="*/ 3822102 w 6003302"/>
              <a:gd name="connsiteY6" fmla="*/ 0 h 2893100"/>
              <a:gd name="connsiteX7" fmla="*/ 4609202 w 6003302"/>
              <a:gd name="connsiteY7" fmla="*/ 0 h 2893100"/>
              <a:gd name="connsiteX8" fmla="*/ 5156169 w 6003302"/>
              <a:gd name="connsiteY8" fmla="*/ 0 h 2893100"/>
              <a:gd name="connsiteX9" fmla="*/ 6003302 w 6003302"/>
              <a:gd name="connsiteY9" fmla="*/ 0 h 2893100"/>
              <a:gd name="connsiteX10" fmla="*/ 6003302 w 6003302"/>
              <a:gd name="connsiteY10" fmla="*/ 607551 h 2893100"/>
              <a:gd name="connsiteX11" fmla="*/ 6003302 w 6003302"/>
              <a:gd name="connsiteY11" fmla="*/ 1128309 h 2893100"/>
              <a:gd name="connsiteX12" fmla="*/ 6003302 w 6003302"/>
              <a:gd name="connsiteY12" fmla="*/ 1764791 h 2893100"/>
              <a:gd name="connsiteX13" fmla="*/ 6003302 w 6003302"/>
              <a:gd name="connsiteY13" fmla="*/ 2314480 h 2893100"/>
              <a:gd name="connsiteX14" fmla="*/ 6003302 w 6003302"/>
              <a:gd name="connsiteY14" fmla="*/ 2893100 h 2893100"/>
              <a:gd name="connsiteX15" fmla="*/ 5456334 w 6003302"/>
              <a:gd name="connsiteY15" fmla="*/ 2893100 h 2893100"/>
              <a:gd name="connsiteX16" fmla="*/ 4849334 w 6003302"/>
              <a:gd name="connsiteY16" fmla="*/ 2893100 h 2893100"/>
              <a:gd name="connsiteX17" fmla="*/ 4362399 w 6003302"/>
              <a:gd name="connsiteY17" fmla="*/ 2893100 h 2893100"/>
              <a:gd name="connsiteX18" fmla="*/ 3695366 w 6003302"/>
              <a:gd name="connsiteY18" fmla="*/ 2893100 h 2893100"/>
              <a:gd name="connsiteX19" fmla="*/ 2968299 w 6003302"/>
              <a:gd name="connsiteY19" fmla="*/ 2893100 h 2893100"/>
              <a:gd name="connsiteX20" fmla="*/ 2421332 w 6003302"/>
              <a:gd name="connsiteY20" fmla="*/ 2893100 h 2893100"/>
              <a:gd name="connsiteX21" fmla="*/ 1754298 w 6003302"/>
              <a:gd name="connsiteY21" fmla="*/ 2893100 h 2893100"/>
              <a:gd name="connsiteX22" fmla="*/ 1027232 w 6003302"/>
              <a:gd name="connsiteY22" fmla="*/ 2893100 h 2893100"/>
              <a:gd name="connsiteX23" fmla="*/ 0 w 6003302"/>
              <a:gd name="connsiteY23" fmla="*/ 2893100 h 2893100"/>
              <a:gd name="connsiteX24" fmla="*/ 0 w 6003302"/>
              <a:gd name="connsiteY24" fmla="*/ 2401273 h 2893100"/>
              <a:gd name="connsiteX25" fmla="*/ 0 w 6003302"/>
              <a:gd name="connsiteY25" fmla="*/ 1880515 h 2893100"/>
              <a:gd name="connsiteX26" fmla="*/ 0 w 6003302"/>
              <a:gd name="connsiteY26" fmla="*/ 1272964 h 2893100"/>
              <a:gd name="connsiteX27" fmla="*/ 0 w 6003302"/>
              <a:gd name="connsiteY27" fmla="*/ 781137 h 2893100"/>
              <a:gd name="connsiteX28" fmla="*/ 0 w 6003302"/>
              <a:gd name="connsiteY28" fmla="*/ 0 h 28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03302" h="2893100" extrusionOk="0">
                <a:moveTo>
                  <a:pt x="0" y="0"/>
                </a:moveTo>
                <a:cubicBezTo>
                  <a:pt x="168313" y="-13119"/>
                  <a:pt x="519246" y="25556"/>
                  <a:pt x="787100" y="0"/>
                </a:cubicBezTo>
                <a:cubicBezTo>
                  <a:pt x="1054954" y="-25556"/>
                  <a:pt x="1262210" y="-11923"/>
                  <a:pt x="1454133" y="0"/>
                </a:cubicBezTo>
                <a:cubicBezTo>
                  <a:pt x="1646056" y="11923"/>
                  <a:pt x="1823722" y="-18907"/>
                  <a:pt x="2061134" y="0"/>
                </a:cubicBezTo>
                <a:cubicBezTo>
                  <a:pt x="2298546" y="18907"/>
                  <a:pt x="2459132" y="17160"/>
                  <a:pt x="2728167" y="0"/>
                </a:cubicBezTo>
                <a:cubicBezTo>
                  <a:pt x="2997202" y="-17160"/>
                  <a:pt x="3196213" y="-11158"/>
                  <a:pt x="3335168" y="0"/>
                </a:cubicBezTo>
                <a:cubicBezTo>
                  <a:pt x="3474123" y="11158"/>
                  <a:pt x="3638930" y="-13262"/>
                  <a:pt x="3822102" y="0"/>
                </a:cubicBezTo>
                <a:cubicBezTo>
                  <a:pt x="4005274" y="13262"/>
                  <a:pt x="4233384" y="18199"/>
                  <a:pt x="4609202" y="0"/>
                </a:cubicBezTo>
                <a:cubicBezTo>
                  <a:pt x="4985020" y="-18199"/>
                  <a:pt x="5018291" y="-8881"/>
                  <a:pt x="5156169" y="0"/>
                </a:cubicBezTo>
                <a:cubicBezTo>
                  <a:pt x="5294047" y="8881"/>
                  <a:pt x="5625540" y="-12423"/>
                  <a:pt x="6003302" y="0"/>
                </a:cubicBezTo>
                <a:cubicBezTo>
                  <a:pt x="6012923" y="145290"/>
                  <a:pt x="6001917" y="321744"/>
                  <a:pt x="6003302" y="607551"/>
                </a:cubicBezTo>
                <a:cubicBezTo>
                  <a:pt x="6004687" y="893358"/>
                  <a:pt x="6027547" y="909106"/>
                  <a:pt x="6003302" y="1128309"/>
                </a:cubicBezTo>
                <a:cubicBezTo>
                  <a:pt x="5979057" y="1347512"/>
                  <a:pt x="6031232" y="1470201"/>
                  <a:pt x="6003302" y="1764791"/>
                </a:cubicBezTo>
                <a:cubicBezTo>
                  <a:pt x="5975372" y="2059381"/>
                  <a:pt x="5978421" y="2110495"/>
                  <a:pt x="6003302" y="2314480"/>
                </a:cubicBezTo>
                <a:cubicBezTo>
                  <a:pt x="6028183" y="2518465"/>
                  <a:pt x="6005802" y="2728057"/>
                  <a:pt x="6003302" y="2893100"/>
                </a:cubicBezTo>
                <a:cubicBezTo>
                  <a:pt x="5860227" y="2892584"/>
                  <a:pt x="5666685" y="2869409"/>
                  <a:pt x="5456334" y="2893100"/>
                </a:cubicBezTo>
                <a:cubicBezTo>
                  <a:pt x="5245983" y="2916791"/>
                  <a:pt x="5086010" y="2873099"/>
                  <a:pt x="4849334" y="2893100"/>
                </a:cubicBezTo>
                <a:cubicBezTo>
                  <a:pt x="4612658" y="2913101"/>
                  <a:pt x="4570737" y="2901395"/>
                  <a:pt x="4362399" y="2893100"/>
                </a:cubicBezTo>
                <a:cubicBezTo>
                  <a:pt x="4154061" y="2884805"/>
                  <a:pt x="3997843" y="2884060"/>
                  <a:pt x="3695366" y="2893100"/>
                </a:cubicBezTo>
                <a:cubicBezTo>
                  <a:pt x="3392889" y="2902140"/>
                  <a:pt x="3328829" y="2910247"/>
                  <a:pt x="2968299" y="2893100"/>
                </a:cubicBezTo>
                <a:cubicBezTo>
                  <a:pt x="2607769" y="2875953"/>
                  <a:pt x="2660541" y="2867775"/>
                  <a:pt x="2421332" y="2893100"/>
                </a:cubicBezTo>
                <a:cubicBezTo>
                  <a:pt x="2182123" y="2918425"/>
                  <a:pt x="1959740" y="2867514"/>
                  <a:pt x="1754298" y="2893100"/>
                </a:cubicBezTo>
                <a:cubicBezTo>
                  <a:pt x="1548856" y="2918686"/>
                  <a:pt x="1295002" y="2911794"/>
                  <a:pt x="1027232" y="2893100"/>
                </a:cubicBezTo>
                <a:cubicBezTo>
                  <a:pt x="759462" y="2874406"/>
                  <a:pt x="294995" y="2851202"/>
                  <a:pt x="0" y="2893100"/>
                </a:cubicBezTo>
                <a:cubicBezTo>
                  <a:pt x="17429" y="2696414"/>
                  <a:pt x="-22071" y="2549772"/>
                  <a:pt x="0" y="2401273"/>
                </a:cubicBezTo>
                <a:cubicBezTo>
                  <a:pt x="22071" y="2252774"/>
                  <a:pt x="22256" y="1986045"/>
                  <a:pt x="0" y="1880515"/>
                </a:cubicBezTo>
                <a:cubicBezTo>
                  <a:pt x="-22256" y="1774985"/>
                  <a:pt x="-21045" y="1493246"/>
                  <a:pt x="0" y="1272964"/>
                </a:cubicBezTo>
                <a:cubicBezTo>
                  <a:pt x="21045" y="1052682"/>
                  <a:pt x="18712" y="966293"/>
                  <a:pt x="0" y="781137"/>
                </a:cubicBezTo>
                <a:cubicBezTo>
                  <a:pt x="-18712" y="595981"/>
                  <a:pt x="-38650" y="199894"/>
                  <a:pt x="0" y="0"/>
                </a:cubicBezTo>
                <a:close/>
              </a:path>
            </a:pathLst>
          </a:custGeom>
          <a:noFill/>
          <a:ln w="38100">
            <a:solidFill>
              <a:schemeClr val="tx1"/>
            </a:solidFill>
            <a:extLst>
              <a:ext uri="{C807C97D-BFC1-408E-A445-0C87EB9F89A2}">
                <ask:lineSketchStyleProps xmlns:ask="http://schemas.microsoft.com/office/drawing/2018/sketchyshapes" sd="3507143784">
                  <a:prstGeom prst="rect">
                    <a:avLst/>
                  </a:prstGeom>
                  <ask:type>
                    <ask:lineSketchFreehand/>
                  </ask:type>
                </ask:lineSketchStyleProps>
              </a:ext>
            </a:extLst>
          </a:ln>
        </p:spPr>
        <p:txBody>
          <a:bodyPr wrap="square">
            <a:spAutoFit/>
          </a:bodyPr>
          <a:lstStyle/>
          <a:p>
            <a:pPr marR="0" lvl="0" algn="l" defTabSz="914400" rtl="0" eaLnBrk="1" fontAlgn="auto" latinLnBrk="0" hangingPunct="1">
              <a:spcAft>
                <a:spcPts val="0"/>
              </a:spcAft>
              <a:buClrTx/>
              <a:buSzTx/>
              <a:tabLst/>
              <a:defRPr/>
            </a:pPr>
            <a:r>
              <a:rPr lang="en-GB" sz="1400" b="1" u="sng" dirty="0">
                <a:solidFill>
                  <a:prstClr val="black"/>
                </a:solidFill>
                <a:latin typeface="Calibri" panose="020F0502020204030204"/>
              </a:rPr>
              <a:t>Model Paragraph</a:t>
            </a:r>
          </a:p>
          <a:p>
            <a:pPr marR="0" lvl="0" algn="l" defTabSz="914400" rtl="0" eaLnBrk="1" fontAlgn="auto" latinLnBrk="0" hangingPunct="1">
              <a:spcAft>
                <a:spcPts val="0"/>
              </a:spcAft>
              <a:buClrTx/>
              <a:buSzTx/>
              <a:tabLst/>
              <a:defRPr/>
            </a:pPr>
            <a:r>
              <a:rPr lang="en-GB" sz="1400" dirty="0">
                <a:solidFill>
                  <a:prstClr val="black"/>
                </a:solidFill>
                <a:latin typeface="Calibri" panose="020F0502020204030204"/>
              </a:rPr>
              <a:t>The writer uses violent imagery to convey grief and loss through the effects of the storm in Alex’s dream. In particular, the violent verb ‘tangled’ has connotations of entrapment and immobility which has been caused by the storm. The fact that the storm has made Alex feel this way shows that it has a lot of power, is superior and physically dominant, but also echoes how it mirrors his own emotions as he experiences his own unsettling grief. Furthermore, the writer uses personification and present tense verbs to portray the violence that the storm carried with it. The wind is described as violently ‘lashing’ the trees to personify the storm as an angry, vicious attacker in its attempt to destroy the trees and nature. This illustrates that the storm is almost predatorial, deliberately trying to create pain and suffering, as it continues ‘spilling in furious waves against the rocks’ in an outlashing against the setting.</a:t>
            </a:r>
          </a:p>
        </p:txBody>
      </p:sp>
      <p:sp>
        <p:nvSpPr>
          <p:cNvPr id="8" name="Text Box 2">
            <a:extLst>
              <a:ext uri="{FF2B5EF4-FFF2-40B4-BE49-F238E27FC236}">
                <a16:creationId xmlns:a16="http://schemas.microsoft.com/office/drawing/2014/main" id="{DA264015-B3C5-FE24-EECB-7E87FB4FDF8F}"/>
              </a:ext>
            </a:extLst>
          </p:cNvPr>
          <p:cNvSpPr txBox="1">
            <a:spLocks noChangeArrowheads="1"/>
          </p:cNvSpPr>
          <p:nvPr/>
        </p:nvSpPr>
        <p:spPr bwMode="auto">
          <a:xfrm>
            <a:off x="427348" y="5394399"/>
            <a:ext cx="6003302" cy="63734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36948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4ADB213-9F77-5733-BA1C-F2B81C9A913F}"/>
              </a:ext>
            </a:extLst>
          </p:cNvPr>
          <p:cNvSpPr txBox="1">
            <a:spLocks noChangeArrowheads="1"/>
          </p:cNvSpPr>
          <p:nvPr/>
        </p:nvSpPr>
        <p:spPr bwMode="auto">
          <a:xfrm>
            <a:off x="415791" y="382588"/>
            <a:ext cx="2292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7030A0"/>
                </a:solidFill>
                <a:effectLst/>
                <a:uLnTx/>
                <a:uFillTx/>
                <a:latin typeface="Modern Love Caps" panose="04070805081001020A01" pitchFamily="82" charset="0"/>
                <a:ea typeface="Calibri" panose="020F0502020204030204" pitchFamily="34" charset="0"/>
                <a:cs typeface="Times New Roman" panose="02020603050405020304" pitchFamily="18" charset="0"/>
              </a:rPr>
              <a:t>Question 3</a:t>
            </a:r>
            <a:endParaRPr kumimoji="0" lang="en-US" altLang="en-US" sz="1400" b="0" i="0" u="none" strike="noStrike" kern="1200" cap="none" spc="0" normalizeH="0" baseline="0" noProof="0" dirty="0">
              <a:ln>
                <a:noFill/>
              </a:ln>
              <a:solidFill>
                <a:prstClr val="black"/>
              </a:solidFill>
              <a:effectLst/>
              <a:uLnTx/>
              <a:uFillTx/>
              <a:latin typeface="Modern Love Caps" panose="04070805081001020A01" pitchFamily="82" charset="0"/>
              <a:ea typeface="+mn-ea"/>
              <a:cs typeface="+mn-cs"/>
            </a:endParaRPr>
          </a:p>
        </p:txBody>
      </p:sp>
      <p:sp>
        <p:nvSpPr>
          <p:cNvPr id="3" name="Title 6">
            <a:extLst>
              <a:ext uri="{FF2B5EF4-FFF2-40B4-BE49-F238E27FC236}">
                <a16:creationId xmlns:a16="http://schemas.microsoft.com/office/drawing/2014/main" id="{B03A04D5-8BC7-C577-7EE6-CCF94048EAE5}"/>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8 marks = </a:t>
            </a:r>
            <a:b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10 minutes</a:t>
            </a:r>
          </a:p>
        </p:txBody>
      </p:sp>
      <p:pic>
        <p:nvPicPr>
          <p:cNvPr id="4" name="Picture 3" descr="A close up of a logo&#10;&#10;Description automatically generated">
            <a:extLst>
              <a:ext uri="{FF2B5EF4-FFF2-40B4-BE49-F238E27FC236}">
                <a16:creationId xmlns:a16="http://schemas.microsoft.com/office/drawing/2014/main" id="{440DA3FF-AB7A-C364-14D4-E0BFF7AAA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 y="11507787"/>
            <a:ext cx="5730875" cy="4540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9">
            <a:extLst>
              <a:ext uri="{FF2B5EF4-FFF2-40B4-BE49-F238E27FC236}">
                <a16:creationId xmlns:a16="http://schemas.microsoft.com/office/drawing/2014/main" id="{FD6F913D-FC96-C398-18CC-DEB2A31120A8}"/>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b="1" u="sng" dirty="0">
                <a:solidFill>
                  <a:sysClr val="windowText" lastClr="000000"/>
                </a:solidFill>
                <a:latin typeface="Calibri" panose="020F0502020204030204"/>
              </a:rPr>
              <a:t>Structure</a:t>
            </a:r>
            <a:r>
              <a:rPr kumimoji="0" lang="en-GB" sz="20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 Analysis</a:t>
            </a:r>
            <a:endParaRPr kumimoji="0" lang="en-GB" sz="2000" b="1" i="1"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6E81B78-3DD8-985A-D79B-BD9692807C2C}"/>
              </a:ext>
            </a:extLst>
          </p:cNvPr>
          <p:cNvSpPr txBox="1"/>
          <p:nvPr/>
        </p:nvSpPr>
        <p:spPr>
          <a:xfrm>
            <a:off x="306882" y="2904655"/>
            <a:ext cx="6364698" cy="3046988"/>
          </a:xfrm>
          <a:custGeom>
            <a:avLst/>
            <a:gdLst>
              <a:gd name="connsiteX0" fmla="*/ 0 w 6364698"/>
              <a:gd name="connsiteY0" fmla="*/ 0 h 3046988"/>
              <a:gd name="connsiteX1" fmla="*/ 763764 w 6364698"/>
              <a:gd name="connsiteY1" fmla="*/ 0 h 3046988"/>
              <a:gd name="connsiteX2" fmla="*/ 1400234 w 6364698"/>
              <a:gd name="connsiteY2" fmla="*/ 0 h 3046988"/>
              <a:gd name="connsiteX3" fmla="*/ 1973056 w 6364698"/>
              <a:gd name="connsiteY3" fmla="*/ 0 h 3046988"/>
              <a:gd name="connsiteX4" fmla="*/ 2609526 w 6364698"/>
              <a:gd name="connsiteY4" fmla="*/ 0 h 3046988"/>
              <a:gd name="connsiteX5" fmla="*/ 3182349 w 6364698"/>
              <a:gd name="connsiteY5" fmla="*/ 0 h 3046988"/>
              <a:gd name="connsiteX6" fmla="*/ 3627878 w 6364698"/>
              <a:gd name="connsiteY6" fmla="*/ 0 h 3046988"/>
              <a:gd name="connsiteX7" fmla="*/ 4391642 w 6364698"/>
              <a:gd name="connsiteY7" fmla="*/ 0 h 3046988"/>
              <a:gd name="connsiteX8" fmla="*/ 4900817 w 6364698"/>
              <a:gd name="connsiteY8" fmla="*/ 0 h 3046988"/>
              <a:gd name="connsiteX9" fmla="*/ 5409993 w 6364698"/>
              <a:gd name="connsiteY9" fmla="*/ 0 h 3046988"/>
              <a:gd name="connsiteX10" fmla="*/ 6364698 w 6364698"/>
              <a:gd name="connsiteY10" fmla="*/ 0 h 3046988"/>
              <a:gd name="connsiteX11" fmla="*/ 6364698 w 6364698"/>
              <a:gd name="connsiteY11" fmla="*/ 517988 h 3046988"/>
              <a:gd name="connsiteX12" fmla="*/ 6364698 w 6364698"/>
              <a:gd name="connsiteY12" fmla="*/ 1188325 h 3046988"/>
              <a:gd name="connsiteX13" fmla="*/ 6364698 w 6364698"/>
              <a:gd name="connsiteY13" fmla="*/ 1767253 h 3046988"/>
              <a:gd name="connsiteX14" fmla="*/ 6364698 w 6364698"/>
              <a:gd name="connsiteY14" fmla="*/ 2437590 h 3046988"/>
              <a:gd name="connsiteX15" fmla="*/ 6364698 w 6364698"/>
              <a:gd name="connsiteY15" fmla="*/ 3046988 h 3046988"/>
              <a:gd name="connsiteX16" fmla="*/ 5919169 w 6364698"/>
              <a:gd name="connsiteY16" fmla="*/ 3046988 h 3046988"/>
              <a:gd name="connsiteX17" fmla="*/ 5473640 w 6364698"/>
              <a:gd name="connsiteY17" fmla="*/ 3046988 h 3046988"/>
              <a:gd name="connsiteX18" fmla="*/ 4837170 w 6364698"/>
              <a:gd name="connsiteY18" fmla="*/ 3046988 h 3046988"/>
              <a:gd name="connsiteX19" fmla="*/ 4137054 w 6364698"/>
              <a:gd name="connsiteY19" fmla="*/ 3046988 h 3046988"/>
              <a:gd name="connsiteX20" fmla="*/ 3627878 w 6364698"/>
              <a:gd name="connsiteY20" fmla="*/ 3046988 h 3046988"/>
              <a:gd name="connsiteX21" fmla="*/ 2991408 w 6364698"/>
              <a:gd name="connsiteY21" fmla="*/ 3046988 h 3046988"/>
              <a:gd name="connsiteX22" fmla="*/ 2291291 w 6364698"/>
              <a:gd name="connsiteY22" fmla="*/ 3046988 h 3046988"/>
              <a:gd name="connsiteX23" fmla="*/ 1527528 w 6364698"/>
              <a:gd name="connsiteY23" fmla="*/ 3046988 h 3046988"/>
              <a:gd name="connsiteX24" fmla="*/ 1081999 w 6364698"/>
              <a:gd name="connsiteY24" fmla="*/ 3046988 h 3046988"/>
              <a:gd name="connsiteX25" fmla="*/ 0 w 6364698"/>
              <a:gd name="connsiteY25" fmla="*/ 3046988 h 3046988"/>
              <a:gd name="connsiteX26" fmla="*/ 0 w 6364698"/>
              <a:gd name="connsiteY26" fmla="*/ 2407121 h 3046988"/>
              <a:gd name="connsiteX27" fmla="*/ 0 w 6364698"/>
              <a:gd name="connsiteY27" fmla="*/ 1889133 h 3046988"/>
              <a:gd name="connsiteX28" fmla="*/ 0 w 6364698"/>
              <a:gd name="connsiteY28" fmla="*/ 1218795 h 3046988"/>
              <a:gd name="connsiteX29" fmla="*/ 0 w 6364698"/>
              <a:gd name="connsiteY29" fmla="*/ 609398 h 3046988"/>
              <a:gd name="connsiteX30" fmla="*/ 0 w 6364698"/>
              <a:gd name="connsiteY30" fmla="*/ 0 h 30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64698" h="3046988" extrusionOk="0">
                <a:moveTo>
                  <a:pt x="0" y="0"/>
                </a:moveTo>
                <a:cubicBezTo>
                  <a:pt x="264764" y="-4190"/>
                  <a:pt x="604782" y="24590"/>
                  <a:pt x="763764" y="0"/>
                </a:cubicBezTo>
                <a:cubicBezTo>
                  <a:pt x="922746" y="-24590"/>
                  <a:pt x="1119183" y="-6964"/>
                  <a:pt x="1400234" y="0"/>
                </a:cubicBezTo>
                <a:cubicBezTo>
                  <a:pt x="1681285" y="6964"/>
                  <a:pt x="1845899" y="9202"/>
                  <a:pt x="1973056" y="0"/>
                </a:cubicBezTo>
                <a:cubicBezTo>
                  <a:pt x="2100213" y="-9202"/>
                  <a:pt x="2385660" y="3474"/>
                  <a:pt x="2609526" y="0"/>
                </a:cubicBezTo>
                <a:cubicBezTo>
                  <a:pt x="2833392" y="-3474"/>
                  <a:pt x="3007127" y="7574"/>
                  <a:pt x="3182349" y="0"/>
                </a:cubicBezTo>
                <a:cubicBezTo>
                  <a:pt x="3357571" y="-7574"/>
                  <a:pt x="3506573" y="5120"/>
                  <a:pt x="3627878" y="0"/>
                </a:cubicBezTo>
                <a:cubicBezTo>
                  <a:pt x="3749183" y="-5120"/>
                  <a:pt x="4152129" y="13788"/>
                  <a:pt x="4391642" y="0"/>
                </a:cubicBezTo>
                <a:cubicBezTo>
                  <a:pt x="4631155" y="-13788"/>
                  <a:pt x="4651222" y="-13329"/>
                  <a:pt x="4900817" y="0"/>
                </a:cubicBezTo>
                <a:cubicBezTo>
                  <a:pt x="5150412" y="13329"/>
                  <a:pt x="5220481" y="-11468"/>
                  <a:pt x="5409993" y="0"/>
                </a:cubicBezTo>
                <a:cubicBezTo>
                  <a:pt x="5599505" y="11468"/>
                  <a:pt x="5973951" y="-18114"/>
                  <a:pt x="6364698" y="0"/>
                </a:cubicBezTo>
                <a:cubicBezTo>
                  <a:pt x="6362666" y="143649"/>
                  <a:pt x="6367182" y="288533"/>
                  <a:pt x="6364698" y="517988"/>
                </a:cubicBezTo>
                <a:cubicBezTo>
                  <a:pt x="6362214" y="747443"/>
                  <a:pt x="6332862" y="969015"/>
                  <a:pt x="6364698" y="1188325"/>
                </a:cubicBezTo>
                <a:cubicBezTo>
                  <a:pt x="6396534" y="1407635"/>
                  <a:pt x="6381443" y="1636034"/>
                  <a:pt x="6364698" y="1767253"/>
                </a:cubicBezTo>
                <a:cubicBezTo>
                  <a:pt x="6347953" y="1898472"/>
                  <a:pt x="6362128" y="2245398"/>
                  <a:pt x="6364698" y="2437590"/>
                </a:cubicBezTo>
                <a:cubicBezTo>
                  <a:pt x="6367268" y="2629782"/>
                  <a:pt x="6349715" y="2768110"/>
                  <a:pt x="6364698" y="3046988"/>
                </a:cubicBezTo>
                <a:cubicBezTo>
                  <a:pt x="6170011" y="3033749"/>
                  <a:pt x="6124755" y="3044908"/>
                  <a:pt x="5919169" y="3046988"/>
                </a:cubicBezTo>
                <a:cubicBezTo>
                  <a:pt x="5713583" y="3049068"/>
                  <a:pt x="5592554" y="3047663"/>
                  <a:pt x="5473640" y="3046988"/>
                </a:cubicBezTo>
                <a:cubicBezTo>
                  <a:pt x="5354726" y="3046313"/>
                  <a:pt x="5148553" y="3067785"/>
                  <a:pt x="4837170" y="3046988"/>
                </a:cubicBezTo>
                <a:cubicBezTo>
                  <a:pt x="4525787" y="3026192"/>
                  <a:pt x="4337134" y="3050698"/>
                  <a:pt x="4137054" y="3046988"/>
                </a:cubicBezTo>
                <a:cubicBezTo>
                  <a:pt x="3936974" y="3043278"/>
                  <a:pt x="3765849" y="3055401"/>
                  <a:pt x="3627878" y="3046988"/>
                </a:cubicBezTo>
                <a:cubicBezTo>
                  <a:pt x="3489907" y="3038575"/>
                  <a:pt x="3307388" y="3051876"/>
                  <a:pt x="2991408" y="3046988"/>
                </a:cubicBezTo>
                <a:cubicBezTo>
                  <a:pt x="2675428" y="3042101"/>
                  <a:pt x="2452733" y="3051411"/>
                  <a:pt x="2291291" y="3046988"/>
                </a:cubicBezTo>
                <a:cubicBezTo>
                  <a:pt x="2129849" y="3042565"/>
                  <a:pt x="1869987" y="3035652"/>
                  <a:pt x="1527528" y="3046988"/>
                </a:cubicBezTo>
                <a:cubicBezTo>
                  <a:pt x="1185069" y="3058324"/>
                  <a:pt x="1209309" y="3029088"/>
                  <a:pt x="1081999" y="3046988"/>
                </a:cubicBezTo>
                <a:cubicBezTo>
                  <a:pt x="954689" y="3064888"/>
                  <a:pt x="398812" y="3038830"/>
                  <a:pt x="0" y="3046988"/>
                </a:cubicBezTo>
                <a:cubicBezTo>
                  <a:pt x="-2758" y="2802031"/>
                  <a:pt x="5051" y="2607988"/>
                  <a:pt x="0" y="2407121"/>
                </a:cubicBezTo>
                <a:cubicBezTo>
                  <a:pt x="-5051" y="2206254"/>
                  <a:pt x="1794" y="2003752"/>
                  <a:pt x="0" y="1889133"/>
                </a:cubicBezTo>
                <a:cubicBezTo>
                  <a:pt x="-1794" y="1774514"/>
                  <a:pt x="11304" y="1399384"/>
                  <a:pt x="0" y="1218795"/>
                </a:cubicBezTo>
                <a:cubicBezTo>
                  <a:pt x="-11304" y="1038206"/>
                  <a:pt x="5902" y="779830"/>
                  <a:pt x="0" y="609398"/>
                </a:cubicBezTo>
                <a:cubicBezTo>
                  <a:pt x="-5902" y="438966"/>
                  <a:pt x="21709" y="244519"/>
                  <a:pt x="0" y="0"/>
                </a:cubicBezTo>
                <a:close/>
              </a:path>
            </a:pathLst>
          </a:custGeom>
          <a:noFill/>
          <a:ln w="38100">
            <a:solidFill>
              <a:schemeClr val="tx1"/>
            </a:solidFill>
            <a:extLst>
              <a:ext uri="{C807C97D-BFC1-408E-A445-0C87EB9F89A2}">
                <ask:lineSketchStyleProps xmlns:ask="http://schemas.microsoft.com/office/drawing/2018/sketchyshapes" sd="3507143784">
                  <a:prstGeom prst="rect">
                    <a:avLst/>
                  </a:prstGeom>
                  <ask:type>
                    <ask:lineSketchFreehan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2D17234-2E79-01E1-DF05-7ECAB4D19BD8}"/>
              </a:ext>
            </a:extLst>
          </p:cNvPr>
          <p:cNvSpPr/>
          <p:nvPr/>
        </p:nvSpPr>
        <p:spPr>
          <a:xfrm>
            <a:off x="186417" y="9091830"/>
            <a:ext cx="6485163" cy="2123658"/>
          </a:xfrm>
          <a:prstGeom prst="rect">
            <a:avLst/>
          </a:prstGeom>
          <a:ln w="28575">
            <a:solidFill>
              <a:sysClr val="windowText" lastClr="000000"/>
            </a:solidFill>
          </a:ln>
        </p:spPr>
        <p:txBody>
          <a:bodyPr wrap="square">
            <a:spAutoFit/>
          </a:bodyPr>
          <a:lstStyle/>
          <a:p>
            <a:pPr marL="0" marR="11049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You now need to think about the whole of the source.</a:t>
            </a:r>
          </a:p>
          <a:p>
            <a:pPr marL="0" marR="11049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11049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This text is taken from the beginning of a novel.</a:t>
            </a:r>
          </a:p>
          <a:p>
            <a:pPr marL="0" marR="11049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11049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How is the text structured to interest you as a reader?</a:t>
            </a:r>
          </a:p>
          <a:p>
            <a:pPr marL="0" marR="11049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11049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You could write about:</a:t>
            </a:r>
          </a:p>
          <a:p>
            <a:pPr marL="342000" marR="110490" lvl="0" indent="-34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what the writer focuses your attention on at the beginning</a:t>
            </a:r>
          </a:p>
          <a:p>
            <a:pPr marL="342000" marR="110490" lvl="0" indent="-34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how and why the writer changes this focus as the source develops</a:t>
            </a:r>
          </a:p>
          <a:p>
            <a:pPr marL="342000" marR="110490" lvl="0" indent="-34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any other structural features that interest you.</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0" marR="0" lvl="0" indent="0" algn="r" defTabSz="914400" rtl="0" eaLnBrk="1" fontAlgn="auto" latinLnBrk="0" hangingPunct="1">
              <a:lnSpc>
                <a:spcPct val="100000"/>
              </a:lnSpc>
              <a:spcBef>
                <a:spcPts val="40"/>
              </a:spcBef>
              <a:spcAft>
                <a:spcPts val="0"/>
              </a:spcAft>
              <a:buClrTx/>
              <a:buSzPts val="1100"/>
              <a:buFontTx/>
              <a:buNone/>
              <a:tabLst>
                <a:tab pos="516890" algn="l"/>
              </a:tabLst>
              <a:defRPr/>
            </a:pPr>
            <a:r>
              <a:rPr kumimoji="0" lang="en-US" altLang="en-US" sz="1200" b="1" i="0" u="none" strike="noStrike" kern="0" cap="none" spc="0" normalizeH="0" baseline="0" noProof="0" dirty="0">
                <a:ln>
                  <a:noFill/>
                </a:ln>
                <a:solidFill>
                  <a:prstClr val="black"/>
                </a:solidFill>
                <a:effectLst/>
                <a:uLnTx/>
                <a:uFillTx/>
                <a:latin typeface="Arial" pitchFamily="34" charset="0"/>
                <a:ea typeface="Arial" pitchFamily="34" charset="0"/>
                <a:cs typeface="Times New Roman" pitchFamily="18" charset="0"/>
              </a:rPr>
              <a:t>[8 marks]</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p:txBody>
      </p:sp>
      <p:sp>
        <p:nvSpPr>
          <p:cNvPr id="8" name="Title 6">
            <a:extLst>
              <a:ext uri="{FF2B5EF4-FFF2-40B4-BE49-F238E27FC236}">
                <a16:creationId xmlns:a16="http://schemas.microsoft.com/office/drawing/2014/main" id="{CE4F0631-664C-4B4A-0655-6F79D868BFEA}"/>
              </a:ext>
            </a:extLst>
          </p:cNvPr>
          <p:cNvSpPr txBox="1">
            <a:spLocks/>
          </p:cNvSpPr>
          <p:nvPr/>
        </p:nvSpPr>
        <p:spPr>
          <a:xfrm>
            <a:off x="76200" y="2332766"/>
            <a:ext cx="5505450" cy="454022"/>
          </a:xfrm>
          <a:prstGeom prst="rect">
            <a:avLst/>
          </a:prstGeom>
          <a:solidFill>
            <a:srgbClr val="EA0000"/>
          </a:solidFill>
          <a:effectLst>
            <a:softEdge rad="63500"/>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j-ea"/>
                <a:cs typeface="+mj-cs"/>
              </a:rPr>
              <a:t>Question 3: Top Tips</a:t>
            </a:r>
          </a:p>
        </p:txBody>
      </p:sp>
      <p:pic>
        <p:nvPicPr>
          <p:cNvPr id="9" name="Picture 3">
            <a:extLst>
              <a:ext uri="{FF2B5EF4-FFF2-40B4-BE49-F238E27FC236}">
                <a16:creationId xmlns:a16="http://schemas.microsoft.com/office/drawing/2014/main" id="{50B1E54A-4953-3C79-455B-9422DA2A90B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288" b="89904" l="2408" r="98555"/>
                    </a14:imgEffect>
                  </a14:imgLayer>
                </a14:imgProps>
              </a:ext>
              <a:ext uri="{28A0092B-C50C-407E-A947-70E740481C1C}">
                <a14:useLocalDpi xmlns:a14="http://schemas.microsoft.com/office/drawing/2010/main" val="0"/>
              </a:ext>
            </a:extLst>
          </a:blip>
          <a:srcRect l="26314" t="20940" r="8231" b="18909"/>
          <a:stretch/>
        </p:blipFill>
        <p:spPr bwMode="auto">
          <a:xfrm>
            <a:off x="5227320" y="2332766"/>
            <a:ext cx="1554480" cy="47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7">
            <a:extLst>
              <a:ext uri="{FF2B5EF4-FFF2-40B4-BE49-F238E27FC236}">
                <a16:creationId xmlns:a16="http://schemas.microsoft.com/office/drawing/2014/main" id="{2097F7AA-6389-254F-34B6-A31A4E508B1C}"/>
              </a:ext>
            </a:extLst>
          </p:cNvPr>
          <p:cNvSpPr/>
          <p:nvPr/>
        </p:nvSpPr>
        <p:spPr>
          <a:xfrm>
            <a:off x="427348" y="6561954"/>
            <a:ext cx="6003302" cy="2165787"/>
          </a:xfrm>
          <a:prstGeom prst="roundRect">
            <a:avLst/>
          </a:prstGeom>
          <a:solidFill>
            <a:schemeClr val="bg1"/>
          </a:solidFill>
          <a:ln w="7620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Avoid picking out sentence structures and punctuation. </a:t>
            </a:r>
          </a:p>
          <a:p>
            <a:pPr algn="ctr"/>
            <a:endParaRPr lang="en-GB" sz="1600" dirty="0">
              <a:solidFill>
                <a:schemeClr val="tx1"/>
              </a:solidFill>
            </a:endParaRPr>
          </a:p>
          <a:p>
            <a:pPr algn="ctr"/>
            <a:r>
              <a:rPr lang="en-GB" sz="1600" dirty="0">
                <a:solidFill>
                  <a:schemeClr val="tx1"/>
                </a:solidFill>
              </a:rPr>
              <a:t>The exam board is more interested in your ability to track the story – where does it go? How does it grab your attention? What changes and why?</a:t>
            </a:r>
          </a:p>
          <a:p>
            <a:pPr algn="ctr"/>
            <a:endParaRPr lang="en-GB" sz="1600" dirty="0">
              <a:solidFill>
                <a:schemeClr val="tx1"/>
              </a:solidFill>
            </a:endParaRPr>
          </a:p>
          <a:p>
            <a:pPr algn="ctr"/>
            <a:r>
              <a:rPr lang="en-GB" sz="1600" b="1" dirty="0">
                <a:solidFill>
                  <a:schemeClr val="tx1"/>
                </a:solidFill>
              </a:rPr>
              <a:t>Ensure that you are talking about FOCUS SHIFTS and how this changes between the </a:t>
            </a:r>
            <a:r>
              <a:rPr lang="en-GB" sz="1600" b="1" u="sng" dirty="0">
                <a:solidFill>
                  <a:schemeClr val="tx1"/>
                </a:solidFill>
              </a:rPr>
              <a:t>beginning, middle and end</a:t>
            </a:r>
            <a:r>
              <a:rPr lang="en-GB" sz="1600" b="1" dirty="0">
                <a:solidFill>
                  <a:schemeClr val="tx1"/>
                </a:solidFill>
              </a:rPr>
              <a:t>.</a:t>
            </a:r>
            <a:r>
              <a:rPr lang="en-GB" sz="1600" dirty="0">
                <a:solidFill>
                  <a:schemeClr val="tx1"/>
                </a:solidFill>
              </a:rPr>
              <a:t>  </a:t>
            </a:r>
          </a:p>
        </p:txBody>
      </p:sp>
      <p:sp>
        <p:nvSpPr>
          <p:cNvPr id="11" name="TextBox 10">
            <a:extLst>
              <a:ext uri="{FF2B5EF4-FFF2-40B4-BE49-F238E27FC236}">
                <a16:creationId xmlns:a16="http://schemas.microsoft.com/office/drawing/2014/main" id="{ADC0E5B1-77A0-D391-B88B-681CFC5FA197}"/>
              </a:ext>
            </a:extLst>
          </p:cNvPr>
          <p:cNvSpPr txBox="1"/>
          <p:nvPr/>
        </p:nvSpPr>
        <p:spPr>
          <a:xfrm>
            <a:off x="393587" y="3086700"/>
            <a:ext cx="5878646" cy="2677656"/>
          </a:xfrm>
          <a:prstGeom prst="rect">
            <a:avLst/>
          </a:prstGeom>
          <a:noFill/>
        </p:spPr>
        <p:txBody>
          <a:bodyPr wrap="square">
            <a:spAutoFit/>
          </a:bodyPr>
          <a:lstStyle/>
          <a:p>
            <a:pPr marL="285750" indent="-285750">
              <a:buFont typeface="Wingdings" panose="05000000000000000000" pitchFamily="2" charset="2"/>
              <a:buChar char="q"/>
            </a:pPr>
            <a:r>
              <a:rPr lang="en-GB" sz="1400" dirty="0"/>
              <a:t>Structure is about the way the ideas are ORGANISED across the whole text.</a:t>
            </a:r>
          </a:p>
          <a:p>
            <a:pPr marL="285750" indent="-285750">
              <a:buFont typeface="Wingdings" panose="05000000000000000000" pitchFamily="2" charset="2"/>
              <a:buChar char="q"/>
            </a:pPr>
            <a:r>
              <a:rPr lang="en-GB" sz="1400" dirty="0"/>
              <a:t>Show you understand STRUCTURAL features.</a:t>
            </a:r>
          </a:p>
          <a:p>
            <a:pPr marL="285750" indent="-285750">
              <a:buFont typeface="Wingdings" panose="05000000000000000000" pitchFamily="2" charset="2"/>
              <a:buChar char="q"/>
            </a:pPr>
            <a:r>
              <a:rPr lang="en-GB" sz="1400" dirty="0"/>
              <a:t> Examine and analyse the effects of the writer’s choice of structural features </a:t>
            </a:r>
          </a:p>
          <a:p>
            <a:pPr marL="285750" indent="-285750">
              <a:buFont typeface="Wingdings" panose="05000000000000000000" pitchFamily="2" charset="2"/>
              <a:buChar char="q"/>
            </a:pPr>
            <a:r>
              <a:rPr lang="en-GB" sz="1400" dirty="0"/>
              <a:t>Select and use relevant examples </a:t>
            </a:r>
          </a:p>
          <a:p>
            <a:pPr marL="285750" indent="-285750">
              <a:buFont typeface="Wingdings" panose="05000000000000000000" pitchFamily="2" charset="2"/>
              <a:buChar char="q"/>
            </a:pPr>
            <a:r>
              <a:rPr lang="en-GB" sz="1400" dirty="0"/>
              <a:t>Use appropriate subject terminology to discuss structure Structural features can be: At a whole text level – for example </a:t>
            </a:r>
            <a:r>
              <a:rPr lang="en-GB" sz="1400" u="sng" dirty="0"/>
              <a:t>beginnings (exposition, setting) middle (problem, rising tension, conflict), endings (circular, open ended, cliff hanger) and shifts in focus</a:t>
            </a:r>
            <a:r>
              <a:rPr lang="en-GB" sz="1400" dirty="0"/>
              <a:t>. At a paragraph level – for example </a:t>
            </a:r>
            <a:r>
              <a:rPr lang="en-GB" sz="1400" u="sng" dirty="0"/>
              <a:t>topic changes, dialogue, single-sentence paragraphs</a:t>
            </a:r>
            <a:r>
              <a:rPr lang="en-GB" sz="1400" dirty="0"/>
              <a:t>. At a sentence level – for example sentence lengths. </a:t>
            </a:r>
          </a:p>
        </p:txBody>
      </p:sp>
    </p:spTree>
    <p:extLst>
      <p:ext uri="{BB962C8B-B14F-4D97-AF65-F5344CB8AC3E}">
        <p14:creationId xmlns:p14="http://schemas.microsoft.com/office/powerpoint/2010/main" val="159043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D9AE41F-D621-295A-8F91-9E819188CD8E}"/>
              </a:ext>
            </a:extLst>
          </p:cNvPr>
          <p:cNvSpPr txBox="1">
            <a:spLocks noChangeArrowheads="1"/>
          </p:cNvSpPr>
          <p:nvPr/>
        </p:nvSpPr>
        <p:spPr bwMode="auto">
          <a:xfrm>
            <a:off x="415791" y="382588"/>
            <a:ext cx="2292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7030A0"/>
                </a:solidFill>
                <a:effectLst/>
                <a:uLnTx/>
                <a:uFillTx/>
                <a:latin typeface="Modern Love Caps" panose="04070805081001020A01" pitchFamily="82" charset="0"/>
                <a:ea typeface="Calibri" panose="020F0502020204030204" pitchFamily="34" charset="0"/>
                <a:cs typeface="Times New Roman" panose="02020603050405020304" pitchFamily="18" charset="0"/>
              </a:rPr>
              <a:t>Question 3</a:t>
            </a:r>
            <a:endParaRPr kumimoji="0" lang="en-US" altLang="en-US" sz="1400" b="0" i="0" u="none" strike="noStrike" kern="1200" cap="none" spc="0" normalizeH="0" baseline="0" noProof="0" dirty="0">
              <a:ln>
                <a:noFill/>
              </a:ln>
              <a:solidFill>
                <a:prstClr val="black"/>
              </a:solidFill>
              <a:effectLst/>
              <a:uLnTx/>
              <a:uFillTx/>
              <a:latin typeface="Modern Love Caps" panose="04070805081001020A01" pitchFamily="82" charset="0"/>
              <a:ea typeface="+mn-ea"/>
              <a:cs typeface="+mn-cs"/>
            </a:endParaRPr>
          </a:p>
        </p:txBody>
      </p:sp>
      <p:sp>
        <p:nvSpPr>
          <p:cNvPr id="3" name="Title 6">
            <a:extLst>
              <a:ext uri="{FF2B5EF4-FFF2-40B4-BE49-F238E27FC236}">
                <a16:creationId xmlns:a16="http://schemas.microsoft.com/office/drawing/2014/main" id="{E42023BD-416F-DE54-8287-4E2E595805A3}"/>
              </a:ext>
            </a:extLst>
          </p:cNvPr>
          <p:cNvSpPr txBox="1">
            <a:spLocks/>
          </p:cNvSpPr>
          <p:nvPr/>
        </p:nvSpPr>
        <p:spPr>
          <a:xfrm rot="392386">
            <a:off x="4757939" y="303015"/>
            <a:ext cx="1934095" cy="74907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8 marks = </a:t>
            </a:r>
            <a:b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1800" b="1" i="0" u="none" strike="noStrike" kern="1200" cap="none" spc="0" normalizeH="0" baseline="0" noProof="0" dirty="0">
                <a:ln>
                  <a:noFill/>
                </a:ln>
                <a:solidFill>
                  <a:prstClr val="black"/>
                </a:solidFill>
                <a:effectLst/>
                <a:uLnTx/>
                <a:uFillTx/>
                <a:latin typeface="Calibri" panose="020F0502020204030204"/>
                <a:ea typeface="+mj-ea"/>
                <a:cs typeface="+mj-cs"/>
              </a:rPr>
              <a:t>10 minutes</a:t>
            </a:r>
          </a:p>
        </p:txBody>
      </p:sp>
      <p:pic>
        <p:nvPicPr>
          <p:cNvPr id="4" name="Picture 3" descr="A close up of a logo&#10;&#10;Description automatically generated">
            <a:extLst>
              <a:ext uri="{FF2B5EF4-FFF2-40B4-BE49-F238E27FC236}">
                <a16:creationId xmlns:a16="http://schemas.microsoft.com/office/drawing/2014/main" id="{DCDA9B42-B2A3-4291-3067-222B18754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 y="11507787"/>
            <a:ext cx="5730875" cy="4540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9">
            <a:extLst>
              <a:ext uri="{FF2B5EF4-FFF2-40B4-BE49-F238E27FC236}">
                <a16:creationId xmlns:a16="http://schemas.microsoft.com/office/drawing/2014/main" id="{285226CE-49D4-F19A-749D-97E1172D79BE}"/>
              </a:ext>
            </a:extLst>
          </p:cNvPr>
          <p:cNvSpPr txBox="1">
            <a:spLocks/>
          </p:cNvSpPr>
          <p:nvPr/>
        </p:nvSpPr>
        <p:spPr>
          <a:xfrm>
            <a:off x="542324" y="1513184"/>
            <a:ext cx="5773350" cy="454022"/>
          </a:xfrm>
          <a:prstGeom prst="rect">
            <a:avLst/>
          </a:prstGeom>
          <a:solidFill>
            <a:srgbClr val="4BACC6">
              <a:lumMod val="20000"/>
              <a:lumOff val="8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Mark Scheme</a:t>
            </a:r>
            <a:endParaRPr kumimoji="0" lang="en-GB" sz="2000" b="1" i="1"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DA067F5E-9491-6282-477D-5BD47306227E}"/>
              </a:ext>
            </a:extLst>
          </p:cNvPr>
          <p:cNvGraphicFramePr>
            <a:graphicFrameLocks noGrp="1"/>
          </p:cNvGraphicFramePr>
          <p:nvPr>
            <p:extLst>
              <p:ext uri="{D42A27DB-BD31-4B8C-83A1-F6EECF244321}">
                <p14:modId xmlns:p14="http://schemas.microsoft.com/office/powerpoint/2010/main" val="4113370162"/>
              </p:ext>
            </p:extLst>
          </p:nvPr>
        </p:nvGraphicFramePr>
        <p:xfrm>
          <a:off x="542323" y="2566656"/>
          <a:ext cx="5773352" cy="8379780"/>
        </p:xfrm>
        <a:graphic>
          <a:graphicData uri="http://schemas.openxmlformats.org/drawingml/2006/table">
            <a:tbl>
              <a:tblPr firstRow="1" firstCol="1" bandRow="1">
                <a:tableStyleId>{8A107856-5554-42FB-B03E-39F5DBC370BA}</a:tableStyleId>
              </a:tblPr>
              <a:tblGrid>
                <a:gridCol w="2886676">
                  <a:extLst>
                    <a:ext uri="{9D8B030D-6E8A-4147-A177-3AD203B41FA5}">
                      <a16:colId xmlns:a16="http://schemas.microsoft.com/office/drawing/2014/main" val="20000"/>
                    </a:ext>
                  </a:extLst>
                </a:gridCol>
                <a:gridCol w="2886676">
                  <a:extLst>
                    <a:ext uri="{9D8B030D-6E8A-4147-A177-3AD203B41FA5}">
                      <a16:colId xmlns:a16="http://schemas.microsoft.com/office/drawing/2014/main" val="20001"/>
                    </a:ext>
                  </a:extLst>
                </a:gridCol>
              </a:tblGrid>
              <a:tr h="2124614">
                <a:tc>
                  <a:txBody>
                    <a:bodyPr/>
                    <a:lstStyle/>
                    <a:p>
                      <a:pPr algn="l">
                        <a:lnSpc>
                          <a:spcPct val="107000"/>
                        </a:lnSpc>
                        <a:spcAft>
                          <a:spcPts val="0"/>
                        </a:spcAft>
                      </a:pPr>
                      <a:r>
                        <a:rPr lang="en-GB" sz="1600" b="1" dirty="0">
                          <a:effectLst/>
                        </a:rPr>
                        <a:t>Level 4</a:t>
                      </a:r>
                      <a:endParaRPr lang="en-GB" sz="1400" b="1" dirty="0">
                        <a:effectLst/>
                      </a:endParaRPr>
                    </a:p>
                    <a:p>
                      <a:pPr algn="l">
                        <a:lnSpc>
                          <a:spcPct val="107000"/>
                        </a:lnSpc>
                        <a:spcAft>
                          <a:spcPts val="0"/>
                        </a:spcAft>
                      </a:pPr>
                      <a:r>
                        <a:rPr lang="en-GB" sz="1600" b="1" dirty="0">
                          <a:effectLst/>
                        </a:rPr>
                        <a:t>Perceptive, detailed  </a:t>
                      </a:r>
                    </a:p>
                    <a:p>
                      <a:pPr algn="l">
                        <a:lnSpc>
                          <a:spcPct val="107000"/>
                        </a:lnSpc>
                        <a:spcAft>
                          <a:spcPts val="0"/>
                        </a:spcAft>
                      </a:pPr>
                      <a:endParaRPr lang="en-GB" sz="1600" b="0" dirty="0">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detailed and perceptive understanding of structural features</a:t>
                      </a:r>
                    </a:p>
                    <a:p>
                      <a:pPr algn="l">
                        <a:lnSpc>
                          <a:spcPct val="107000"/>
                        </a:lnSpc>
                        <a:spcAft>
                          <a:spcPts val="0"/>
                        </a:spcAft>
                      </a:pPr>
                      <a:r>
                        <a:rPr lang="en-GB" sz="1600" b="0" dirty="0">
                          <a:effectLst/>
                        </a:rPr>
                        <a:t> </a:t>
                      </a:r>
                      <a:endParaRPr lang="en-GB" sz="1400" b="0" dirty="0">
                        <a:effectLst/>
                      </a:endParaRPr>
                    </a:p>
                    <a:p>
                      <a:pPr algn="l">
                        <a:lnSpc>
                          <a:spcPct val="107000"/>
                        </a:lnSpc>
                        <a:spcAft>
                          <a:spcPts val="0"/>
                        </a:spcAft>
                      </a:pPr>
                      <a:r>
                        <a:rPr lang="en-GB" sz="1600" b="1" dirty="0">
                          <a:effectLst/>
                        </a:rPr>
                        <a:t>7-8 marks</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1" dirty="0">
                          <a:effectLst/>
                        </a:rPr>
                        <a:t>Analyses</a:t>
                      </a:r>
                      <a:r>
                        <a:rPr lang="en-GB" sz="1600" b="0" dirty="0">
                          <a:effectLst/>
                        </a:rPr>
                        <a:t> the </a:t>
                      </a:r>
                      <a:r>
                        <a:rPr lang="en-GB" sz="1600" b="1" dirty="0">
                          <a:effectLst/>
                        </a:rPr>
                        <a:t>effects</a:t>
                      </a:r>
                      <a:r>
                        <a:rPr lang="en-GB" sz="1600" b="0" dirty="0">
                          <a:effectLst/>
                        </a:rPr>
                        <a:t> of the writer’s choices of structural features</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Selects a </a:t>
                      </a:r>
                      <a:r>
                        <a:rPr lang="en-GB" sz="1600" b="1" dirty="0">
                          <a:effectLst/>
                        </a:rPr>
                        <a:t>range</a:t>
                      </a:r>
                      <a:r>
                        <a:rPr lang="en-GB" sz="1600" b="0" dirty="0">
                          <a:effectLst/>
                        </a:rPr>
                        <a:t> of </a:t>
                      </a:r>
                      <a:r>
                        <a:rPr lang="en-GB" sz="1600" b="1" dirty="0">
                          <a:effectLst/>
                        </a:rPr>
                        <a:t>judicious</a:t>
                      </a:r>
                      <a:r>
                        <a:rPr lang="en-GB" sz="1600" b="0" dirty="0">
                          <a:effectLst/>
                        </a:rPr>
                        <a:t> examples</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Uses </a:t>
                      </a:r>
                      <a:r>
                        <a:rPr lang="en-GB" sz="1600" b="1" dirty="0">
                          <a:effectLst/>
                        </a:rPr>
                        <a:t>a range of subject</a:t>
                      </a:r>
                      <a:r>
                        <a:rPr lang="en-GB" sz="1600" b="1" baseline="0" dirty="0">
                          <a:effectLst/>
                        </a:rPr>
                        <a:t> terminology </a:t>
                      </a:r>
                      <a:r>
                        <a:rPr lang="en-GB" sz="1600" b="0" dirty="0">
                          <a:effectLst/>
                        </a:rPr>
                        <a:t>appropriately</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03886">
                <a:tc>
                  <a:txBody>
                    <a:bodyPr/>
                    <a:lstStyle/>
                    <a:p>
                      <a:pPr algn="l">
                        <a:lnSpc>
                          <a:spcPct val="107000"/>
                        </a:lnSpc>
                        <a:spcAft>
                          <a:spcPts val="0"/>
                        </a:spcAft>
                      </a:pPr>
                      <a:r>
                        <a:rPr lang="en-GB" sz="1600" b="1" dirty="0">
                          <a:effectLst/>
                        </a:rPr>
                        <a:t>Level 3</a:t>
                      </a:r>
                      <a:endParaRPr lang="en-GB" sz="1400" b="1" dirty="0">
                        <a:effectLst/>
                      </a:endParaRPr>
                    </a:p>
                    <a:p>
                      <a:pPr algn="l">
                        <a:lnSpc>
                          <a:spcPct val="107000"/>
                        </a:lnSpc>
                        <a:spcAft>
                          <a:spcPts val="0"/>
                        </a:spcAft>
                      </a:pPr>
                      <a:r>
                        <a:rPr lang="en-GB" sz="1600" b="1" dirty="0">
                          <a:effectLst/>
                        </a:rPr>
                        <a:t>Clear, relevant</a:t>
                      </a:r>
                      <a:endParaRPr lang="en-GB" sz="1400" b="1" dirty="0">
                        <a:effectLst/>
                      </a:endParaRPr>
                    </a:p>
                    <a:p>
                      <a:pPr algn="l">
                        <a:lnSpc>
                          <a:spcPct val="107000"/>
                        </a:lnSpc>
                        <a:spcAft>
                          <a:spcPts val="0"/>
                        </a:spcAft>
                      </a:pPr>
                      <a:r>
                        <a:rPr lang="en-GB" sz="1600" b="1" dirty="0">
                          <a:effectLst/>
                        </a:rPr>
                        <a:t> </a:t>
                      </a: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clear understanding of structural features </a:t>
                      </a:r>
                      <a:endParaRPr lang="en-GB" sz="1200" b="0" dirty="0">
                        <a:effectLst/>
                      </a:endParaRPr>
                    </a:p>
                    <a:p>
                      <a:pPr algn="l">
                        <a:lnSpc>
                          <a:spcPct val="107000"/>
                        </a:lnSpc>
                        <a:spcAft>
                          <a:spcPts val="0"/>
                        </a:spcAft>
                      </a:pPr>
                      <a:endParaRPr lang="en-GB" sz="1400" b="0" dirty="0">
                        <a:effectLst/>
                      </a:endParaRPr>
                    </a:p>
                    <a:p>
                      <a:pPr algn="l">
                        <a:lnSpc>
                          <a:spcPct val="107000"/>
                        </a:lnSpc>
                        <a:spcAft>
                          <a:spcPts val="0"/>
                        </a:spcAft>
                      </a:pPr>
                      <a:r>
                        <a:rPr lang="en-GB" sz="1600" b="1" dirty="0">
                          <a:effectLst/>
                        </a:rPr>
                        <a:t>5-6 marks </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1" dirty="0">
                          <a:effectLst/>
                        </a:rPr>
                        <a:t>Clearly</a:t>
                      </a:r>
                      <a:r>
                        <a:rPr lang="en-GB" sz="1600" b="0" dirty="0">
                          <a:effectLst/>
                        </a:rPr>
                        <a:t> </a:t>
                      </a:r>
                      <a:r>
                        <a:rPr lang="en-GB" sz="1600" b="1" dirty="0">
                          <a:effectLst/>
                        </a:rPr>
                        <a:t>explains</a:t>
                      </a:r>
                      <a:r>
                        <a:rPr lang="en-GB" sz="1600" b="0" dirty="0">
                          <a:effectLst/>
                        </a:rPr>
                        <a:t> the </a:t>
                      </a:r>
                      <a:r>
                        <a:rPr lang="en-GB" sz="1600" b="1" dirty="0">
                          <a:effectLst/>
                        </a:rPr>
                        <a:t>effects</a:t>
                      </a:r>
                      <a:r>
                        <a:rPr lang="en-GB" sz="1600" b="0" dirty="0">
                          <a:effectLst/>
                        </a:rPr>
                        <a:t> of the writer’s choices  of structural features </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Selects </a:t>
                      </a:r>
                      <a:r>
                        <a:rPr lang="en-GB" sz="1600" b="1" dirty="0">
                          <a:effectLst/>
                        </a:rPr>
                        <a:t>a range of relevant examples </a:t>
                      </a:r>
                      <a:endParaRPr lang="en-GB" sz="1400" b="1"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Uses </a:t>
                      </a:r>
                      <a:r>
                        <a:rPr lang="en-GB" sz="1600" b="1" dirty="0">
                          <a:effectLst/>
                        </a:rPr>
                        <a:t>subject terminology accurately</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03886">
                <a:tc>
                  <a:txBody>
                    <a:bodyPr/>
                    <a:lstStyle/>
                    <a:p>
                      <a:pPr algn="l">
                        <a:lnSpc>
                          <a:spcPct val="107000"/>
                        </a:lnSpc>
                        <a:spcAft>
                          <a:spcPts val="0"/>
                        </a:spcAft>
                      </a:pPr>
                      <a:r>
                        <a:rPr lang="en-GB" sz="1600" b="1" dirty="0">
                          <a:effectLst/>
                        </a:rPr>
                        <a:t>Level 2</a:t>
                      </a:r>
                      <a:endParaRPr lang="en-GB" sz="1400" b="1" dirty="0">
                        <a:effectLst/>
                      </a:endParaRPr>
                    </a:p>
                    <a:p>
                      <a:pPr algn="l">
                        <a:lnSpc>
                          <a:spcPct val="107000"/>
                        </a:lnSpc>
                        <a:spcAft>
                          <a:spcPts val="0"/>
                        </a:spcAft>
                      </a:pPr>
                      <a:r>
                        <a:rPr lang="en-GB" sz="1600" b="1" dirty="0">
                          <a:effectLst/>
                        </a:rPr>
                        <a:t>Some, attempts</a:t>
                      </a:r>
                      <a:endParaRPr lang="en-GB" sz="1400" b="1" dirty="0">
                        <a:effectLst/>
                      </a:endParaRPr>
                    </a:p>
                    <a:p>
                      <a:pPr algn="l">
                        <a:lnSpc>
                          <a:spcPct val="107000"/>
                        </a:lnSpc>
                        <a:spcAft>
                          <a:spcPts val="0"/>
                        </a:spcAft>
                      </a:pPr>
                      <a:r>
                        <a:rPr lang="en-GB" sz="1600" b="0" dirty="0">
                          <a:effectLst/>
                        </a:rPr>
                        <a:t> </a:t>
                      </a: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some understanding of structural features </a:t>
                      </a:r>
                      <a:endParaRPr lang="en-GB" sz="1200" b="0" dirty="0">
                        <a:effectLst/>
                      </a:endParaRPr>
                    </a:p>
                    <a:p>
                      <a:pPr algn="l">
                        <a:lnSpc>
                          <a:spcPct val="107000"/>
                        </a:lnSpc>
                        <a:spcAft>
                          <a:spcPts val="0"/>
                        </a:spcAft>
                      </a:pPr>
                      <a:endParaRPr lang="en-GB" sz="1400" b="0" dirty="0">
                        <a:effectLst/>
                      </a:endParaRPr>
                    </a:p>
                    <a:p>
                      <a:pPr algn="l">
                        <a:lnSpc>
                          <a:spcPct val="107000"/>
                        </a:lnSpc>
                        <a:spcAft>
                          <a:spcPts val="0"/>
                        </a:spcAft>
                      </a:pPr>
                      <a:r>
                        <a:rPr lang="en-GB" sz="1600" b="1" dirty="0">
                          <a:effectLst/>
                        </a:rPr>
                        <a:t>3-4 marks </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1" dirty="0">
                          <a:effectLst/>
                        </a:rPr>
                        <a:t>Attempts</a:t>
                      </a:r>
                      <a:r>
                        <a:rPr lang="en-GB" sz="1600" b="0" dirty="0">
                          <a:effectLst/>
                        </a:rPr>
                        <a:t> to comment on the </a:t>
                      </a:r>
                      <a:r>
                        <a:rPr lang="en-GB" sz="1600" b="1" dirty="0">
                          <a:effectLst/>
                        </a:rPr>
                        <a:t>effect of structural features </a:t>
                      </a:r>
                      <a:endParaRPr lang="en-GB" sz="1400" b="1"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Selects </a:t>
                      </a:r>
                      <a:r>
                        <a:rPr lang="en-GB" sz="1600" b="1" dirty="0">
                          <a:effectLst/>
                        </a:rPr>
                        <a:t>some</a:t>
                      </a:r>
                      <a:r>
                        <a:rPr lang="en-GB" sz="1600" b="0" dirty="0">
                          <a:effectLst/>
                        </a:rPr>
                        <a:t> </a:t>
                      </a:r>
                      <a:r>
                        <a:rPr lang="en-GB" sz="1600" b="1" dirty="0">
                          <a:effectLst/>
                        </a:rPr>
                        <a:t>relevant</a:t>
                      </a:r>
                      <a:r>
                        <a:rPr lang="en-GB" sz="1600" b="0" dirty="0">
                          <a:effectLst/>
                        </a:rPr>
                        <a:t> examples </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Uses </a:t>
                      </a:r>
                      <a:r>
                        <a:rPr lang="en-GB" sz="1600" b="1" dirty="0">
                          <a:effectLst/>
                        </a:rPr>
                        <a:t>some</a:t>
                      </a:r>
                      <a:r>
                        <a:rPr lang="en-GB" sz="1600" b="0" dirty="0">
                          <a:effectLst/>
                        </a:rPr>
                        <a:t> subject terminology, not always appropriately</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47394">
                <a:tc>
                  <a:txBody>
                    <a:bodyPr/>
                    <a:lstStyle/>
                    <a:p>
                      <a:pPr algn="l">
                        <a:lnSpc>
                          <a:spcPct val="107000"/>
                        </a:lnSpc>
                        <a:spcAft>
                          <a:spcPts val="0"/>
                        </a:spcAft>
                      </a:pPr>
                      <a:r>
                        <a:rPr lang="en-GB" sz="1600" b="1" dirty="0">
                          <a:effectLst/>
                        </a:rPr>
                        <a:t>Level 1</a:t>
                      </a:r>
                      <a:endParaRPr lang="en-GB" sz="1400" b="1" dirty="0">
                        <a:effectLst/>
                      </a:endParaRPr>
                    </a:p>
                    <a:p>
                      <a:pPr algn="l">
                        <a:lnSpc>
                          <a:spcPct val="107000"/>
                        </a:lnSpc>
                        <a:spcAft>
                          <a:spcPts val="0"/>
                        </a:spcAft>
                      </a:pPr>
                      <a:r>
                        <a:rPr lang="en-GB" sz="1600" b="1" dirty="0">
                          <a:effectLst/>
                        </a:rPr>
                        <a:t>Simple, limited</a:t>
                      </a:r>
                    </a:p>
                    <a:p>
                      <a:pPr algn="l">
                        <a:lnSpc>
                          <a:spcPct val="107000"/>
                        </a:lnSpc>
                        <a:spcAft>
                          <a:spcPts val="0"/>
                        </a:spcAft>
                      </a:pPr>
                      <a:endParaRPr lang="en-GB" sz="1600" b="0" dirty="0">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dirty="0">
                          <a:effectLst/>
                        </a:rPr>
                        <a:t>Shows simple awareness of structural features </a:t>
                      </a:r>
                    </a:p>
                    <a:p>
                      <a:pPr algn="l">
                        <a:lnSpc>
                          <a:spcPct val="107000"/>
                        </a:lnSpc>
                        <a:spcAft>
                          <a:spcPts val="0"/>
                        </a:spcAft>
                      </a:pPr>
                      <a:r>
                        <a:rPr lang="en-GB" sz="1600" b="0" dirty="0">
                          <a:effectLst/>
                        </a:rPr>
                        <a:t> </a:t>
                      </a:r>
                      <a:endParaRPr lang="en-GB" sz="1400" b="0" dirty="0">
                        <a:effectLst/>
                      </a:endParaRPr>
                    </a:p>
                    <a:p>
                      <a:pPr algn="l">
                        <a:lnSpc>
                          <a:spcPct val="107000"/>
                        </a:lnSpc>
                        <a:spcAft>
                          <a:spcPts val="0"/>
                        </a:spcAft>
                      </a:pPr>
                      <a:r>
                        <a:rPr lang="en-GB" sz="1600" b="1" dirty="0">
                          <a:effectLst/>
                        </a:rPr>
                        <a:t>1-2 marks</a:t>
                      </a:r>
                      <a:endParaRPr lang="en-GB"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GB" sz="1600" b="0" dirty="0">
                          <a:effectLst/>
                        </a:rPr>
                        <a:t>Offers </a:t>
                      </a:r>
                      <a:r>
                        <a:rPr lang="en-GB" sz="1600" b="1" dirty="0">
                          <a:effectLst/>
                        </a:rPr>
                        <a:t>simple comment </a:t>
                      </a:r>
                      <a:r>
                        <a:rPr lang="en-GB" sz="1600" b="0" dirty="0">
                          <a:effectLst/>
                        </a:rPr>
                        <a:t>on the effect of structure </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1" dirty="0">
                          <a:effectLst/>
                        </a:rPr>
                        <a:t>Simple</a:t>
                      </a:r>
                      <a:r>
                        <a:rPr lang="en-GB" sz="1600" b="0" dirty="0">
                          <a:effectLst/>
                        </a:rPr>
                        <a:t> references or examples </a:t>
                      </a:r>
                      <a:endParaRPr lang="en-GB" sz="1400" b="0" dirty="0">
                        <a:effectLst/>
                      </a:endParaRPr>
                    </a:p>
                    <a:p>
                      <a:pPr marL="342900" lvl="0" indent="-342900" algn="l">
                        <a:lnSpc>
                          <a:spcPct val="107000"/>
                        </a:lnSpc>
                        <a:spcAft>
                          <a:spcPts val="0"/>
                        </a:spcAft>
                        <a:buFont typeface="Symbol" panose="05050102010706020507" pitchFamily="18" charset="2"/>
                        <a:buChar char=""/>
                      </a:pPr>
                      <a:r>
                        <a:rPr lang="en-GB" sz="1600" b="0" dirty="0">
                          <a:effectLst/>
                        </a:rPr>
                        <a:t>Simple mention of subject terminology</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784081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TotalTime>
  <Words>2248</Words>
  <Application>Microsoft Office PowerPoint</Application>
  <PresentationFormat>Widescreen</PresentationFormat>
  <Paragraphs>309</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Gibson</vt:lpstr>
      <vt:lpstr>Modern Love</vt:lpstr>
      <vt:lpstr>Modern Love Caps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Amos</dc:creator>
  <cp:lastModifiedBy>Luke Amos</cp:lastModifiedBy>
  <cp:revision>2</cp:revision>
  <cp:lastPrinted>2022-10-14T15:00:09Z</cp:lastPrinted>
  <dcterms:created xsi:type="dcterms:W3CDTF">2022-10-13T18:31:03Z</dcterms:created>
  <dcterms:modified xsi:type="dcterms:W3CDTF">2025-03-10T12:59:49Z</dcterms:modified>
</cp:coreProperties>
</file>