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2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5" d="100"/>
          <a:sy n="45" d="100"/>
        </p:scale>
        <p:origin x="2885"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Amos" userId="80126f9f-26e7-4b0e-9912-c0b4f3d1c8ff" providerId="ADAL" clId="{6AE614B4-9083-4583-AB20-2B33E036FD16}"/>
    <pc:docChg chg="modSld">
      <pc:chgData name="Luke Amos" userId="80126f9f-26e7-4b0e-9912-c0b4f3d1c8ff" providerId="ADAL" clId="{6AE614B4-9083-4583-AB20-2B33E036FD16}" dt="2025-03-10T13:00:25.996" v="0" actId="20577"/>
      <pc:docMkLst>
        <pc:docMk/>
      </pc:docMkLst>
      <pc:sldChg chg="modSp mod">
        <pc:chgData name="Luke Amos" userId="80126f9f-26e7-4b0e-9912-c0b4f3d1c8ff" providerId="ADAL" clId="{6AE614B4-9083-4583-AB20-2B33E036FD16}" dt="2025-03-10T13:00:25.996" v="0" actId="20577"/>
        <pc:sldMkLst>
          <pc:docMk/>
          <pc:sldMk cId="1323163727" sldId="256"/>
        </pc:sldMkLst>
        <pc:spChg chg="mod">
          <ac:chgData name="Luke Amos" userId="80126f9f-26e7-4b0e-9912-c0b4f3d1c8ff" providerId="ADAL" clId="{6AE614B4-9083-4583-AB20-2B33E036FD16}" dt="2025-03-10T13:00:25.996" v="0" actId="20577"/>
          <ac:spMkLst>
            <pc:docMk/>
            <pc:sldMk cId="1323163727" sldId="256"/>
            <ac:spMk id="8" creationId="{1F5BC827-FBA9-7AF9-51F4-A355D868CEC7}"/>
          </ac:spMkLst>
        </pc:spChg>
      </pc:sldChg>
    </pc:docChg>
  </pc:docChgLst>
  <pc:docChgLst>
    <pc:chgData name="Luke Amos" userId="80126f9f-26e7-4b0e-9912-c0b4f3d1c8ff" providerId="ADAL" clId="{D7AEF9E0-8C21-4933-8F35-169E913BD504}"/>
    <pc:docChg chg="custSel modSld">
      <pc:chgData name="Luke Amos" userId="80126f9f-26e7-4b0e-9912-c0b4f3d1c8ff" providerId="ADAL" clId="{D7AEF9E0-8C21-4933-8F35-169E913BD504}" dt="2025-02-13T20:49:34.226" v="98" actId="20577"/>
      <pc:docMkLst>
        <pc:docMk/>
      </pc:docMkLst>
      <pc:sldChg chg="modSp mod">
        <pc:chgData name="Luke Amos" userId="80126f9f-26e7-4b0e-9912-c0b4f3d1c8ff" providerId="ADAL" clId="{D7AEF9E0-8C21-4933-8F35-169E913BD504}" dt="2025-02-12T12:42:24.495" v="46" actId="1035"/>
        <pc:sldMkLst>
          <pc:docMk/>
          <pc:sldMk cId="1323163727" sldId="256"/>
        </pc:sldMkLst>
        <pc:picChg chg="mod">
          <ac:chgData name="Luke Amos" userId="80126f9f-26e7-4b0e-9912-c0b4f3d1c8ff" providerId="ADAL" clId="{D7AEF9E0-8C21-4933-8F35-169E913BD504}" dt="2025-02-12T12:42:24.495" v="46" actId="1035"/>
          <ac:picMkLst>
            <pc:docMk/>
            <pc:sldMk cId="1323163727" sldId="256"/>
            <ac:picMk id="13" creationId="{55C5D0E9-4839-531F-7227-1AF137B68B34}"/>
          </ac:picMkLst>
        </pc:picChg>
      </pc:sldChg>
      <pc:sldChg chg="modSp mod">
        <pc:chgData name="Luke Amos" userId="80126f9f-26e7-4b0e-9912-c0b4f3d1c8ff" providerId="ADAL" clId="{D7AEF9E0-8C21-4933-8F35-169E913BD504}" dt="2025-02-12T09:26:01.427" v="16" actId="1037"/>
        <pc:sldMkLst>
          <pc:docMk/>
          <pc:sldMk cId="3081775479" sldId="257"/>
        </pc:sldMkLst>
        <pc:picChg chg="mod modCrop">
          <ac:chgData name="Luke Amos" userId="80126f9f-26e7-4b0e-9912-c0b4f3d1c8ff" providerId="ADAL" clId="{D7AEF9E0-8C21-4933-8F35-169E913BD504}" dt="2025-02-12T09:26:01.427" v="16" actId="1037"/>
          <ac:picMkLst>
            <pc:docMk/>
            <pc:sldMk cId="3081775479" sldId="257"/>
            <ac:picMk id="5" creationId="{4A8E75DE-3B6F-5E88-43FF-F5E349174693}"/>
          </ac:picMkLst>
        </pc:picChg>
      </pc:sldChg>
      <pc:sldChg chg="addSp delSp modSp mod">
        <pc:chgData name="Luke Amos" userId="80126f9f-26e7-4b0e-9912-c0b4f3d1c8ff" providerId="ADAL" clId="{D7AEF9E0-8C21-4933-8F35-169E913BD504}" dt="2025-02-12T09:26:08.257" v="18"/>
        <pc:sldMkLst>
          <pc:docMk/>
          <pc:sldMk cId="2646738793" sldId="258"/>
        </pc:sldMkLst>
        <pc:picChg chg="add mod">
          <ac:chgData name="Luke Amos" userId="80126f9f-26e7-4b0e-9912-c0b4f3d1c8ff" providerId="ADAL" clId="{D7AEF9E0-8C21-4933-8F35-169E913BD504}" dt="2025-02-12T09:26:08.257" v="18"/>
          <ac:picMkLst>
            <pc:docMk/>
            <pc:sldMk cId="2646738793" sldId="258"/>
            <ac:picMk id="9" creationId="{FC68B985-59DD-DB4E-7424-0E5D8341131A}"/>
          </ac:picMkLst>
        </pc:picChg>
      </pc:sldChg>
      <pc:sldChg chg="addSp delSp modSp mod">
        <pc:chgData name="Luke Amos" userId="80126f9f-26e7-4b0e-9912-c0b4f3d1c8ff" providerId="ADAL" clId="{D7AEF9E0-8C21-4933-8F35-169E913BD504}" dt="2025-02-12T09:26:13.414" v="20"/>
        <pc:sldMkLst>
          <pc:docMk/>
          <pc:sldMk cId="2718970601" sldId="259"/>
        </pc:sldMkLst>
        <pc:picChg chg="add mod">
          <ac:chgData name="Luke Amos" userId="80126f9f-26e7-4b0e-9912-c0b4f3d1c8ff" providerId="ADAL" clId="{D7AEF9E0-8C21-4933-8F35-169E913BD504}" dt="2025-02-12T09:26:13.414" v="20"/>
          <ac:picMkLst>
            <pc:docMk/>
            <pc:sldMk cId="2718970601" sldId="259"/>
            <ac:picMk id="18" creationId="{295F3D16-ED91-4EC0-02AC-7FA405B77849}"/>
          </ac:picMkLst>
        </pc:picChg>
      </pc:sldChg>
      <pc:sldChg chg="addSp delSp modSp mod">
        <pc:chgData name="Luke Amos" userId="80126f9f-26e7-4b0e-9912-c0b4f3d1c8ff" providerId="ADAL" clId="{D7AEF9E0-8C21-4933-8F35-169E913BD504}" dt="2025-02-12T09:26:15.987" v="22"/>
        <pc:sldMkLst>
          <pc:docMk/>
          <pc:sldMk cId="4127093481" sldId="260"/>
        </pc:sldMkLst>
        <pc:picChg chg="add mod">
          <ac:chgData name="Luke Amos" userId="80126f9f-26e7-4b0e-9912-c0b4f3d1c8ff" providerId="ADAL" clId="{D7AEF9E0-8C21-4933-8F35-169E913BD504}" dt="2025-02-12T09:26:15.987" v="22"/>
          <ac:picMkLst>
            <pc:docMk/>
            <pc:sldMk cId="4127093481" sldId="260"/>
            <ac:picMk id="8" creationId="{2618EEDE-D9F8-E1D4-600B-E3706E3B4DE9}"/>
          </ac:picMkLst>
        </pc:picChg>
      </pc:sldChg>
      <pc:sldChg chg="addSp delSp modSp mod">
        <pc:chgData name="Luke Amos" userId="80126f9f-26e7-4b0e-9912-c0b4f3d1c8ff" providerId="ADAL" clId="{D7AEF9E0-8C21-4933-8F35-169E913BD504}" dt="2025-02-12T09:26:18.424" v="24"/>
        <pc:sldMkLst>
          <pc:docMk/>
          <pc:sldMk cId="1778082312" sldId="261"/>
        </pc:sldMkLst>
        <pc:picChg chg="add mod">
          <ac:chgData name="Luke Amos" userId="80126f9f-26e7-4b0e-9912-c0b4f3d1c8ff" providerId="ADAL" clId="{D7AEF9E0-8C21-4933-8F35-169E913BD504}" dt="2025-02-12T09:26:18.424" v="24"/>
          <ac:picMkLst>
            <pc:docMk/>
            <pc:sldMk cId="1778082312" sldId="261"/>
            <ac:picMk id="18" creationId="{1A0464B3-80C2-2965-B6E3-AD5FFDC5757E}"/>
          </ac:picMkLst>
        </pc:picChg>
      </pc:sldChg>
      <pc:sldChg chg="addSp delSp modSp mod">
        <pc:chgData name="Luke Amos" userId="80126f9f-26e7-4b0e-9912-c0b4f3d1c8ff" providerId="ADAL" clId="{D7AEF9E0-8C21-4933-8F35-169E913BD504}" dt="2025-02-13T20:48:41.258" v="87" actId="20577"/>
        <pc:sldMkLst>
          <pc:docMk/>
          <pc:sldMk cId="3631848925" sldId="262"/>
        </pc:sldMkLst>
        <pc:spChg chg="mod">
          <ac:chgData name="Luke Amos" userId="80126f9f-26e7-4b0e-9912-c0b4f3d1c8ff" providerId="ADAL" clId="{D7AEF9E0-8C21-4933-8F35-169E913BD504}" dt="2025-02-13T20:48:41.258" v="87" actId="20577"/>
          <ac:spMkLst>
            <pc:docMk/>
            <pc:sldMk cId="3631848925" sldId="262"/>
            <ac:spMk id="11" creationId="{8CD99395-AB3A-E68E-A3DF-00F982FFAB56}"/>
          </ac:spMkLst>
        </pc:spChg>
        <pc:picChg chg="add mod">
          <ac:chgData name="Luke Amos" userId="80126f9f-26e7-4b0e-9912-c0b4f3d1c8ff" providerId="ADAL" clId="{D7AEF9E0-8C21-4933-8F35-169E913BD504}" dt="2025-02-12T09:26:21.778" v="26"/>
          <ac:picMkLst>
            <pc:docMk/>
            <pc:sldMk cId="3631848925" sldId="262"/>
            <ac:picMk id="14" creationId="{33CB2C93-D7C0-1054-5171-20CD3073F333}"/>
          </ac:picMkLst>
        </pc:picChg>
      </pc:sldChg>
      <pc:sldChg chg="addSp delSp modSp mod">
        <pc:chgData name="Luke Amos" userId="80126f9f-26e7-4b0e-9912-c0b4f3d1c8ff" providerId="ADAL" clId="{D7AEF9E0-8C21-4933-8F35-169E913BD504}" dt="2025-02-12T09:26:24.646" v="28"/>
        <pc:sldMkLst>
          <pc:docMk/>
          <pc:sldMk cId="1719729111" sldId="263"/>
        </pc:sldMkLst>
        <pc:picChg chg="add mod">
          <ac:chgData name="Luke Amos" userId="80126f9f-26e7-4b0e-9912-c0b4f3d1c8ff" providerId="ADAL" clId="{D7AEF9E0-8C21-4933-8F35-169E913BD504}" dt="2025-02-12T09:26:24.646" v="28"/>
          <ac:picMkLst>
            <pc:docMk/>
            <pc:sldMk cId="1719729111" sldId="263"/>
            <ac:picMk id="15" creationId="{65F7F811-62B3-F606-D963-ACB1DDB3EC66}"/>
          </ac:picMkLst>
        </pc:picChg>
      </pc:sldChg>
      <pc:sldChg chg="addSp delSp modSp mod">
        <pc:chgData name="Luke Amos" userId="80126f9f-26e7-4b0e-9912-c0b4f3d1c8ff" providerId="ADAL" clId="{D7AEF9E0-8C21-4933-8F35-169E913BD504}" dt="2025-02-12T09:26:27.387" v="30"/>
        <pc:sldMkLst>
          <pc:docMk/>
          <pc:sldMk cId="4091145573" sldId="264"/>
        </pc:sldMkLst>
        <pc:picChg chg="add mod">
          <ac:chgData name="Luke Amos" userId="80126f9f-26e7-4b0e-9912-c0b4f3d1c8ff" providerId="ADAL" clId="{D7AEF9E0-8C21-4933-8F35-169E913BD504}" dt="2025-02-12T09:26:27.387" v="30"/>
          <ac:picMkLst>
            <pc:docMk/>
            <pc:sldMk cId="4091145573" sldId="264"/>
            <ac:picMk id="10" creationId="{416E6A6D-5378-652A-FF4A-91B10F150817}"/>
          </ac:picMkLst>
        </pc:picChg>
      </pc:sldChg>
      <pc:sldChg chg="addSp delSp modSp mod">
        <pc:chgData name="Luke Amos" userId="80126f9f-26e7-4b0e-9912-c0b4f3d1c8ff" providerId="ADAL" clId="{D7AEF9E0-8C21-4933-8F35-169E913BD504}" dt="2025-02-12T09:26:30.766" v="32"/>
        <pc:sldMkLst>
          <pc:docMk/>
          <pc:sldMk cId="140316664" sldId="265"/>
        </pc:sldMkLst>
        <pc:picChg chg="add mod">
          <ac:chgData name="Luke Amos" userId="80126f9f-26e7-4b0e-9912-c0b4f3d1c8ff" providerId="ADAL" clId="{D7AEF9E0-8C21-4933-8F35-169E913BD504}" dt="2025-02-12T09:26:30.766" v="32"/>
          <ac:picMkLst>
            <pc:docMk/>
            <pc:sldMk cId="140316664" sldId="265"/>
            <ac:picMk id="11" creationId="{8558F0C6-D94E-6938-3A71-E318A8C7F1A0}"/>
          </ac:picMkLst>
        </pc:picChg>
      </pc:sldChg>
      <pc:sldChg chg="addSp delSp modSp mod">
        <pc:chgData name="Luke Amos" userId="80126f9f-26e7-4b0e-9912-c0b4f3d1c8ff" providerId="ADAL" clId="{D7AEF9E0-8C21-4933-8F35-169E913BD504}" dt="2025-02-13T20:49:34.226" v="98" actId="20577"/>
        <pc:sldMkLst>
          <pc:docMk/>
          <pc:sldMk cId="2736432576" sldId="266"/>
        </pc:sldMkLst>
        <pc:spChg chg="mod">
          <ac:chgData name="Luke Amos" userId="80126f9f-26e7-4b0e-9912-c0b4f3d1c8ff" providerId="ADAL" clId="{D7AEF9E0-8C21-4933-8F35-169E913BD504}" dt="2025-02-13T20:49:14.735" v="93" actId="20577"/>
          <ac:spMkLst>
            <pc:docMk/>
            <pc:sldMk cId="2736432576" sldId="266"/>
            <ac:spMk id="11" creationId="{91A6F994-6759-F53C-596F-64E919C98036}"/>
          </ac:spMkLst>
        </pc:spChg>
        <pc:graphicFrameChg chg="modGraphic">
          <ac:chgData name="Luke Amos" userId="80126f9f-26e7-4b0e-9912-c0b4f3d1c8ff" providerId="ADAL" clId="{D7AEF9E0-8C21-4933-8F35-169E913BD504}" dt="2025-02-13T20:49:34.226" v="98" actId="20577"/>
          <ac:graphicFrameMkLst>
            <pc:docMk/>
            <pc:sldMk cId="2736432576" sldId="266"/>
            <ac:graphicFrameMk id="7" creationId="{B62243E8-341D-9F70-D872-026CD7FC8AA9}"/>
          </ac:graphicFrameMkLst>
        </pc:graphicFrameChg>
        <pc:picChg chg="add mod">
          <ac:chgData name="Luke Amos" userId="80126f9f-26e7-4b0e-9912-c0b4f3d1c8ff" providerId="ADAL" clId="{D7AEF9E0-8C21-4933-8F35-169E913BD504}" dt="2025-02-12T09:26:33.339" v="34"/>
          <ac:picMkLst>
            <pc:docMk/>
            <pc:sldMk cId="2736432576" sldId="266"/>
            <ac:picMk id="12" creationId="{D2D6DDB7-FD92-597C-F82B-57A4CB4C3B01}"/>
          </ac:picMkLst>
        </pc:picChg>
      </pc:sldChg>
      <pc:sldChg chg="addSp delSp modSp mod">
        <pc:chgData name="Luke Amos" userId="80126f9f-26e7-4b0e-9912-c0b4f3d1c8ff" providerId="ADAL" clId="{D7AEF9E0-8C21-4933-8F35-169E913BD504}" dt="2025-02-12T09:26:36.125" v="36"/>
        <pc:sldMkLst>
          <pc:docMk/>
          <pc:sldMk cId="2994009180" sldId="267"/>
        </pc:sldMkLst>
        <pc:picChg chg="add mod">
          <ac:chgData name="Luke Amos" userId="80126f9f-26e7-4b0e-9912-c0b4f3d1c8ff" providerId="ADAL" clId="{D7AEF9E0-8C21-4933-8F35-169E913BD504}" dt="2025-02-12T09:26:36.125" v="36"/>
          <ac:picMkLst>
            <pc:docMk/>
            <pc:sldMk cId="2994009180" sldId="267"/>
            <ac:picMk id="13" creationId="{8F1C04CA-7AD6-3B6B-F9B8-92F01BEE8838}"/>
          </ac:picMkLst>
        </pc:picChg>
      </pc:sldChg>
      <pc:sldChg chg="addSp delSp modSp mod">
        <pc:chgData name="Luke Amos" userId="80126f9f-26e7-4b0e-9912-c0b4f3d1c8ff" providerId="ADAL" clId="{D7AEF9E0-8C21-4933-8F35-169E913BD504}" dt="2025-02-12T09:26:41.726" v="38"/>
        <pc:sldMkLst>
          <pc:docMk/>
          <pc:sldMk cId="1349609576" sldId="268"/>
        </pc:sldMkLst>
        <pc:picChg chg="add mod">
          <ac:chgData name="Luke Amos" userId="80126f9f-26e7-4b0e-9912-c0b4f3d1c8ff" providerId="ADAL" clId="{D7AEF9E0-8C21-4933-8F35-169E913BD504}" dt="2025-02-12T09:26:41.726" v="38"/>
          <ac:picMkLst>
            <pc:docMk/>
            <pc:sldMk cId="1349609576" sldId="268"/>
            <ac:picMk id="11" creationId="{82FB8000-8253-B399-CDD0-F20DBF8AE7F6}"/>
          </ac:picMkLst>
        </pc:picChg>
      </pc:sldChg>
      <pc:sldChg chg="addSp delSp modSp mod">
        <pc:chgData name="Luke Amos" userId="80126f9f-26e7-4b0e-9912-c0b4f3d1c8ff" providerId="ADAL" clId="{D7AEF9E0-8C21-4933-8F35-169E913BD504}" dt="2025-02-12T09:26:44.609" v="40"/>
        <pc:sldMkLst>
          <pc:docMk/>
          <pc:sldMk cId="2409011539" sldId="269"/>
        </pc:sldMkLst>
        <pc:picChg chg="add mod">
          <ac:chgData name="Luke Amos" userId="80126f9f-26e7-4b0e-9912-c0b4f3d1c8ff" providerId="ADAL" clId="{D7AEF9E0-8C21-4933-8F35-169E913BD504}" dt="2025-02-12T09:26:44.609" v="40"/>
          <ac:picMkLst>
            <pc:docMk/>
            <pc:sldMk cId="2409011539" sldId="269"/>
            <ac:picMk id="12" creationId="{F43DA630-1EF2-476B-C070-F42A04EF55E4}"/>
          </ac:picMkLst>
        </pc:picChg>
      </pc:sldChg>
      <pc:sldChg chg="addSp delSp modSp mod">
        <pc:chgData name="Luke Amos" userId="80126f9f-26e7-4b0e-9912-c0b4f3d1c8ff" providerId="ADAL" clId="{D7AEF9E0-8C21-4933-8F35-169E913BD504}" dt="2025-02-12T09:26:48.380" v="42"/>
        <pc:sldMkLst>
          <pc:docMk/>
          <pc:sldMk cId="1794906204" sldId="270"/>
        </pc:sldMkLst>
        <pc:picChg chg="add mod">
          <ac:chgData name="Luke Amos" userId="80126f9f-26e7-4b0e-9912-c0b4f3d1c8ff" providerId="ADAL" clId="{D7AEF9E0-8C21-4933-8F35-169E913BD504}" dt="2025-02-12T09:26:48.380" v="42"/>
          <ac:picMkLst>
            <pc:docMk/>
            <pc:sldMk cId="1794906204" sldId="270"/>
            <ac:picMk id="16" creationId="{7067432D-4983-C16D-746F-FCF5C598812D}"/>
          </ac:picMkLst>
        </pc:picChg>
      </pc:sldChg>
      <pc:sldChg chg="addSp delSp modSp mod">
        <pc:chgData name="Luke Amos" userId="80126f9f-26e7-4b0e-9912-c0b4f3d1c8ff" providerId="ADAL" clId="{D7AEF9E0-8C21-4933-8F35-169E913BD504}" dt="2025-02-12T09:26:50.680" v="44"/>
        <pc:sldMkLst>
          <pc:docMk/>
          <pc:sldMk cId="3107056024" sldId="271"/>
        </pc:sldMkLst>
        <pc:picChg chg="add mod">
          <ac:chgData name="Luke Amos" userId="80126f9f-26e7-4b0e-9912-c0b4f3d1c8ff" providerId="ADAL" clId="{D7AEF9E0-8C21-4933-8F35-169E913BD504}" dt="2025-02-12T09:26:50.680" v="44"/>
          <ac:picMkLst>
            <pc:docMk/>
            <pc:sldMk cId="3107056024" sldId="271"/>
            <ac:picMk id="16" creationId="{7267C995-A165-60F1-CDF7-CF354954D44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C8CD27-111A-491F-9C80-030F8AC55A2C}"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3E7A1A-888D-40B8-A172-97AFF9C33513}" type="slidenum">
              <a:rPr lang="en-GB" smtClean="0"/>
              <a:t>‹#›</a:t>
            </a:fld>
            <a:endParaRPr lang="en-GB"/>
          </a:p>
        </p:txBody>
      </p:sp>
    </p:spTree>
    <p:extLst>
      <p:ext uri="{BB962C8B-B14F-4D97-AF65-F5344CB8AC3E}">
        <p14:creationId xmlns:p14="http://schemas.microsoft.com/office/powerpoint/2010/main" val="259675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C8CD27-111A-491F-9C80-030F8AC55A2C}"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3E7A1A-888D-40B8-A172-97AFF9C33513}" type="slidenum">
              <a:rPr lang="en-GB" smtClean="0"/>
              <a:t>‹#›</a:t>
            </a:fld>
            <a:endParaRPr lang="en-GB"/>
          </a:p>
        </p:txBody>
      </p:sp>
    </p:spTree>
    <p:extLst>
      <p:ext uri="{BB962C8B-B14F-4D97-AF65-F5344CB8AC3E}">
        <p14:creationId xmlns:p14="http://schemas.microsoft.com/office/powerpoint/2010/main" val="390901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C8CD27-111A-491F-9C80-030F8AC55A2C}"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3E7A1A-888D-40B8-A172-97AFF9C33513}" type="slidenum">
              <a:rPr lang="en-GB" smtClean="0"/>
              <a:t>‹#›</a:t>
            </a:fld>
            <a:endParaRPr lang="en-GB"/>
          </a:p>
        </p:txBody>
      </p:sp>
    </p:spTree>
    <p:extLst>
      <p:ext uri="{BB962C8B-B14F-4D97-AF65-F5344CB8AC3E}">
        <p14:creationId xmlns:p14="http://schemas.microsoft.com/office/powerpoint/2010/main" val="1137058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C8CD27-111A-491F-9C80-030F8AC55A2C}"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3E7A1A-888D-40B8-A172-97AFF9C33513}" type="slidenum">
              <a:rPr lang="en-GB" smtClean="0"/>
              <a:t>‹#›</a:t>
            </a:fld>
            <a:endParaRPr lang="en-GB"/>
          </a:p>
        </p:txBody>
      </p:sp>
    </p:spTree>
    <p:extLst>
      <p:ext uri="{BB962C8B-B14F-4D97-AF65-F5344CB8AC3E}">
        <p14:creationId xmlns:p14="http://schemas.microsoft.com/office/powerpoint/2010/main" val="252947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C8CD27-111A-491F-9C80-030F8AC55A2C}"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3E7A1A-888D-40B8-A172-97AFF9C33513}" type="slidenum">
              <a:rPr lang="en-GB" smtClean="0"/>
              <a:t>‹#›</a:t>
            </a:fld>
            <a:endParaRPr lang="en-GB"/>
          </a:p>
        </p:txBody>
      </p:sp>
    </p:spTree>
    <p:extLst>
      <p:ext uri="{BB962C8B-B14F-4D97-AF65-F5344CB8AC3E}">
        <p14:creationId xmlns:p14="http://schemas.microsoft.com/office/powerpoint/2010/main" val="136112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C8CD27-111A-491F-9C80-030F8AC55A2C}"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3E7A1A-888D-40B8-A172-97AFF9C33513}" type="slidenum">
              <a:rPr lang="en-GB" smtClean="0"/>
              <a:t>‹#›</a:t>
            </a:fld>
            <a:endParaRPr lang="en-GB"/>
          </a:p>
        </p:txBody>
      </p:sp>
    </p:spTree>
    <p:extLst>
      <p:ext uri="{BB962C8B-B14F-4D97-AF65-F5344CB8AC3E}">
        <p14:creationId xmlns:p14="http://schemas.microsoft.com/office/powerpoint/2010/main" val="278354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C8CD27-111A-491F-9C80-030F8AC55A2C}" type="datetimeFigureOut">
              <a:rPr lang="en-GB" smtClean="0"/>
              <a:t>10/03/2025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3E7A1A-888D-40B8-A172-97AFF9C33513}" type="slidenum">
              <a:rPr lang="en-GB" smtClean="0"/>
              <a:t>‹#›</a:t>
            </a:fld>
            <a:endParaRPr lang="en-GB"/>
          </a:p>
        </p:txBody>
      </p:sp>
    </p:spTree>
    <p:extLst>
      <p:ext uri="{BB962C8B-B14F-4D97-AF65-F5344CB8AC3E}">
        <p14:creationId xmlns:p14="http://schemas.microsoft.com/office/powerpoint/2010/main" val="249040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C8CD27-111A-491F-9C80-030F8AC55A2C}" type="datetimeFigureOut">
              <a:rPr lang="en-GB" smtClean="0"/>
              <a:t>10/03/2025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3E7A1A-888D-40B8-A172-97AFF9C33513}" type="slidenum">
              <a:rPr lang="en-GB" smtClean="0"/>
              <a:t>‹#›</a:t>
            </a:fld>
            <a:endParaRPr lang="en-GB"/>
          </a:p>
        </p:txBody>
      </p:sp>
    </p:spTree>
    <p:extLst>
      <p:ext uri="{BB962C8B-B14F-4D97-AF65-F5344CB8AC3E}">
        <p14:creationId xmlns:p14="http://schemas.microsoft.com/office/powerpoint/2010/main" val="210897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8CD27-111A-491F-9C80-030F8AC55A2C}" type="datetimeFigureOut">
              <a:rPr lang="en-GB" smtClean="0"/>
              <a:t>10/03/2025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3E7A1A-888D-40B8-A172-97AFF9C33513}" type="slidenum">
              <a:rPr lang="en-GB" smtClean="0"/>
              <a:t>‹#›</a:t>
            </a:fld>
            <a:endParaRPr lang="en-GB"/>
          </a:p>
        </p:txBody>
      </p:sp>
    </p:spTree>
    <p:extLst>
      <p:ext uri="{BB962C8B-B14F-4D97-AF65-F5344CB8AC3E}">
        <p14:creationId xmlns:p14="http://schemas.microsoft.com/office/powerpoint/2010/main" val="136294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C8CD27-111A-491F-9C80-030F8AC55A2C}"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3E7A1A-888D-40B8-A172-97AFF9C33513}" type="slidenum">
              <a:rPr lang="en-GB" smtClean="0"/>
              <a:t>‹#›</a:t>
            </a:fld>
            <a:endParaRPr lang="en-GB"/>
          </a:p>
        </p:txBody>
      </p:sp>
    </p:spTree>
    <p:extLst>
      <p:ext uri="{BB962C8B-B14F-4D97-AF65-F5344CB8AC3E}">
        <p14:creationId xmlns:p14="http://schemas.microsoft.com/office/powerpoint/2010/main" val="316616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C8CD27-111A-491F-9C80-030F8AC55A2C}"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3E7A1A-888D-40B8-A172-97AFF9C33513}" type="slidenum">
              <a:rPr lang="en-GB" smtClean="0"/>
              <a:t>‹#›</a:t>
            </a:fld>
            <a:endParaRPr lang="en-GB"/>
          </a:p>
        </p:txBody>
      </p:sp>
    </p:spTree>
    <p:extLst>
      <p:ext uri="{BB962C8B-B14F-4D97-AF65-F5344CB8AC3E}">
        <p14:creationId xmlns:p14="http://schemas.microsoft.com/office/powerpoint/2010/main" val="1373719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82000"/>
                  </a:schemeClr>
                </a:solidFill>
              </a:defRPr>
            </a:lvl1pPr>
          </a:lstStyle>
          <a:p>
            <a:fld id="{B6C8CD27-111A-491F-9C80-030F8AC55A2C}" type="datetimeFigureOut">
              <a:rPr lang="en-GB" smtClean="0"/>
              <a:t>10/03/2025</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82000"/>
                  </a:schemeClr>
                </a:solidFill>
              </a:defRPr>
            </a:lvl1pPr>
          </a:lstStyle>
          <a:p>
            <a:fld id="{6B3E7A1A-888D-40B8-A172-97AFF9C33513}" type="slidenum">
              <a:rPr lang="en-GB" smtClean="0"/>
              <a:t>‹#›</a:t>
            </a:fld>
            <a:endParaRPr lang="en-GB"/>
          </a:p>
        </p:txBody>
      </p:sp>
    </p:spTree>
    <p:extLst>
      <p:ext uri="{BB962C8B-B14F-4D97-AF65-F5344CB8AC3E}">
        <p14:creationId xmlns:p14="http://schemas.microsoft.com/office/powerpoint/2010/main" val="2052742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B2DE50-6C4F-8688-DE95-FE3B19638586}"/>
              </a:ext>
            </a:extLst>
          </p:cNvPr>
          <p:cNvPicPr>
            <a:picLocks noChangeAspect="1"/>
          </p:cNvPicPr>
          <p:nvPr/>
        </p:nvPicPr>
        <p:blipFill>
          <a:blip r:embed="rId2"/>
          <a:stretch>
            <a:fillRect/>
          </a:stretch>
        </p:blipFill>
        <p:spPr>
          <a:xfrm>
            <a:off x="0" y="0"/>
            <a:ext cx="6857999" cy="12192000"/>
          </a:xfrm>
          <a:prstGeom prst="rect">
            <a:avLst/>
          </a:prstGeom>
        </p:spPr>
      </p:pic>
      <p:pic>
        <p:nvPicPr>
          <p:cNvPr id="4" name="Picture 3" descr="A picture containing background pattern&#10;&#10;Description automatically generated">
            <a:extLst>
              <a:ext uri="{FF2B5EF4-FFF2-40B4-BE49-F238E27FC236}">
                <a16:creationId xmlns:a16="http://schemas.microsoft.com/office/drawing/2014/main" id="{A4D3C297-9B9F-9A4D-F73B-82959278EDC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63770" y="288720"/>
            <a:ext cx="1340396" cy="1845004"/>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16760A06-045F-DC4C-6DBF-E282B194E7F7}"/>
              </a:ext>
            </a:extLst>
          </p:cNvPr>
          <p:cNvPicPr>
            <a:picLocks noChangeAspect="1"/>
          </p:cNvPicPr>
          <p:nvPr/>
        </p:nvPicPr>
        <p:blipFill>
          <a:blip r:embed="rId4">
            <a:clrChange>
              <a:clrFrom>
                <a:srgbClr val="FEFEFE"/>
              </a:clrFrom>
              <a:clrTo>
                <a:srgbClr val="FEFEFE">
                  <a:alpha val="0"/>
                </a:srgbClr>
              </a:clrTo>
            </a:clrChange>
            <a:lum bright="70000" contrast="-70000"/>
          </a:blip>
          <a:stretch>
            <a:fillRect/>
          </a:stretch>
        </p:blipFill>
        <p:spPr>
          <a:xfrm>
            <a:off x="861156" y="11605846"/>
            <a:ext cx="5135687" cy="297434"/>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A1D123E9-1A10-9725-1D21-F426C0EA0266}"/>
              </a:ext>
            </a:extLst>
          </p:cNvPr>
          <p:cNvSpPr txBox="1"/>
          <p:nvPr/>
        </p:nvSpPr>
        <p:spPr>
          <a:xfrm>
            <a:off x="703384" y="2522922"/>
            <a:ext cx="5451230" cy="3139321"/>
          </a:xfrm>
          <a:prstGeom prst="rect">
            <a:avLst/>
          </a:prstGeom>
          <a:noFill/>
        </p:spPr>
        <p:txBody>
          <a:bodyPr wrap="square" rtlCol="0">
            <a:spAutoFit/>
          </a:bodyPr>
          <a:lstStyle/>
          <a:p>
            <a:pPr algn="ctr"/>
            <a:r>
              <a:rPr lang="en-GB" sz="6600" dirty="0">
                <a:ln w="19050">
                  <a:solidFill>
                    <a:schemeClr val="accent5">
                      <a:lumMod val="20000"/>
                      <a:lumOff val="80000"/>
                    </a:schemeClr>
                  </a:solidFill>
                </a:ln>
                <a:solidFill>
                  <a:schemeClr val="bg1"/>
                </a:solidFill>
                <a:effectLst>
                  <a:outerShdw blurRad="38100" dist="38100" dir="2700000" algn="tl">
                    <a:srgbClr val="000000">
                      <a:alpha val="43137"/>
                    </a:srgbClr>
                  </a:outerShdw>
                </a:effectLst>
                <a:latin typeface="Arial Rounded MT Bold" panose="020F0704030504030204" pitchFamily="34" charset="0"/>
              </a:rPr>
              <a:t>English Language Paper Two</a:t>
            </a:r>
          </a:p>
        </p:txBody>
      </p:sp>
      <p:sp>
        <p:nvSpPr>
          <p:cNvPr id="8" name="TextBox 7">
            <a:extLst>
              <a:ext uri="{FF2B5EF4-FFF2-40B4-BE49-F238E27FC236}">
                <a16:creationId xmlns:a16="http://schemas.microsoft.com/office/drawing/2014/main" id="{1F5BC827-FBA9-7AF9-51F4-A355D868CEC7}"/>
              </a:ext>
            </a:extLst>
          </p:cNvPr>
          <p:cNvSpPr txBox="1"/>
          <p:nvPr/>
        </p:nvSpPr>
        <p:spPr>
          <a:xfrm>
            <a:off x="703384" y="6192121"/>
            <a:ext cx="5451230" cy="1077218"/>
          </a:xfrm>
          <a:prstGeom prst="rect">
            <a:avLst/>
          </a:prstGeom>
          <a:noFill/>
        </p:spPr>
        <p:txBody>
          <a:bodyPr wrap="square" rtlCol="0">
            <a:spAutoFit/>
          </a:bodyPr>
          <a:lstStyle/>
          <a:p>
            <a:pPr algn="ctr"/>
            <a:r>
              <a:rPr lang="en-GB" sz="3200" b="1" dirty="0">
                <a:ln w="19050">
                  <a:solidFill>
                    <a:schemeClr val="accent5">
                      <a:lumMod val="20000"/>
                      <a:lumOff val="80000"/>
                    </a:schemeClr>
                  </a:solidFill>
                </a:ln>
                <a:solidFill>
                  <a:schemeClr val="bg1"/>
                </a:solidFill>
                <a:effectLst>
                  <a:outerShdw blurRad="38100" dist="38100" dir="2700000" algn="tl">
                    <a:srgbClr val="000000">
                      <a:alpha val="43137"/>
                    </a:srgbClr>
                  </a:outerShdw>
                </a:effectLst>
                <a:latin typeface="Arial Nova Light" panose="020B0304020202020204" pitchFamily="34" charset="0"/>
              </a:rPr>
              <a:t>Revision Guide &amp; Pupil Workbook</a:t>
            </a:r>
          </a:p>
        </p:txBody>
      </p:sp>
      <p:sp>
        <p:nvSpPr>
          <p:cNvPr id="9" name="TextBox 8">
            <a:extLst>
              <a:ext uri="{FF2B5EF4-FFF2-40B4-BE49-F238E27FC236}">
                <a16:creationId xmlns:a16="http://schemas.microsoft.com/office/drawing/2014/main" id="{DAAC64F1-B6A8-FC36-66D6-59760C90382E}"/>
              </a:ext>
            </a:extLst>
          </p:cNvPr>
          <p:cNvSpPr txBox="1"/>
          <p:nvPr/>
        </p:nvSpPr>
        <p:spPr>
          <a:xfrm>
            <a:off x="703384" y="9528398"/>
            <a:ext cx="5451230" cy="1569660"/>
          </a:xfrm>
          <a:custGeom>
            <a:avLst/>
            <a:gdLst>
              <a:gd name="connsiteX0" fmla="*/ 0 w 5451230"/>
              <a:gd name="connsiteY0" fmla="*/ 0 h 1569660"/>
              <a:gd name="connsiteX1" fmla="*/ 572379 w 5451230"/>
              <a:gd name="connsiteY1" fmla="*/ 0 h 1569660"/>
              <a:gd name="connsiteX2" fmla="*/ 1090246 w 5451230"/>
              <a:gd name="connsiteY2" fmla="*/ 0 h 1569660"/>
              <a:gd name="connsiteX3" fmla="*/ 1880674 w 5451230"/>
              <a:gd name="connsiteY3" fmla="*/ 0 h 1569660"/>
              <a:gd name="connsiteX4" fmla="*/ 2507566 w 5451230"/>
              <a:gd name="connsiteY4" fmla="*/ 0 h 1569660"/>
              <a:gd name="connsiteX5" fmla="*/ 3243482 w 5451230"/>
              <a:gd name="connsiteY5" fmla="*/ 0 h 1569660"/>
              <a:gd name="connsiteX6" fmla="*/ 3761349 w 5451230"/>
              <a:gd name="connsiteY6" fmla="*/ 0 h 1569660"/>
              <a:gd name="connsiteX7" fmla="*/ 4551777 w 5451230"/>
              <a:gd name="connsiteY7" fmla="*/ 0 h 1569660"/>
              <a:gd name="connsiteX8" fmla="*/ 5451230 w 5451230"/>
              <a:gd name="connsiteY8" fmla="*/ 0 h 1569660"/>
              <a:gd name="connsiteX9" fmla="*/ 5451230 w 5451230"/>
              <a:gd name="connsiteY9" fmla="*/ 507523 h 1569660"/>
              <a:gd name="connsiteX10" fmla="*/ 5451230 w 5451230"/>
              <a:gd name="connsiteY10" fmla="*/ 1030743 h 1569660"/>
              <a:gd name="connsiteX11" fmla="*/ 5451230 w 5451230"/>
              <a:gd name="connsiteY11" fmla="*/ 1569660 h 1569660"/>
              <a:gd name="connsiteX12" fmla="*/ 4660802 w 5451230"/>
              <a:gd name="connsiteY12" fmla="*/ 1569660 h 1569660"/>
              <a:gd name="connsiteX13" fmla="*/ 3870373 w 5451230"/>
              <a:gd name="connsiteY13" fmla="*/ 1569660 h 1569660"/>
              <a:gd name="connsiteX14" fmla="*/ 3079945 w 5451230"/>
              <a:gd name="connsiteY14" fmla="*/ 1569660 h 1569660"/>
              <a:gd name="connsiteX15" fmla="*/ 2562078 w 5451230"/>
              <a:gd name="connsiteY15" fmla="*/ 1569660 h 1569660"/>
              <a:gd name="connsiteX16" fmla="*/ 2044211 w 5451230"/>
              <a:gd name="connsiteY16" fmla="*/ 1569660 h 1569660"/>
              <a:gd name="connsiteX17" fmla="*/ 1526344 w 5451230"/>
              <a:gd name="connsiteY17" fmla="*/ 1569660 h 1569660"/>
              <a:gd name="connsiteX18" fmla="*/ 790428 w 5451230"/>
              <a:gd name="connsiteY18" fmla="*/ 1569660 h 1569660"/>
              <a:gd name="connsiteX19" fmla="*/ 0 w 5451230"/>
              <a:gd name="connsiteY19" fmla="*/ 1569660 h 1569660"/>
              <a:gd name="connsiteX20" fmla="*/ 0 w 5451230"/>
              <a:gd name="connsiteY20" fmla="*/ 1093530 h 1569660"/>
              <a:gd name="connsiteX21" fmla="*/ 0 w 5451230"/>
              <a:gd name="connsiteY21" fmla="*/ 601703 h 1569660"/>
              <a:gd name="connsiteX22" fmla="*/ 0 w 5451230"/>
              <a:gd name="connsiteY22"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230" h="1569660" fill="none" extrusionOk="0">
                <a:moveTo>
                  <a:pt x="0" y="0"/>
                </a:moveTo>
                <a:cubicBezTo>
                  <a:pt x="196784" y="-27532"/>
                  <a:pt x="394336" y="3447"/>
                  <a:pt x="572379" y="0"/>
                </a:cubicBezTo>
                <a:cubicBezTo>
                  <a:pt x="750422" y="-3447"/>
                  <a:pt x="843293" y="13959"/>
                  <a:pt x="1090246" y="0"/>
                </a:cubicBezTo>
                <a:cubicBezTo>
                  <a:pt x="1337199" y="-13959"/>
                  <a:pt x="1700250" y="-10919"/>
                  <a:pt x="1880674" y="0"/>
                </a:cubicBezTo>
                <a:cubicBezTo>
                  <a:pt x="2061098" y="10919"/>
                  <a:pt x="2267125" y="29780"/>
                  <a:pt x="2507566" y="0"/>
                </a:cubicBezTo>
                <a:cubicBezTo>
                  <a:pt x="2748007" y="-29780"/>
                  <a:pt x="2890723" y="11563"/>
                  <a:pt x="3243482" y="0"/>
                </a:cubicBezTo>
                <a:cubicBezTo>
                  <a:pt x="3596241" y="-11563"/>
                  <a:pt x="3630170" y="6344"/>
                  <a:pt x="3761349" y="0"/>
                </a:cubicBezTo>
                <a:cubicBezTo>
                  <a:pt x="3892528" y="-6344"/>
                  <a:pt x="4308275" y="29335"/>
                  <a:pt x="4551777" y="0"/>
                </a:cubicBezTo>
                <a:cubicBezTo>
                  <a:pt x="4795279" y="-29335"/>
                  <a:pt x="5166441" y="-11135"/>
                  <a:pt x="5451230" y="0"/>
                </a:cubicBezTo>
                <a:cubicBezTo>
                  <a:pt x="5469452" y="151615"/>
                  <a:pt x="5453976" y="308422"/>
                  <a:pt x="5451230" y="507523"/>
                </a:cubicBezTo>
                <a:cubicBezTo>
                  <a:pt x="5448484" y="706624"/>
                  <a:pt x="5425109" y="819881"/>
                  <a:pt x="5451230" y="1030743"/>
                </a:cubicBezTo>
                <a:cubicBezTo>
                  <a:pt x="5477351" y="1241605"/>
                  <a:pt x="5450247" y="1353268"/>
                  <a:pt x="5451230" y="1569660"/>
                </a:cubicBezTo>
                <a:cubicBezTo>
                  <a:pt x="5084049" y="1581522"/>
                  <a:pt x="4935769" y="1598012"/>
                  <a:pt x="4660802" y="1569660"/>
                </a:cubicBezTo>
                <a:cubicBezTo>
                  <a:pt x="4385835" y="1541308"/>
                  <a:pt x="4034403" y="1582448"/>
                  <a:pt x="3870373" y="1569660"/>
                </a:cubicBezTo>
                <a:cubicBezTo>
                  <a:pt x="3706343" y="1556872"/>
                  <a:pt x="3281432" y="1580169"/>
                  <a:pt x="3079945" y="1569660"/>
                </a:cubicBezTo>
                <a:cubicBezTo>
                  <a:pt x="2878458" y="1559151"/>
                  <a:pt x="2713745" y="1582205"/>
                  <a:pt x="2562078" y="1569660"/>
                </a:cubicBezTo>
                <a:cubicBezTo>
                  <a:pt x="2410411" y="1557115"/>
                  <a:pt x="2285697" y="1586867"/>
                  <a:pt x="2044211" y="1569660"/>
                </a:cubicBezTo>
                <a:cubicBezTo>
                  <a:pt x="1802725" y="1552453"/>
                  <a:pt x="1740509" y="1595083"/>
                  <a:pt x="1526344" y="1569660"/>
                </a:cubicBezTo>
                <a:cubicBezTo>
                  <a:pt x="1312179" y="1544237"/>
                  <a:pt x="980793" y="1573550"/>
                  <a:pt x="790428" y="1569660"/>
                </a:cubicBezTo>
                <a:cubicBezTo>
                  <a:pt x="600063" y="1565770"/>
                  <a:pt x="392625" y="1570181"/>
                  <a:pt x="0" y="1569660"/>
                </a:cubicBezTo>
                <a:cubicBezTo>
                  <a:pt x="-21436" y="1460639"/>
                  <a:pt x="22974" y="1244743"/>
                  <a:pt x="0" y="1093530"/>
                </a:cubicBezTo>
                <a:cubicBezTo>
                  <a:pt x="-22974" y="942317"/>
                  <a:pt x="-21174" y="811984"/>
                  <a:pt x="0" y="601703"/>
                </a:cubicBezTo>
                <a:cubicBezTo>
                  <a:pt x="21174" y="391422"/>
                  <a:pt x="-14822" y="284554"/>
                  <a:pt x="0" y="0"/>
                </a:cubicBezTo>
                <a:close/>
              </a:path>
              <a:path w="5451230" h="1569660" stroke="0" extrusionOk="0">
                <a:moveTo>
                  <a:pt x="0" y="0"/>
                </a:moveTo>
                <a:cubicBezTo>
                  <a:pt x="203010" y="-35432"/>
                  <a:pt x="569542" y="6060"/>
                  <a:pt x="790428" y="0"/>
                </a:cubicBezTo>
                <a:cubicBezTo>
                  <a:pt x="1011314" y="-6060"/>
                  <a:pt x="1164637" y="25714"/>
                  <a:pt x="1471832" y="0"/>
                </a:cubicBezTo>
                <a:cubicBezTo>
                  <a:pt x="1779027" y="-25714"/>
                  <a:pt x="1927641" y="28463"/>
                  <a:pt x="2044211" y="0"/>
                </a:cubicBezTo>
                <a:cubicBezTo>
                  <a:pt x="2160781" y="-28463"/>
                  <a:pt x="2512061" y="1803"/>
                  <a:pt x="2725615" y="0"/>
                </a:cubicBezTo>
                <a:cubicBezTo>
                  <a:pt x="2939169" y="-1803"/>
                  <a:pt x="3294992" y="38333"/>
                  <a:pt x="3516043" y="0"/>
                </a:cubicBezTo>
                <a:cubicBezTo>
                  <a:pt x="3737094" y="-38333"/>
                  <a:pt x="3862953" y="1852"/>
                  <a:pt x="4088423" y="0"/>
                </a:cubicBezTo>
                <a:cubicBezTo>
                  <a:pt x="4313893" y="-1852"/>
                  <a:pt x="4358061" y="20763"/>
                  <a:pt x="4606289" y="0"/>
                </a:cubicBezTo>
                <a:cubicBezTo>
                  <a:pt x="4854517" y="-20763"/>
                  <a:pt x="5124922" y="1412"/>
                  <a:pt x="5451230" y="0"/>
                </a:cubicBezTo>
                <a:cubicBezTo>
                  <a:pt x="5447031" y="192865"/>
                  <a:pt x="5448079" y="274420"/>
                  <a:pt x="5451230" y="523220"/>
                </a:cubicBezTo>
                <a:cubicBezTo>
                  <a:pt x="5454381" y="772020"/>
                  <a:pt x="5456708" y="838610"/>
                  <a:pt x="5451230" y="1062137"/>
                </a:cubicBezTo>
                <a:cubicBezTo>
                  <a:pt x="5445752" y="1285664"/>
                  <a:pt x="5455587" y="1437910"/>
                  <a:pt x="5451230" y="1569660"/>
                </a:cubicBezTo>
                <a:cubicBezTo>
                  <a:pt x="5240852" y="1587622"/>
                  <a:pt x="5099024" y="1580918"/>
                  <a:pt x="4824339" y="1569660"/>
                </a:cubicBezTo>
                <a:cubicBezTo>
                  <a:pt x="4549654" y="1558402"/>
                  <a:pt x="4515095" y="1551532"/>
                  <a:pt x="4251959" y="1569660"/>
                </a:cubicBezTo>
                <a:cubicBezTo>
                  <a:pt x="3988823" y="1587788"/>
                  <a:pt x="3752398" y="1549005"/>
                  <a:pt x="3625068" y="1569660"/>
                </a:cubicBezTo>
                <a:cubicBezTo>
                  <a:pt x="3497738" y="1590315"/>
                  <a:pt x="3062103" y="1565918"/>
                  <a:pt x="2889152" y="1569660"/>
                </a:cubicBezTo>
                <a:cubicBezTo>
                  <a:pt x="2716201" y="1573402"/>
                  <a:pt x="2489535" y="1600210"/>
                  <a:pt x="2098724" y="1569660"/>
                </a:cubicBezTo>
                <a:cubicBezTo>
                  <a:pt x="1707913" y="1539110"/>
                  <a:pt x="1539466" y="1558587"/>
                  <a:pt x="1362808" y="1569660"/>
                </a:cubicBezTo>
                <a:cubicBezTo>
                  <a:pt x="1186150" y="1580733"/>
                  <a:pt x="966255" y="1571972"/>
                  <a:pt x="681404" y="1569660"/>
                </a:cubicBezTo>
                <a:cubicBezTo>
                  <a:pt x="396553" y="1567348"/>
                  <a:pt x="217980" y="1551383"/>
                  <a:pt x="0" y="1569660"/>
                </a:cubicBezTo>
                <a:cubicBezTo>
                  <a:pt x="-4323" y="1395343"/>
                  <a:pt x="21372" y="1236356"/>
                  <a:pt x="0" y="1046440"/>
                </a:cubicBezTo>
                <a:cubicBezTo>
                  <a:pt x="-21372" y="856524"/>
                  <a:pt x="-8833" y="777183"/>
                  <a:pt x="0" y="554613"/>
                </a:cubicBezTo>
                <a:cubicBezTo>
                  <a:pt x="8833" y="332043"/>
                  <a:pt x="-8037" y="249556"/>
                  <a:pt x="0" y="0"/>
                </a:cubicBezTo>
                <a:close/>
              </a:path>
            </a:pathLst>
          </a:custGeom>
          <a:solidFill>
            <a:srgbClr val="EDE2F6"/>
          </a:solidFill>
          <a:ln w="28575">
            <a:solidFill>
              <a:srgbClr val="7030A0"/>
            </a:solidFill>
            <a:extLst>
              <a:ext uri="{C807C97D-BFC1-408E-A445-0C87EB9F89A2}">
                <ask:lineSketchStyleProps xmlns:ask="http://schemas.microsoft.com/office/drawing/2018/sketchyshapes" sd="981765707">
                  <a:prstGeom prst="rect">
                    <a:avLst/>
                  </a:prstGeom>
                  <ask:type>
                    <ask:lineSketchFreehand/>
                  </ask:type>
                </ask:lineSketchStyleProps>
              </a:ext>
            </a:extLst>
          </a:ln>
        </p:spPr>
        <p:txBody>
          <a:bodyPr wrap="square" rtlCol="0">
            <a:spAutoFit/>
          </a:bodyPr>
          <a:lstStyle/>
          <a:p>
            <a:r>
              <a:rPr lang="en-GB" sz="2400" b="1" dirty="0">
                <a:latin typeface="Arial" panose="020B0604020202020204" pitchFamily="34" charset="0"/>
                <a:cs typeface="Arial" panose="020B0604020202020204" pitchFamily="34" charset="0"/>
              </a:rPr>
              <a:t>Name _________________</a:t>
            </a:r>
          </a:p>
          <a:p>
            <a:r>
              <a:rPr lang="en-GB" sz="2400" b="1" dirty="0">
                <a:latin typeface="Arial" panose="020B0604020202020204" pitchFamily="34" charset="0"/>
                <a:cs typeface="Arial" panose="020B0604020202020204" pitchFamily="34" charset="0"/>
              </a:rPr>
              <a:t>Form _________</a:t>
            </a:r>
          </a:p>
          <a:p>
            <a:r>
              <a:rPr lang="en-GB" sz="2400" b="1" dirty="0">
                <a:latin typeface="Arial" panose="020B0604020202020204" pitchFamily="34" charset="0"/>
                <a:cs typeface="Arial" panose="020B0604020202020204" pitchFamily="34" charset="0"/>
              </a:rPr>
              <a:t>English Class ________</a:t>
            </a:r>
          </a:p>
          <a:p>
            <a:r>
              <a:rPr lang="en-GB" sz="2400" b="1" dirty="0">
                <a:latin typeface="Arial" panose="020B0604020202020204" pitchFamily="34" charset="0"/>
                <a:cs typeface="Arial" panose="020B0604020202020204" pitchFamily="34" charset="0"/>
              </a:rPr>
              <a:t>English Teacher ___________</a:t>
            </a:r>
          </a:p>
        </p:txBody>
      </p:sp>
      <p:grpSp>
        <p:nvGrpSpPr>
          <p:cNvPr id="16" name="Group 15">
            <a:extLst>
              <a:ext uri="{FF2B5EF4-FFF2-40B4-BE49-F238E27FC236}">
                <a16:creationId xmlns:a16="http://schemas.microsoft.com/office/drawing/2014/main" id="{418C1F27-E981-8F00-69E9-A99CFCB181E2}"/>
              </a:ext>
            </a:extLst>
          </p:cNvPr>
          <p:cNvGrpSpPr/>
          <p:nvPr/>
        </p:nvGrpSpPr>
        <p:grpSpPr>
          <a:xfrm>
            <a:off x="1661744" y="7968463"/>
            <a:ext cx="3534510" cy="921099"/>
            <a:chOff x="-5591908" y="6393633"/>
            <a:chExt cx="3534510" cy="921099"/>
          </a:xfrm>
        </p:grpSpPr>
        <p:grpSp>
          <p:nvGrpSpPr>
            <p:cNvPr id="14" name="Group 13">
              <a:extLst>
                <a:ext uri="{FF2B5EF4-FFF2-40B4-BE49-F238E27FC236}">
                  <a16:creationId xmlns:a16="http://schemas.microsoft.com/office/drawing/2014/main" id="{9EF1B203-0AF5-2FD2-FC7B-38D00DBB1F01}"/>
                </a:ext>
              </a:extLst>
            </p:cNvPr>
            <p:cNvGrpSpPr/>
            <p:nvPr/>
          </p:nvGrpSpPr>
          <p:grpSpPr>
            <a:xfrm>
              <a:off x="-3604847" y="6393633"/>
              <a:ext cx="1547449" cy="921099"/>
              <a:chOff x="-3604847" y="6393633"/>
              <a:chExt cx="1547449" cy="921099"/>
            </a:xfrm>
          </p:grpSpPr>
          <p:pic>
            <p:nvPicPr>
              <p:cNvPr id="12" name="Graphic 11" descr="Badge 1 with solid fill">
                <a:extLst>
                  <a:ext uri="{FF2B5EF4-FFF2-40B4-BE49-F238E27FC236}">
                    <a16:creationId xmlns:a16="http://schemas.microsoft.com/office/drawing/2014/main" id="{70A2D8A3-99F7-E5F6-7279-FE424858CA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4847" y="6393633"/>
                <a:ext cx="914400" cy="914400"/>
              </a:xfrm>
              <a:prstGeom prst="rect">
                <a:avLst/>
              </a:prstGeom>
            </p:spPr>
          </p:pic>
          <p:pic>
            <p:nvPicPr>
              <p:cNvPr id="13" name="Graphic 12" descr="Badge 1 with solid fill">
                <a:extLst>
                  <a:ext uri="{FF2B5EF4-FFF2-40B4-BE49-F238E27FC236}">
                    <a16:creationId xmlns:a16="http://schemas.microsoft.com/office/drawing/2014/main" id="{55C5D0E9-4839-531F-7227-1AF137B68B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71798" y="6400332"/>
                <a:ext cx="914400" cy="914400"/>
              </a:xfrm>
              <a:prstGeom prst="rect">
                <a:avLst/>
              </a:prstGeom>
            </p:spPr>
          </p:pic>
        </p:grpSp>
        <p:sp>
          <p:nvSpPr>
            <p:cNvPr id="15" name="TextBox 14">
              <a:extLst>
                <a:ext uri="{FF2B5EF4-FFF2-40B4-BE49-F238E27FC236}">
                  <a16:creationId xmlns:a16="http://schemas.microsoft.com/office/drawing/2014/main" id="{DF1F0C47-F20C-7221-79A7-6717C5071782}"/>
                </a:ext>
              </a:extLst>
            </p:cNvPr>
            <p:cNvSpPr txBox="1"/>
            <p:nvPr/>
          </p:nvSpPr>
          <p:spPr>
            <a:xfrm>
              <a:off x="-5591908" y="6411218"/>
              <a:ext cx="2198079" cy="830997"/>
            </a:xfrm>
            <a:prstGeom prst="rect">
              <a:avLst/>
            </a:prstGeom>
            <a:noFill/>
          </p:spPr>
          <p:txBody>
            <a:bodyPr wrap="square" rtlCol="0">
              <a:spAutoFit/>
            </a:bodyPr>
            <a:lstStyle/>
            <a:p>
              <a:pPr algn="ctr"/>
              <a:r>
                <a:rPr lang="en-GB" sz="4800" b="1" dirty="0">
                  <a:ln w="28575">
                    <a:solidFill>
                      <a:srgbClr val="7030A0"/>
                    </a:solidFill>
                  </a:ln>
                  <a:solidFill>
                    <a:schemeClr val="bg1"/>
                  </a:solidFill>
                  <a:latin typeface="Arial" panose="020B0604020202020204" pitchFamily="34" charset="0"/>
                  <a:cs typeface="Arial" panose="020B0604020202020204" pitchFamily="34" charset="0"/>
                </a:rPr>
                <a:t>YEAR</a:t>
              </a:r>
            </a:p>
          </p:txBody>
        </p:sp>
      </p:grpSp>
    </p:spTree>
    <p:extLst>
      <p:ext uri="{BB962C8B-B14F-4D97-AF65-F5344CB8AC3E}">
        <p14:creationId xmlns:p14="http://schemas.microsoft.com/office/powerpoint/2010/main" val="1323163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EBA2F-EE60-6850-4F35-880707E8922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D77002F-6880-92EB-E5EE-06AB9F983590}"/>
              </a:ext>
            </a:extLst>
          </p:cNvPr>
          <p:cNvPicPr>
            <a:picLocks noChangeAspect="1"/>
          </p:cNvPicPr>
          <p:nvPr/>
        </p:nvPicPr>
        <p:blipFill>
          <a:blip r:embed="rId2"/>
          <a:srcRect t="2435" b="82981"/>
          <a:stretch/>
        </p:blipFill>
        <p:spPr>
          <a:xfrm>
            <a:off x="0" y="0"/>
            <a:ext cx="6857999" cy="1688123"/>
          </a:xfrm>
          <a:prstGeom prst="rect">
            <a:avLst/>
          </a:prstGeom>
        </p:spPr>
      </p:pic>
      <p:pic>
        <p:nvPicPr>
          <p:cNvPr id="3" name="Picture 2" descr="A close up of a logo&#10;&#10;Description automatically generated">
            <a:extLst>
              <a:ext uri="{FF2B5EF4-FFF2-40B4-BE49-F238E27FC236}">
                <a16:creationId xmlns:a16="http://schemas.microsoft.com/office/drawing/2014/main" id="{126D7CB3-5AE1-709A-246D-FA1B5F1A4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47" y="11852030"/>
            <a:ext cx="7192109" cy="551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888C4D-4DE6-B7F6-004D-26532A441083}"/>
              </a:ext>
            </a:extLst>
          </p:cNvPr>
          <p:cNvSpPr txBox="1"/>
          <p:nvPr/>
        </p:nvSpPr>
        <p:spPr>
          <a:xfrm>
            <a:off x="211016" y="188818"/>
            <a:ext cx="469509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w="19050">
                  <a:solidFill>
                    <a:srgbClr val="A02B93">
                      <a:lumMod val="20000"/>
                      <a:lumOff val="80000"/>
                    </a:srgbClr>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Question 3 </a:t>
            </a:r>
            <a:r>
              <a:rPr lang="en-GB" sz="4000" dirty="0">
                <a:ln w="19050">
                  <a:solidFill>
                    <a:srgbClr val="A02B93">
                      <a:lumMod val="20000"/>
                      <a:lumOff val="80000"/>
                    </a:srgbClr>
                  </a:solidFill>
                </a:ln>
                <a:solidFill>
                  <a:prstClr val="white"/>
                </a:solidFill>
                <a:effectLst>
                  <a:outerShdw blurRad="38100" dist="38100" dir="2700000" algn="tl">
                    <a:srgbClr val="000000">
                      <a:alpha val="43137"/>
                    </a:srgbClr>
                  </a:outerShdw>
                </a:effectLst>
                <a:latin typeface="Arial Rounded MT Bold" panose="020F0704030504030204" pitchFamily="34" charset="0"/>
              </a:rPr>
              <a:t>[12</a:t>
            </a:r>
            <a:r>
              <a:rPr kumimoji="0" lang="en-GB" sz="4000" b="0" i="0" u="none" strike="noStrike" kern="1200" cap="none" spc="0" normalizeH="0" baseline="0" noProof="0" dirty="0">
                <a:ln w="19050">
                  <a:solidFill>
                    <a:srgbClr val="A02B93">
                      <a:lumMod val="20000"/>
                      <a:lumOff val="80000"/>
                    </a:srgbClr>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marks]</a:t>
            </a:r>
          </a:p>
        </p:txBody>
      </p:sp>
      <p:sp>
        <p:nvSpPr>
          <p:cNvPr id="6" name="Rectangle 7">
            <a:extLst>
              <a:ext uri="{FF2B5EF4-FFF2-40B4-BE49-F238E27FC236}">
                <a16:creationId xmlns:a16="http://schemas.microsoft.com/office/drawing/2014/main" id="{44058C30-ECB7-9B15-D7F9-39C0F27CB801}"/>
              </a:ext>
            </a:extLst>
          </p:cNvPr>
          <p:cNvSpPr>
            <a:spLocks noChangeArrowheads="1"/>
          </p:cNvSpPr>
          <p:nvPr/>
        </p:nvSpPr>
        <p:spPr bwMode="auto">
          <a:xfrm>
            <a:off x="197731" y="1914316"/>
            <a:ext cx="644495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prstClr val="black"/>
                </a:solidFill>
                <a:effectLst/>
                <a:uLnTx/>
                <a:uFillTx/>
                <a:latin typeface="Aptos" panose="02110004020202020204"/>
                <a:ea typeface="Calibri" pitchFamily="34" charset="0"/>
                <a:cs typeface="Times New Roman" pitchFamily="18" charset="0"/>
              </a:rPr>
              <a:t>Question </a:t>
            </a:r>
            <a:r>
              <a:rPr lang="en-GB" sz="1600" b="1" u="sng" dirty="0">
                <a:solidFill>
                  <a:prstClr val="black"/>
                </a:solidFill>
                <a:latin typeface="Aptos" panose="02110004020202020204"/>
                <a:ea typeface="Calibri" pitchFamily="34" charset="0"/>
                <a:cs typeface="Times New Roman" pitchFamily="18" charset="0"/>
              </a:rPr>
              <a:t>3</a:t>
            </a:r>
            <a:r>
              <a:rPr kumimoji="0" lang="en-GB" sz="1600" b="1" i="0" u="sng" strike="noStrike" kern="1200" cap="none" spc="0" normalizeH="0" baseline="0" noProof="0" dirty="0">
                <a:ln>
                  <a:noFill/>
                </a:ln>
                <a:solidFill>
                  <a:prstClr val="black"/>
                </a:solidFill>
                <a:effectLst/>
                <a:uLnTx/>
                <a:uFillTx/>
                <a:latin typeface="Aptos" panose="02110004020202020204"/>
                <a:ea typeface="Calibri" pitchFamily="34" charset="0"/>
                <a:cs typeface="Times New Roman"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ptos" panose="02110004020202020204"/>
              <a:ea typeface="Calibri" pitchFamily="34" charset="0"/>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You now need to refer to paragraphs 1 and 2 of Source B only.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How does Osborne use language to show how frightening books can be?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Calibri" pitchFamily="34" charset="0"/>
                <a:cs typeface="Times New Roman" pitchFamily="18" charset="0"/>
              </a:rPr>
              <a:t>[</a:t>
            </a:r>
            <a:r>
              <a:rPr lang="en-GB" sz="1600" b="1" dirty="0">
                <a:solidFill>
                  <a:prstClr val="black"/>
                </a:solidFill>
                <a:latin typeface="Aptos" panose="02110004020202020204"/>
                <a:ea typeface="Calibri" pitchFamily="34" charset="0"/>
                <a:cs typeface="Times New Roman" pitchFamily="18" charset="0"/>
              </a:rPr>
              <a:t>12</a:t>
            </a:r>
            <a:r>
              <a:rPr kumimoji="0" lang="en-GB" sz="1600" b="1" i="0" u="none" strike="noStrike" kern="1200" cap="none" spc="0" normalizeH="0" baseline="0" noProof="0" dirty="0">
                <a:ln>
                  <a:noFill/>
                </a:ln>
                <a:solidFill>
                  <a:prstClr val="black"/>
                </a:solidFill>
                <a:effectLst/>
                <a:uLnTx/>
                <a:uFillTx/>
                <a:latin typeface="Aptos" panose="02110004020202020204"/>
                <a:ea typeface="Calibri" pitchFamily="34" charset="0"/>
                <a:cs typeface="Times New Roman" pitchFamily="18" charset="0"/>
              </a:rPr>
              <a:t> marks]</a:t>
            </a:r>
            <a:r>
              <a:rPr kumimoji="0" lang="en-GB" sz="1600" b="0" i="0" u="none" strike="noStrike" kern="1200" cap="none" spc="0" normalizeH="0" baseline="0" noProof="0" dirty="0">
                <a:ln>
                  <a:noFill/>
                </a:ln>
                <a:solidFill>
                  <a:prstClr val="black"/>
                </a:solidFill>
                <a:effectLst/>
                <a:uLnTx/>
                <a:uFillTx/>
                <a:latin typeface="Aptos" panose="02110004020202020204"/>
                <a:ea typeface="Calibri" pitchFamily="34" charset="0"/>
                <a:cs typeface="Times New Roman"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ptos" panose="02110004020202020204"/>
              <a:ea typeface="Calibri" pitchFamily="34" charset="0"/>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prstClr val="black"/>
                </a:solidFill>
                <a:effectLst/>
                <a:uLnTx/>
                <a:uFillTx/>
                <a:latin typeface="Aptos" panose="02110004020202020204"/>
                <a:ea typeface="Calibri" pitchFamily="34" charset="0"/>
                <a:cs typeface="Times New Roman" pitchFamily="18" charset="0"/>
              </a:rPr>
              <a:t>The AO this question tests:</a:t>
            </a:r>
            <a:r>
              <a:rPr kumimoji="0" lang="en-GB" sz="1600" b="0" i="0" u="none" strike="noStrike" kern="1200" cap="none" spc="0" normalizeH="0" baseline="0" noProof="0" dirty="0">
                <a:ln>
                  <a:noFill/>
                </a:ln>
                <a:solidFill>
                  <a:prstClr val="black"/>
                </a:solidFill>
                <a:effectLst/>
                <a:uLnTx/>
                <a:uFillTx/>
                <a:latin typeface="Aptos" panose="02110004020202020204"/>
                <a:ea typeface="Calibri" pitchFamily="34" charset="0"/>
                <a:cs typeface="Times New Roman" pitchFamily="18" charset="0"/>
              </a:rPr>
              <a:t> </a:t>
            </a:r>
            <a:r>
              <a:rPr kumimoji="0" lang="en-GB" sz="1600" b="0" i="1" u="none" strike="noStrike" kern="1200" cap="none" spc="0" normalizeH="0" baseline="0" noProof="0" dirty="0">
                <a:ln>
                  <a:noFill/>
                </a:ln>
                <a:solidFill>
                  <a:prstClr val="black"/>
                </a:solidFill>
                <a:effectLst/>
                <a:uLnTx/>
                <a:uFillTx/>
                <a:latin typeface="Aptos" panose="02110004020202020204"/>
                <a:ea typeface="Calibri" pitchFamily="34" charset="0"/>
                <a:cs typeface="Times New Roman" pitchFamily="18" charset="0"/>
              </a:rPr>
              <a:t>AO2 – Explain and comment on how writers use language to achieve effects and influence readers.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ptos" panose="02110004020202020204"/>
              <a:ea typeface="+mn-ea"/>
              <a:cs typeface="Arial" pitchFamily="34" charset="0"/>
            </a:endParaRPr>
          </a:p>
          <a:p>
            <a:pPr marL="285750" lvl="0" indent="-285750">
              <a:buFont typeface="Arial" panose="020B0604020202020204" pitchFamily="34" charset="0"/>
              <a:buChar char="•"/>
            </a:pPr>
            <a:r>
              <a:rPr lang="en-US" sz="1600" dirty="0"/>
              <a:t>Spend around </a:t>
            </a:r>
            <a:r>
              <a:rPr lang="en-US" sz="1600" b="1" dirty="0">
                <a:solidFill>
                  <a:srgbClr val="0070C0"/>
                </a:solidFill>
              </a:rPr>
              <a:t>12-15 minutes</a:t>
            </a:r>
            <a:r>
              <a:rPr lang="en-US" sz="1600" dirty="0"/>
              <a:t> on this section.</a:t>
            </a:r>
            <a:endParaRPr lang="en-GB" sz="1600" dirty="0"/>
          </a:p>
          <a:p>
            <a:pPr marL="285750" lvl="0" indent="-285750">
              <a:buFont typeface="Arial" panose="020B0604020202020204" pitchFamily="34" charset="0"/>
              <a:buChar char="•"/>
            </a:pPr>
            <a:r>
              <a:rPr lang="en-US" sz="1600" dirty="0"/>
              <a:t>This question will direct you to a specific part of the text and it will be printed in the question paper. Focus your response only from the</a:t>
            </a:r>
            <a:r>
              <a:rPr lang="en-US" sz="1600" b="1" dirty="0"/>
              <a:t> </a:t>
            </a:r>
            <a:r>
              <a:rPr lang="en-US" sz="1600" b="1" dirty="0">
                <a:solidFill>
                  <a:srgbClr val="0070C0"/>
                </a:solidFill>
              </a:rPr>
              <a:t>identified the lines</a:t>
            </a:r>
            <a:r>
              <a:rPr lang="en-US" sz="1600" dirty="0"/>
              <a:t>.  </a:t>
            </a:r>
            <a:endParaRPr lang="en-GB" sz="1600" dirty="0"/>
          </a:p>
          <a:p>
            <a:pPr marL="285750" lvl="0" indent="-285750">
              <a:buFont typeface="Arial" panose="020B0604020202020204" pitchFamily="34" charset="0"/>
              <a:buChar char="•"/>
            </a:pPr>
            <a:r>
              <a:rPr lang="en-US" sz="1600" dirty="0"/>
              <a:t>You will be asked to think about and comment on </a:t>
            </a:r>
            <a:r>
              <a:rPr lang="en-US" sz="1600" b="1" dirty="0">
                <a:solidFill>
                  <a:srgbClr val="0070C0"/>
                </a:solidFill>
              </a:rPr>
              <a:t>words and phrases; language features and techniques and sentence forms</a:t>
            </a:r>
            <a:r>
              <a:rPr lang="en-US" sz="1600" dirty="0"/>
              <a:t>.</a:t>
            </a:r>
            <a:endParaRPr lang="en-GB" sz="1600" dirty="0"/>
          </a:p>
          <a:p>
            <a:pPr marL="285750" lvl="0" indent="-285750">
              <a:buFont typeface="Arial" panose="020B0604020202020204" pitchFamily="34" charset="0"/>
              <a:buChar char="•"/>
            </a:pPr>
            <a:r>
              <a:rPr lang="en-US" sz="1600" dirty="0"/>
              <a:t>You should aim to </a:t>
            </a:r>
            <a:r>
              <a:rPr lang="en-US" sz="1600" b="1" dirty="0">
                <a:solidFill>
                  <a:srgbClr val="0070C0"/>
                </a:solidFill>
              </a:rPr>
              <a:t>write three paragraphs of analysis, using quotations and relevant subject terminology</a:t>
            </a:r>
            <a:r>
              <a:rPr lang="en-US" sz="1600" dirty="0"/>
              <a:t>.</a:t>
            </a:r>
            <a:endParaRPr lang="en-GB" sz="1600" dirty="0"/>
          </a:p>
        </p:txBody>
      </p:sp>
      <p:sp>
        <p:nvSpPr>
          <p:cNvPr id="9" name="TextBox 8">
            <a:extLst>
              <a:ext uri="{FF2B5EF4-FFF2-40B4-BE49-F238E27FC236}">
                <a16:creationId xmlns:a16="http://schemas.microsoft.com/office/drawing/2014/main" id="{FFC0690F-87C8-698A-854F-A0426C28441F}"/>
              </a:ext>
            </a:extLst>
          </p:cNvPr>
          <p:cNvSpPr txBox="1"/>
          <p:nvPr/>
        </p:nvSpPr>
        <p:spPr>
          <a:xfrm>
            <a:off x="505557" y="6751987"/>
            <a:ext cx="58293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200" dirty="0"/>
              <a:t>Let’s have a look at the first two paragraphs of Source B again, and annotate for important </a:t>
            </a:r>
            <a:r>
              <a:rPr lang="en-US" sz="1200" dirty="0"/>
              <a:t>words and phrases, language features and techniques and sentence forms.</a:t>
            </a:r>
            <a:endParaRPr lang="en-GB" sz="1200" dirty="0"/>
          </a:p>
        </p:txBody>
      </p:sp>
      <p:sp>
        <p:nvSpPr>
          <p:cNvPr id="10" name="Rectangle 9">
            <a:extLst>
              <a:ext uri="{FF2B5EF4-FFF2-40B4-BE49-F238E27FC236}">
                <a16:creationId xmlns:a16="http://schemas.microsoft.com/office/drawing/2014/main" id="{EDAF20EF-83A2-C484-06CC-19738CE1E335}"/>
              </a:ext>
            </a:extLst>
          </p:cNvPr>
          <p:cNvSpPr/>
          <p:nvPr/>
        </p:nvSpPr>
        <p:spPr>
          <a:xfrm>
            <a:off x="744572" y="7733982"/>
            <a:ext cx="5368853" cy="380873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sz="1050" dirty="0"/>
              <a:t>It is quite true that there are many most excellent books for the amusement of young children. I have seen some I hold to be most </a:t>
            </a:r>
            <a:r>
              <a:rPr lang="en-GB" sz="1050" b="1" dirty="0"/>
              <a:t>pernicious</a:t>
            </a:r>
            <a:r>
              <a:rPr lang="en-GB" sz="1050" dirty="0"/>
              <a:t>, which are yet considered quite harmless… I once took and read in the nursery of a friend a book which in you or me might raise a smile, but which I am satisfied might give the children for whom it was written night after night of pure terror. It was written something after this fashion: It was the history of two truant kittens, which in a fit of naughty disobedience had </a:t>
            </a:r>
            <a:r>
              <a:rPr lang="en-GB" sz="1050" b="1" dirty="0"/>
              <a:t>absconded </a:t>
            </a:r>
            <a:r>
              <a:rPr lang="en-GB" sz="1050" dirty="0"/>
              <a:t>from home. Their adventures were many; they were cleverly told in child language; they were such as must interest a child deeply in the fate of the brother and sister </a:t>
            </a:r>
            <a:r>
              <a:rPr lang="en-GB" sz="1050" dirty="0" err="1"/>
              <a:t>catlings</a:t>
            </a:r>
            <a:r>
              <a:rPr lang="en-GB" sz="1050" dirty="0"/>
              <a:t>; there were beautifully executed pictures of such things as awful owls with eyes of fire hovering over them at night, murderous-looking dogs coming down on them by day, bulls breathing from their nostrils as if they were chimneys on fire, bandit cats, giants awfully armed, seizing them to carry them to dark caves, etc.</a:t>
            </a:r>
          </a:p>
          <a:p>
            <a:r>
              <a:rPr lang="en-GB" sz="1050" dirty="0"/>
              <a:t> </a:t>
            </a:r>
          </a:p>
          <a:p>
            <a:r>
              <a:rPr lang="en-GB" sz="1050" dirty="0"/>
              <a:t>Of course, the moral was, kittens and children who are disobedient will be subject to such terrible tribulations. It struck me that such a book was enough to scare sleep from any young child allowed to pore over its pages; many such tales would make it subject to the dreams and screams which, terrifying the parents, invoke the [doctor]; they then all say it is stomach [ache], and proceed to inflict all kinds of intestinal torture to no purpose, for the child, confined to its bed, is given more and more of such intoxicating literature. Weakened by the </a:t>
            </a:r>
            <a:r>
              <a:rPr lang="en-GB" sz="1050" b="1" dirty="0" err="1"/>
              <a:t>senna</a:t>
            </a:r>
            <a:r>
              <a:rPr lang="en-GB" sz="1050" dirty="0"/>
              <a:t> and traditional grey powder, it gets worse and worse; the [doctor] is puzzled, the mother alarmed; more advice is called in; the child is sent to sea, there gets well under the more novel and natural fascination of shells and seaweed. Fortunately the books are left behind; it is forbidden to read at all, but not because what it read was bad reading for it.</a:t>
            </a:r>
          </a:p>
        </p:txBody>
      </p:sp>
      <p:pic>
        <p:nvPicPr>
          <p:cNvPr id="11" name="Picture 10" descr="A picture containing background pattern&#10;&#10;Description automatically generated">
            <a:extLst>
              <a:ext uri="{FF2B5EF4-FFF2-40B4-BE49-F238E27FC236}">
                <a16:creationId xmlns:a16="http://schemas.microsoft.com/office/drawing/2014/main" id="{8558F0C6-D94E-6938-3A71-E318A8C7F1A0}"/>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rcRect l="9183" r="13073" b="36758"/>
          <a:stretch/>
        </p:blipFill>
        <p:spPr>
          <a:xfrm>
            <a:off x="5502129" y="265743"/>
            <a:ext cx="1042074" cy="11668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0316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44D32-DD10-DA2B-BBEB-D109A9DBD4F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FA38E9E-75B2-2904-3A5D-9D110DD3BFBA}"/>
              </a:ext>
            </a:extLst>
          </p:cNvPr>
          <p:cNvPicPr>
            <a:picLocks noChangeAspect="1"/>
          </p:cNvPicPr>
          <p:nvPr/>
        </p:nvPicPr>
        <p:blipFill>
          <a:blip r:embed="rId2"/>
          <a:srcRect t="2435" b="82981"/>
          <a:stretch/>
        </p:blipFill>
        <p:spPr>
          <a:xfrm>
            <a:off x="0" y="0"/>
            <a:ext cx="6857999" cy="1688123"/>
          </a:xfrm>
          <a:prstGeom prst="rect">
            <a:avLst/>
          </a:prstGeom>
        </p:spPr>
      </p:pic>
      <p:pic>
        <p:nvPicPr>
          <p:cNvPr id="3" name="Picture 2" descr="A close up of a logo&#10;&#10;Description automatically generated">
            <a:extLst>
              <a:ext uri="{FF2B5EF4-FFF2-40B4-BE49-F238E27FC236}">
                <a16:creationId xmlns:a16="http://schemas.microsoft.com/office/drawing/2014/main" id="{175A1E6A-67D5-E3F6-2187-A363C819BB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47" y="11852030"/>
            <a:ext cx="7192109" cy="551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D3B1D9-07B8-0202-2E2C-0D927BB39B0B}"/>
              </a:ext>
            </a:extLst>
          </p:cNvPr>
          <p:cNvSpPr txBox="1"/>
          <p:nvPr/>
        </p:nvSpPr>
        <p:spPr>
          <a:xfrm>
            <a:off x="211016" y="188818"/>
            <a:ext cx="469509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w="19050">
                  <a:solidFill>
                    <a:srgbClr val="A02B93">
                      <a:lumMod val="20000"/>
                      <a:lumOff val="80000"/>
                    </a:srgbClr>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Question 3 [12 marks]</a:t>
            </a:r>
          </a:p>
        </p:txBody>
      </p:sp>
      <p:graphicFrame>
        <p:nvGraphicFramePr>
          <p:cNvPr id="7" name="Table 6">
            <a:extLst>
              <a:ext uri="{FF2B5EF4-FFF2-40B4-BE49-F238E27FC236}">
                <a16:creationId xmlns:a16="http://schemas.microsoft.com/office/drawing/2014/main" id="{B62243E8-341D-9F70-D872-026CD7FC8AA9}"/>
              </a:ext>
            </a:extLst>
          </p:cNvPr>
          <p:cNvGraphicFramePr>
            <a:graphicFrameLocks noGrp="1"/>
          </p:cNvGraphicFramePr>
          <p:nvPr>
            <p:extLst>
              <p:ext uri="{D42A27DB-BD31-4B8C-83A1-F6EECF244321}">
                <p14:modId xmlns:p14="http://schemas.microsoft.com/office/powerpoint/2010/main" val="1059674281"/>
              </p:ext>
            </p:extLst>
          </p:nvPr>
        </p:nvGraphicFramePr>
        <p:xfrm>
          <a:off x="263649" y="1932642"/>
          <a:ext cx="6295529" cy="5257800"/>
        </p:xfrm>
        <a:graphic>
          <a:graphicData uri="http://schemas.openxmlformats.org/drawingml/2006/table">
            <a:tbl>
              <a:tblPr firstRow="1" bandRow="1">
                <a:tableStyleId>{5C22544A-7EE6-4342-B048-85BDC9FD1C3A}</a:tableStyleId>
              </a:tblPr>
              <a:tblGrid>
                <a:gridCol w="966936">
                  <a:extLst>
                    <a:ext uri="{9D8B030D-6E8A-4147-A177-3AD203B41FA5}">
                      <a16:colId xmlns:a16="http://schemas.microsoft.com/office/drawing/2014/main" val="20000"/>
                    </a:ext>
                  </a:extLst>
                </a:gridCol>
                <a:gridCol w="930372">
                  <a:extLst>
                    <a:ext uri="{9D8B030D-6E8A-4147-A177-3AD203B41FA5}">
                      <a16:colId xmlns:a16="http://schemas.microsoft.com/office/drawing/2014/main" val="20001"/>
                    </a:ext>
                  </a:extLst>
                </a:gridCol>
                <a:gridCol w="1801243">
                  <a:extLst>
                    <a:ext uri="{9D8B030D-6E8A-4147-A177-3AD203B41FA5}">
                      <a16:colId xmlns:a16="http://schemas.microsoft.com/office/drawing/2014/main" val="20002"/>
                    </a:ext>
                  </a:extLst>
                </a:gridCol>
                <a:gridCol w="2596978">
                  <a:extLst>
                    <a:ext uri="{9D8B030D-6E8A-4147-A177-3AD203B41FA5}">
                      <a16:colId xmlns:a16="http://schemas.microsoft.com/office/drawing/2014/main" val="20003"/>
                    </a:ext>
                  </a:extLst>
                </a:gridCol>
              </a:tblGrid>
              <a:tr h="419661">
                <a:tc>
                  <a:txBody>
                    <a:bodyPr/>
                    <a:lstStyle/>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rPr>
                        <a:t>Specific</a:t>
                      </a:r>
                      <a:r>
                        <a:rPr lang="en-GB" sz="1200" baseline="0" dirty="0">
                          <a:solidFill>
                            <a:schemeClr val="tx1"/>
                          </a:solidFill>
                        </a:rPr>
                        <a:t> technique</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rPr>
                        <a:t>Evidence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rPr>
                        <a:t>Effect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55390">
                <a:tc>
                  <a:txBody>
                    <a:bodyPr/>
                    <a:lstStyle/>
                    <a:p>
                      <a:r>
                        <a:rPr lang="en-GB" sz="1200" b="1" dirty="0">
                          <a:solidFill>
                            <a:schemeClr val="tx1"/>
                          </a:solidFill>
                        </a:rPr>
                        <a:t>Words &amp; Phrases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93236">
                <a:tc>
                  <a:txBody>
                    <a:bodyPr/>
                    <a:lstStyle/>
                    <a:p>
                      <a:r>
                        <a:rPr lang="en-GB" sz="1200" b="1" dirty="0">
                          <a:solidFill>
                            <a:schemeClr val="tx1"/>
                          </a:solidFill>
                        </a:rPr>
                        <a:t>Language features / techniques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12033">
                <a:tc>
                  <a:txBody>
                    <a:bodyPr/>
                    <a:lstStyle/>
                    <a:p>
                      <a:r>
                        <a:rPr lang="en-GB" sz="1200" b="1" dirty="0">
                          <a:solidFill>
                            <a:schemeClr val="tx1"/>
                          </a:solidFill>
                        </a:rPr>
                        <a:t>Sentence Forms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50" i="1" dirty="0" err="1">
                          <a:solidFill>
                            <a:srgbClr val="FF0000"/>
                          </a:solidFill>
                        </a:rPr>
                        <a:t>Aysndetic</a:t>
                      </a:r>
                      <a:r>
                        <a:rPr lang="en-GB" sz="1050" i="1" dirty="0">
                          <a:solidFill>
                            <a:srgbClr val="FF0000"/>
                          </a:solidFill>
                        </a:rPr>
                        <a:t> list</a:t>
                      </a:r>
                      <a:r>
                        <a:rPr lang="en-GB" sz="1050" i="1" baseline="0" dirty="0">
                          <a:solidFill>
                            <a:srgbClr val="FF0000"/>
                          </a:solidFill>
                        </a:rPr>
                        <a:t> </a:t>
                      </a:r>
                    </a:p>
                    <a:p>
                      <a:endParaRPr lang="en-GB" sz="1050" i="1" baseline="0" dirty="0">
                        <a:solidFill>
                          <a:srgbClr val="FF0000"/>
                        </a:solidFill>
                      </a:endParaRPr>
                    </a:p>
                    <a:p>
                      <a:r>
                        <a:rPr lang="en-GB" sz="1050" i="1" baseline="0" dirty="0">
                          <a:solidFill>
                            <a:srgbClr val="FF0000"/>
                          </a:solidFill>
                        </a:rPr>
                        <a:t>Repetition</a:t>
                      </a:r>
                      <a:endParaRPr lang="en-GB" sz="1050"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i="1" dirty="0">
                          <a:solidFill>
                            <a:srgbClr val="FF0000"/>
                          </a:solidFill>
                        </a:rPr>
                        <a:t>‘it gets worse and worse; the [doctor] is puzzled, the mother alarmed; more advice is called in; the child is sent to sea,’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50" i="1" dirty="0">
                          <a:solidFill>
                            <a:srgbClr val="FF0000"/>
                          </a:solidFill>
                        </a:rPr>
                        <a:t>The use of the long</a:t>
                      </a:r>
                      <a:r>
                        <a:rPr lang="en-GB" sz="1050" i="1" baseline="0" dirty="0">
                          <a:solidFill>
                            <a:srgbClr val="FF0000"/>
                          </a:solidFill>
                        </a:rPr>
                        <a:t> listing sentences indicates the damaging spiral effect that can occur after children have read these stories. The repetition of ‘worse and worse’ emphasises the dramatic consequences caused by scary literature.</a:t>
                      </a:r>
                    </a:p>
                    <a:p>
                      <a:endParaRPr lang="en-GB" sz="1050" i="1" baseline="0" dirty="0">
                        <a:solidFill>
                          <a:srgbClr val="FF0000"/>
                        </a:solidFill>
                      </a:endParaRPr>
                    </a:p>
                    <a:p>
                      <a:endParaRPr lang="en-GB" sz="1050" i="1" baseline="0" dirty="0">
                        <a:solidFill>
                          <a:srgbClr val="FF0000"/>
                        </a:solidFill>
                      </a:endParaRPr>
                    </a:p>
                    <a:p>
                      <a:endParaRPr lang="en-GB" sz="1050" i="1" baseline="0" dirty="0">
                        <a:solidFill>
                          <a:srgbClr val="FF0000"/>
                        </a:solidFill>
                      </a:endParaRPr>
                    </a:p>
                    <a:p>
                      <a:r>
                        <a:rPr lang="en-GB" sz="1050" i="1" baseline="0" dirty="0">
                          <a:solidFill>
                            <a:srgbClr val="FF0000"/>
                          </a:solidFill>
                        </a:rPr>
                        <a:t> </a:t>
                      </a:r>
                      <a:endParaRPr lang="en-GB" sz="1050"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8" name="Table 7">
            <a:extLst>
              <a:ext uri="{FF2B5EF4-FFF2-40B4-BE49-F238E27FC236}">
                <a16:creationId xmlns:a16="http://schemas.microsoft.com/office/drawing/2014/main" id="{0B6668E4-5E1F-EF2F-6F97-A9E97CD263CF}"/>
              </a:ext>
            </a:extLst>
          </p:cNvPr>
          <p:cNvGraphicFramePr>
            <a:graphicFrameLocks noGrp="1"/>
          </p:cNvGraphicFramePr>
          <p:nvPr>
            <p:extLst>
              <p:ext uri="{D42A27DB-BD31-4B8C-83A1-F6EECF244321}">
                <p14:modId xmlns:p14="http://schemas.microsoft.com/office/powerpoint/2010/main" val="3458644806"/>
              </p:ext>
            </p:extLst>
          </p:nvPr>
        </p:nvGraphicFramePr>
        <p:xfrm>
          <a:off x="246064" y="7796756"/>
          <a:ext cx="1152128" cy="367199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tblGrid>
              <a:tr h="351947">
                <a:tc>
                  <a:txBody>
                    <a:bodyPr/>
                    <a:lstStyle/>
                    <a:p>
                      <a:pPr algn="ctr"/>
                      <a:r>
                        <a:rPr lang="en-GB" sz="1400" dirty="0">
                          <a:solidFill>
                            <a:schemeClr val="tx1"/>
                          </a:solidFill>
                        </a:rPr>
                        <a:t>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84157">
                <a:tc>
                  <a:txBody>
                    <a:bodyPr/>
                    <a:lstStyle/>
                    <a:p>
                      <a:pPr marL="0" indent="0">
                        <a:buFont typeface="+mj-lt"/>
                        <a:buNone/>
                      </a:pPr>
                      <a:r>
                        <a:rPr lang="en-GB" sz="1400" dirty="0">
                          <a:solidFill>
                            <a:srgbClr val="00B0F0"/>
                          </a:solidFill>
                        </a:rPr>
                        <a:t>1.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6064">
                <a:tc>
                  <a:txBody>
                    <a:bodyPr/>
                    <a:lstStyle/>
                    <a:p>
                      <a:pPr marL="0" indent="0">
                        <a:buFont typeface="+mj-lt"/>
                        <a:buNone/>
                      </a:pPr>
                      <a:r>
                        <a:rPr lang="en-GB" sz="1400" dirty="0">
                          <a:solidFill>
                            <a:srgbClr val="FF00FF"/>
                          </a:solidFill>
                        </a:rPr>
                        <a:t>2. Evidence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44880">
                <a:tc>
                  <a:txBody>
                    <a:bodyPr/>
                    <a:lstStyle/>
                    <a:p>
                      <a:r>
                        <a:rPr lang="en-GB" sz="1400" dirty="0">
                          <a:solidFill>
                            <a:srgbClr val="00B050"/>
                          </a:solidFill>
                        </a:rPr>
                        <a:t>3. Explain (+ Technique +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07471">
                <a:tc>
                  <a:txBody>
                    <a:bodyPr/>
                    <a:lstStyle/>
                    <a:p>
                      <a:r>
                        <a:rPr lang="en-GB" sz="1400" dirty="0">
                          <a:solidFill>
                            <a:schemeClr val="accent6">
                              <a:lumMod val="75000"/>
                            </a:schemeClr>
                          </a:solidFill>
                        </a:rPr>
                        <a:t>4. Zoom (+ Analysis)</a:t>
                      </a:r>
                      <a:endParaRPr lang="en-GB"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07471">
                <a:tc>
                  <a:txBody>
                    <a:bodyPr/>
                    <a:lstStyle/>
                    <a:p>
                      <a:r>
                        <a:rPr lang="en-GB" sz="1400" dirty="0">
                          <a:solidFill>
                            <a:srgbClr val="7030A0"/>
                          </a:solidFill>
                        </a:rPr>
                        <a:t>5. Link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1" name="TextBox 10">
            <a:extLst>
              <a:ext uri="{FF2B5EF4-FFF2-40B4-BE49-F238E27FC236}">
                <a16:creationId xmlns:a16="http://schemas.microsoft.com/office/drawing/2014/main" id="{91A6F994-6759-F53C-596F-64E919C98036}"/>
              </a:ext>
            </a:extLst>
          </p:cNvPr>
          <p:cNvSpPr txBox="1"/>
          <p:nvPr/>
        </p:nvSpPr>
        <p:spPr>
          <a:xfrm>
            <a:off x="1470200" y="7393677"/>
            <a:ext cx="5141736" cy="4478149"/>
          </a:xfrm>
          <a:prstGeom prst="rect">
            <a:avLst/>
          </a:prstGeom>
          <a:noFill/>
        </p:spPr>
        <p:txBody>
          <a:bodyPr wrap="square" rtlCol="0">
            <a:spAutoFit/>
          </a:bodyPr>
          <a:lstStyle/>
          <a:p>
            <a:r>
              <a:rPr lang="en-GB" sz="1500" u="sng" dirty="0"/>
              <a:t>Model answer:</a:t>
            </a:r>
          </a:p>
          <a:p>
            <a:endParaRPr lang="en-GB" sz="1500" b="1" u="sng" dirty="0"/>
          </a:p>
          <a:p>
            <a:r>
              <a:rPr lang="en-GB" sz="1500" dirty="0">
                <a:solidFill>
                  <a:srgbClr val="00B0F0"/>
                </a:solidFill>
              </a:rPr>
              <a:t>The writer lists the problems caused for children as a result of reading scary stories. </a:t>
            </a:r>
            <a:r>
              <a:rPr lang="en-GB" sz="1500" dirty="0">
                <a:solidFill>
                  <a:srgbClr val="FF00FF"/>
                </a:solidFill>
              </a:rPr>
              <a:t>For example, Osborne explains  that the situation as a result of the child being exposed to these stories ‘</a:t>
            </a:r>
            <a:r>
              <a:rPr lang="en-GB" sz="1500" i="1" dirty="0">
                <a:solidFill>
                  <a:srgbClr val="FF00FF"/>
                </a:solidFill>
              </a:rPr>
              <a:t>gets worse and worse; the [doctor] is puzzled, the mother alarmed; more advice is called in; the child is sent to sea,’. </a:t>
            </a:r>
            <a:r>
              <a:rPr lang="en-GB" sz="1500" dirty="0">
                <a:solidFill>
                  <a:srgbClr val="00B050"/>
                </a:solidFill>
              </a:rPr>
              <a:t>The use of asyndetic listing indicates the damaging spiral effect that can occur after children have read these stories</a:t>
            </a:r>
            <a:r>
              <a:rPr lang="en-GB" sz="1500" baseline="0" dirty="0">
                <a:solidFill>
                  <a:srgbClr val="00B050"/>
                </a:solidFill>
              </a:rPr>
              <a:t>. </a:t>
            </a:r>
            <a:r>
              <a:rPr lang="en-GB" sz="1500" baseline="0" dirty="0">
                <a:solidFill>
                  <a:schemeClr val="accent6">
                    <a:lumMod val="75000"/>
                  </a:schemeClr>
                </a:solidFill>
              </a:rPr>
              <a:t>The repetition of</a:t>
            </a:r>
            <a:r>
              <a:rPr lang="en-GB" sz="1500" dirty="0">
                <a:solidFill>
                  <a:schemeClr val="accent6">
                    <a:lumMod val="75000"/>
                  </a:schemeClr>
                </a:solidFill>
              </a:rPr>
              <a:t> ‘worse and worse’ literally depicts the increase in negative consequences, however this could emphasise how much these children are suffering due to the books alone. This could suggest the profound damaging effect the books can have on the children. This is emphasised by emotive verbs such as  ‘alarmed’ highlighting the need for parents to worry. </a:t>
            </a:r>
            <a:r>
              <a:rPr lang="en-GB" sz="1500" dirty="0">
                <a:solidFill>
                  <a:srgbClr val="7030A0"/>
                </a:solidFill>
              </a:rPr>
              <a:t>The reader will be concerned as to the effect this literature may have had, as the writer is deliberately trying to shock the reader by highlighting these emotive and debilitating conclusions. </a:t>
            </a:r>
          </a:p>
        </p:txBody>
      </p:sp>
      <p:pic>
        <p:nvPicPr>
          <p:cNvPr id="12" name="Picture 11" descr="A picture containing background pattern&#10;&#10;Description automatically generated">
            <a:extLst>
              <a:ext uri="{FF2B5EF4-FFF2-40B4-BE49-F238E27FC236}">
                <a16:creationId xmlns:a16="http://schemas.microsoft.com/office/drawing/2014/main" id="{D2D6DDB7-FD92-597C-F82B-57A4CB4C3B01}"/>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rcRect l="9183" r="13073" b="36758"/>
          <a:stretch/>
        </p:blipFill>
        <p:spPr>
          <a:xfrm>
            <a:off x="5502129" y="265743"/>
            <a:ext cx="1042074" cy="11668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3643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A07B0-3B97-88D4-A1D2-05E12440662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7FCBCA4-2E5A-E993-7F27-3F1ABBAAB3F9}"/>
              </a:ext>
            </a:extLst>
          </p:cNvPr>
          <p:cNvPicPr>
            <a:picLocks noChangeAspect="1"/>
          </p:cNvPicPr>
          <p:nvPr/>
        </p:nvPicPr>
        <p:blipFill>
          <a:blip r:embed="rId2"/>
          <a:srcRect t="2435" b="82981"/>
          <a:stretch/>
        </p:blipFill>
        <p:spPr>
          <a:xfrm>
            <a:off x="0" y="0"/>
            <a:ext cx="6857999" cy="1688123"/>
          </a:xfrm>
          <a:prstGeom prst="rect">
            <a:avLst/>
          </a:prstGeom>
        </p:spPr>
      </p:pic>
      <p:pic>
        <p:nvPicPr>
          <p:cNvPr id="3" name="Picture 2" descr="A close up of a logo&#10;&#10;Description automatically generated">
            <a:extLst>
              <a:ext uri="{FF2B5EF4-FFF2-40B4-BE49-F238E27FC236}">
                <a16:creationId xmlns:a16="http://schemas.microsoft.com/office/drawing/2014/main" id="{7FD2C8DE-AE0E-8BC7-D9F7-E3B4A55BF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47" y="11852030"/>
            <a:ext cx="7192109" cy="551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4DD626E-2A10-45EA-8A60-705566942CE3}"/>
              </a:ext>
            </a:extLst>
          </p:cNvPr>
          <p:cNvSpPr txBox="1"/>
          <p:nvPr/>
        </p:nvSpPr>
        <p:spPr>
          <a:xfrm>
            <a:off x="211016" y="188818"/>
            <a:ext cx="469509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w="19050">
                  <a:solidFill>
                    <a:srgbClr val="A02B93">
                      <a:lumMod val="20000"/>
                      <a:lumOff val="80000"/>
                    </a:srgbClr>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Question 3 [12 marks]</a:t>
            </a:r>
          </a:p>
        </p:txBody>
      </p:sp>
      <p:sp>
        <p:nvSpPr>
          <p:cNvPr id="6" name="TextBox 5">
            <a:extLst>
              <a:ext uri="{FF2B5EF4-FFF2-40B4-BE49-F238E27FC236}">
                <a16:creationId xmlns:a16="http://schemas.microsoft.com/office/drawing/2014/main" id="{C1DBF0EA-41D1-A0F1-4EC4-9F2836C6873E}"/>
              </a:ext>
            </a:extLst>
          </p:cNvPr>
          <p:cNvSpPr txBox="1"/>
          <p:nvPr/>
        </p:nvSpPr>
        <p:spPr>
          <a:xfrm>
            <a:off x="211016" y="1941673"/>
            <a:ext cx="631099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You will now have a go at writing your own answer to Question 3. You should write two paragraphs of your own, using your notes from your initial planning grid to expand in to detailed analytical paragraphs. </a:t>
            </a:r>
          </a:p>
        </p:txBody>
      </p:sp>
      <p:sp>
        <p:nvSpPr>
          <p:cNvPr id="9" name="TextBox 8">
            <a:extLst>
              <a:ext uri="{FF2B5EF4-FFF2-40B4-BE49-F238E27FC236}">
                <a16:creationId xmlns:a16="http://schemas.microsoft.com/office/drawing/2014/main" id="{290A7DF5-BFE4-AA54-B283-9C43CD6F1E7D}"/>
              </a:ext>
            </a:extLst>
          </p:cNvPr>
          <p:cNvSpPr txBox="1"/>
          <p:nvPr/>
        </p:nvSpPr>
        <p:spPr>
          <a:xfrm>
            <a:off x="1680106" y="3052533"/>
            <a:ext cx="4941168" cy="84023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u="sng" dirty="0"/>
              <a:t>Write your answer here: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u="sng" dirty="0"/>
          </a:p>
        </p:txBody>
      </p:sp>
      <p:graphicFrame>
        <p:nvGraphicFramePr>
          <p:cNvPr id="10" name="Table 9">
            <a:extLst>
              <a:ext uri="{FF2B5EF4-FFF2-40B4-BE49-F238E27FC236}">
                <a16:creationId xmlns:a16="http://schemas.microsoft.com/office/drawing/2014/main" id="{7D360C84-2066-3D35-DD8C-0EE18077D9FA}"/>
              </a:ext>
            </a:extLst>
          </p:cNvPr>
          <p:cNvGraphicFramePr>
            <a:graphicFrameLocks noGrp="1"/>
          </p:cNvGraphicFramePr>
          <p:nvPr>
            <p:extLst>
              <p:ext uri="{D42A27DB-BD31-4B8C-83A1-F6EECF244321}">
                <p14:modId xmlns:p14="http://schemas.microsoft.com/office/powerpoint/2010/main" val="1732237069"/>
              </p:ext>
            </p:extLst>
          </p:nvPr>
        </p:nvGraphicFramePr>
        <p:xfrm>
          <a:off x="211016" y="3052533"/>
          <a:ext cx="1152128" cy="367199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tblGrid>
              <a:tr h="351947">
                <a:tc>
                  <a:txBody>
                    <a:bodyPr/>
                    <a:lstStyle/>
                    <a:p>
                      <a:pPr algn="ctr"/>
                      <a:r>
                        <a:rPr lang="en-GB" sz="1400" dirty="0">
                          <a:solidFill>
                            <a:schemeClr val="tx1"/>
                          </a:solidFill>
                        </a:rPr>
                        <a:t>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84157">
                <a:tc>
                  <a:txBody>
                    <a:bodyPr/>
                    <a:lstStyle/>
                    <a:p>
                      <a:pPr marL="0" indent="0">
                        <a:buFont typeface="+mj-lt"/>
                        <a:buNone/>
                      </a:pPr>
                      <a:r>
                        <a:rPr lang="en-GB" sz="1400" dirty="0">
                          <a:solidFill>
                            <a:srgbClr val="00B0F0"/>
                          </a:solidFill>
                        </a:rPr>
                        <a:t>1.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6064">
                <a:tc>
                  <a:txBody>
                    <a:bodyPr/>
                    <a:lstStyle/>
                    <a:p>
                      <a:pPr marL="0" indent="0">
                        <a:buFont typeface="+mj-lt"/>
                        <a:buNone/>
                      </a:pPr>
                      <a:r>
                        <a:rPr lang="en-GB" sz="1400" dirty="0">
                          <a:solidFill>
                            <a:srgbClr val="FF00FF"/>
                          </a:solidFill>
                        </a:rPr>
                        <a:t>2. Evidence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44880">
                <a:tc>
                  <a:txBody>
                    <a:bodyPr/>
                    <a:lstStyle/>
                    <a:p>
                      <a:r>
                        <a:rPr lang="en-GB" sz="1400" dirty="0">
                          <a:solidFill>
                            <a:srgbClr val="00B050"/>
                          </a:solidFill>
                        </a:rPr>
                        <a:t>3. Explain (+ Technique +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07471">
                <a:tc>
                  <a:txBody>
                    <a:bodyPr/>
                    <a:lstStyle/>
                    <a:p>
                      <a:r>
                        <a:rPr lang="en-GB" sz="1400" dirty="0">
                          <a:solidFill>
                            <a:schemeClr val="accent6">
                              <a:lumMod val="75000"/>
                            </a:schemeClr>
                          </a:solidFill>
                        </a:rPr>
                        <a:t>4. Zoom (+ Analysis)</a:t>
                      </a:r>
                      <a:endParaRPr lang="en-GB"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07471">
                <a:tc>
                  <a:txBody>
                    <a:bodyPr/>
                    <a:lstStyle/>
                    <a:p>
                      <a:r>
                        <a:rPr lang="en-GB" sz="1400" dirty="0">
                          <a:solidFill>
                            <a:srgbClr val="7030A0"/>
                          </a:solidFill>
                        </a:rPr>
                        <a:t>5. Link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2" name="TextBox 11">
            <a:extLst>
              <a:ext uri="{FF2B5EF4-FFF2-40B4-BE49-F238E27FC236}">
                <a16:creationId xmlns:a16="http://schemas.microsoft.com/office/drawing/2014/main" id="{7AF9007D-8F47-73B3-3C4D-66B3278E71AA}"/>
              </a:ext>
            </a:extLst>
          </p:cNvPr>
          <p:cNvSpPr txBox="1"/>
          <p:nvPr/>
        </p:nvSpPr>
        <p:spPr>
          <a:xfrm>
            <a:off x="236726" y="6977590"/>
            <a:ext cx="1198426"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You will have 12-15 minutes in the exam for this question.</a:t>
            </a:r>
          </a:p>
        </p:txBody>
      </p:sp>
      <p:pic>
        <p:nvPicPr>
          <p:cNvPr id="13" name="Picture 12" descr="A picture containing background pattern&#10;&#10;Description automatically generated">
            <a:extLst>
              <a:ext uri="{FF2B5EF4-FFF2-40B4-BE49-F238E27FC236}">
                <a16:creationId xmlns:a16="http://schemas.microsoft.com/office/drawing/2014/main" id="{8F1C04CA-7AD6-3B6B-F9B8-92F01BEE8838}"/>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rcRect l="9183" r="13073" b="36758"/>
          <a:stretch/>
        </p:blipFill>
        <p:spPr>
          <a:xfrm>
            <a:off x="5502129" y="265743"/>
            <a:ext cx="1042074" cy="11668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94009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B5A47-47C8-1FD7-EF1B-A82D823E369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D91A76D-A491-1515-88F9-D30CD79A8E68}"/>
              </a:ext>
            </a:extLst>
          </p:cNvPr>
          <p:cNvPicPr>
            <a:picLocks noChangeAspect="1"/>
          </p:cNvPicPr>
          <p:nvPr/>
        </p:nvPicPr>
        <p:blipFill>
          <a:blip r:embed="rId2"/>
          <a:srcRect t="2435" b="82981"/>
          <a:stretch/>
        </p:blipFill>
        <p:spPr>
          <a:xfrm>
            <a:off x="0" y="0"/>
            <a:ext cx="6857999" cy="1688123"/>
          </a:xfrm>
          <a:prstGeom prst="rect">
            <a:avLst/>
          </a:prstGeom>
        </p:spPr>
      </p:pic>
      <p:pic>
        <p:nvPicPr>
          <p:cNvPr id="3" name="Picture 2" descr="A close up of a logo&#10;&#10;Description automatically generated">
            <a:extLst>
              <a:ext uri="{FF2B5EF4-FFF2-40B4-BE49-F238E27FC236}">
                <a16:creationId xmlns:a16="http://schemas.microsoft.com/office/drawing/2014/main" id="{4E502FE6-CF21-7071-9647-632EFE537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47" y="11852030"/>
            <a:ext cx="7192109" cy="551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BE11FD-01A5-E361-7D3A-BCAE7BF19D28}"/>
              </a:ext>
            </a:extLst>
          </p:cNvPr>
          <p:cNvSpPr txBox="1"/>
          <p:nvPr/>
        </p:nvSpPr>
        <p:spPr>
          <a:xfrm>
            <a:off x="211016" y="188818"/>
            <a:ext cx="469509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w="19050">
                  <a:solidFill>
                    <a:srgbClr val="A02B93">
                      <a:lumMod val="20000"/>
                      <a:lumOff val="80000"/>
                    </a:srgbClr>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Question 4 [1</a:t>
            </a:r>
            <a:r>
              <a:rPr lang="en-GB" sz="4000" dirty="0">
                <a:ln w="19050">
                  <a:solidFill>
                    <a:srgbClr val="A02B93">
                      <a:lumMod val="20000"/>
                      <a:lumOff val="80000"/>
                    </a:srgbClr>
                  </a:solidFill>
                </a:ln>
                <a:solidFill>
                  <a:prstClr val="white"/>
                </a:solidFill>
                <a:effectLst>
                  <a:outerShdw blurRad="38100" dist="38100" dir="2700000" algn="tl">
                    <a:srgbClr val="000000">
                      <a:alpha val="43137"/>
                    </a:srgbClr>
                  </a:outerShdw>
                </a:effectLst>
                <a:latin typeface="Arial Rounded MT Bold" panose="020F0704030504030204" pitchFamily="34" charset="0"/>
              </a:rPr>
              <a:t>6</a:t>
            </a:r>
            <a:r>
              <a:rPr kumimoji="0" lang="en-GB" sz="4000" b="0" i="0" u="none" strike="noStrike" kern="1200" cap="none" spc="0" normalizeH="0" baseline="0" noProof="0" dirty="0">
                <a:ln w="19050">
                  <a:solidFill>
                    <a:srgbClr val="A02B93">
                      <a:lumMod val="20000"/>
                      <a:lumOff val="80000"/>
                    </a:srgbClr>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marks]</a:t>
            </a:r>
          </a:p>
        </p:txBody>
      </p:sp>
      <p:sp>
        <p:nvSpPr>
          <p:cNvPr id="6" name="Rectangle 7">
            <a:extLst>
              <a:ext uri="{FF2B5EF4-FFF2-40B4-BE49-F238E27FC236}">
                <a16:creationId xmlns:a16="http://schemas.microsoft.com/office/drawing/2014/main" id="{3A5BCAA5-63BB-1E8F-A2D6-3628BC7D3CE9}"/>
              </a:ext>
            </a:extLst>
          </p:cNvPr>
          <p:cNvSpPr>
            <a:spLocks noChangeArrowheads="1"/>
          </p:cNvSpPr>
          <p:nvPr/>
        </p:nvSpPr>
        <p:spPr bwMode="auto">
          <a:xfrm>
            <a:off x="197731" y="1840318"/>
            <a:ext cx="6444952"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prstClr val="black"/>
                </a:solidFill>
                <a:effectLst/>
                <a:uLnTx/>
                <a:uFillTx/>
                <a:latin typeface="Aptos" panose="02110004020202020204"/>
                <a:ea typeface="Calibri" pitchFamily="34" charset="0"/>
                <a:cs typeface="Times New Roman" pitchFamily="18" charset="0"/>
              </a:rPr>
              <a:t>Question </a:t>
            </a:r>
            <a:r>
              <a:rPr lang="en-GB" sz="1600" b="1" u="sng" dirty="0">
                <a:solidFill>
                  <a:prstClr val="black"/>
                </a:solidFill>
                <a:latin typeface="Aptos" panose="02110004020202020204"/>
                <a:ea typeface="Calibri" pitchFamily="34" charset="0"/>
                <a:cs typeface="Times New Roman" pitchFamily="18" charset="0"/>
              </a:rPr>
              <a:t>4</a:t>
            </a:r>
            <a:r>
              <a:rPr kumimoji="0" lang="en-GB" sz="1600" b="1" i="0" u="sng" strike="noStrike" kern="1200" cap="none" spc="0" normalizeH="0" baseline="0" noProof="0" dirty="0">
                <a:ln>
                  <a:noFill/>
                </a:ln>
                <a:solidFill>
                  <a:prstClr val="black"/>
                </a:solidFill>
                <a:effectLst/>
                <a:uLnTx/>
                <a:uFillTx/>
                <a:latin typeface="Aptos" panose="02110004020202020204"/>
                <a:ea typeface="Calibri" pitchFamily="34" charset="0"/>
                <a:cs typeface="Times New Roman"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ptos" panose="02110004020202020204"/>
              <a:ea typeface="Calibri" pitchFamily="34" charset="0"/>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For this question, you need to refer to the whole of Source A together with the whole of Source 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Compare how the writers convey their different attitudes to stories. In your answer, you should: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compare their different attitudes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compare the methods they use to convey their attitudes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support your ideas with quotations from both texts.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Calibri" pitchFamily="34" charset="0"/>
                <a:cs typeface="Times New Roman" pitchFamily="18" charset="0"/>
              </a:rPr>
              <a:t>[1</a:t>
            </a:r>
            <a:r>
              <a:rPr lang="en-GB" sz="1600" b="1" dirty="0">
                <a:solidFill>
                  <a:prstClr val="black"/>
                </a:solidFill>
                <a:latin typeface="Aptos" panose="02110004020202020204"/>
                <a:ea typeface="Calibri" pitchFamily="34" charset="0"/>
                <a:cs typeface="Times New Roman" pitchFamily="18" charset="0"/>
              </a:rPr>
              <a:t>6</a:t>
            </a:r>
            <a:r>
              <a:rPr kumimoji="0" lang="en-GB" sz="1600" b="1" i="0" u="none" strike="noStrike" kern="1200" cap="none" spc="0" normalizeH="0" baseline="0" noProof="0" dirty="0">
                <a:ln>
                  <a:noFill/>
                </a:ln>
                <a:solidFill>
                  <a:prstClr val="black"/>
                </a:solidFill>
                <a:effectLst/>
                <a:uLnTx/>
                <a:uFillTx/>
                <a:latin typeface="Aptos" panose="02110004020202020204"/>
                <a:ea typeface="Calibri" pitchFamily="34" charset="0"/>
                <a:cs typeface="Times New Roman" pitchFamily="18" charset="0"/>
              </a:rPr>
              <a:t> marks]</a:t>
            </a:r>
            <a:r>
              <a:rPr kumimoji="0" lang="en-GB" sz="1600" b="0" i="0" u="none" strike="noStrike" kern="1200" cap="none" spc="0" normalizeH="0" baseline="0" noProof="0" dirty="0">
                <a:ln>
                  <a:noFill/>
                </a:ln>
                <a:solidFill>
                  <a:prstClr val="black"/>
                </a:solidFill>
                <a:effectLst/>
                <a:uLnTx/>
                <a:uFillTx/>
                <a:latin typeface="Aptos" panose="02110004020202020204"/>
                <a:ea typeface="Calibri" pitchFamily="34" charset="0"/>
                <a:cs typeface="Times New Roman"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ptos" panose="02110004020202020204"/>
              <a:ea typeface="Calibri" pitchFamily="34" charset="0"/>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prstClr val="black"/>
                </a:solidFill>
                <a:effectLst/>
                <a:uLnTx/>
                <a:uFillTx/>
                <a:latin typeface="Aptos" panose="02110004020202020204"/>
                <a:ea typeface="Calibri" pitchFamily="34" charset="0"/>
                <a:cs typeface="Times New Roman" pitchFamily="18" charset="0"/>
              </a:rPr>
              <a:t>The AO this question tests:</a:t>
            </a:r>
            <a:r>
              <a:rPr kumimoji="0" lang="en-GB" sz="1600" b="0" i="0" u="none" strike="noStrike" kern="1200" cap="none" spc="0" normalizeH="0" baseline="0" noProof="0" dirty="0">
                <a:ln>
                  <a:noFill/>
                </a:ln>
                <a:solidFill>
                  <a:prstClr val="black"/>
                </a:solidFill>
                <a:effectLst/>
                <a:uLnTx/>
                <a:uFillTx/>
                <a:latin typeface="Aptos" panose="02110004020202020204"/>
                <a:ea typeface="Calibri" pitchFamily="34" charset="0"/>
                <a:cs typeface="Times New Roman" pitchFamily="18" charset="0"/>
              </a:rPr>
              <a:t> </a:t>
            </a:r>
            <a:r>
              <a:rPr lang="en-GB" sz="1600" i="1" dirty="0">
                <a:solidFill>
                  <a:prstClr val="black"/>
                </a:solidFill>
                <a:latin typeface="Aptos" panose="02110004020202020204"/>
                <a:ea typeface="Calibri" pitchFamily="34" charset="0"/>
                <a:cs typeface="Times New Roman" pitchFamily="18" charset="0"/>
              </a:rPr>
              <a:t>AO3 – </a:t>
            </a:r>
            <a:r>
              <a:rPr kumimoji="0" lang="en-GB" sz="1600" b="0" i="1" u="none" strike="noStrike" kern="1200" cap="none" spc="0" normalizeH="0" baseline="0" noProof="0" dirty="0">
                <a:ln>
                  <a:noFill/>
                </a:ln>
                <a:solidFill>
                  <a:prstClr val="black"/>
                </a:solidFill>
                <a:effectLst/>
                <a:uLnTx/>
                <a:uFillTx/>
                <a:latin typeface="Aptos" panose="02110004020202020204"/>
                <a:ea typeface="Calibri" pitchFamily="34" charset="0"/>
                <a:cs typeface="Times New Roman" pitchFamily="18" charset="0"/>
              </a:rPr>
              <a:t>Compare writers’ ideas and perspectives, as well as how these are conveyed, across two or more texts.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ptos" panose="02110004020202020204"/>
              <a:ea typeface="+mn-ea"/>
              <a:cs typeface="Arial"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panose="020B0004020202020204" pitchFamily="34" charset="0"/>
              </a:rPr>
              <a:t>Spend around </a:t>
            </a:r>
            <a:r>
              <a:rPr lang="en-US" sz="1600" b="1" dirty="0">
                <a:solidFill>
                  <a:srgbClr val="0070C0"/>
                </a:solidFill>
                <a:latin typeface="Aptos" panose="020B0004020202020204" pitchFamily="34" charset="0"/>
              </a:rPr>
              <a:t>15</a:t>
            </a:r>
            <a:r>
              <a:rPr kumimoji="0" lang="en-US" sz="1600" b="1" i="0" u="none" strike="noStrike" kern="1200" cap="none" spc="0" normalizeH="0" baseline="0" noProof="0" dirty="0">
                <a:ln>
                  <a:noFill/>
                </a:ln>
                <a:solidFill>
                  <a:srgbClr val="0070C0"/>
                </a:solidFill>
                <a:effectLst/>
                <a:uLnTx/>
                <a:uFillTx/>
                <a:latin typeface="Aptos" panose="020B0004020202020204" pitchFamily="34" charset="0"/>
              </a:rPr>
              <a:t>-20 minutes</a:t>
            </a:r>
            <a:r>
              <a:rPr kumimoji="0" lang="en-US" sz="1600" b="0" i="0" u="none" strike="noStrike" kern="1200" cap="none" spc="0" normalizeH="0" baseline="0" noProof="0" dirty="0">
                <a:ln>
                  <a:noFill/>
                </a:ln>
                <a:solidFill>
                  <a:prstClr val="black"/>
                </a:solidFill>
                <a:effectLst/>
                <a:uLnTx/>
                <a:uFillTx/>
                <a:latin typeface="Aptos" panose="020B0004020202020204" pitchFamily="34" charset="0"/>
              </a:rPr>
              <a:t> on this section.</a:t>
            </a:r>
            <a:endParaRPr kumimoji="0" lang="en-GB" sz="1600" b="0" i="0" u="none" strike="noStrike" kern="1200" cap="none" spc="0" normalizeH="0" baseline="0" noProof="0" dirty="0">
              <a:ln>
                <a:noFill/>
              </a:ln>
              <a:solidFill>
                <a:prstClr val="black"/>
              </a:solidFill>
              <a:effectLst/>
              <a:uLnTx/>
              <a:uFillTx/>
              <a:latin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panose="020B0004020202020204" pitchFamily="34" charset="0"/>
              </a:rPr>
              <a:t>Focus on </a:t>
            </a:r>
            <a:r>
              <a:rPr kumimoji="0" lang="en-US" sz="1600" b="1" i="0" u="none" strike="noStrike" kern="1200" cap="none" spc="0" normalizeH="0" baseline="0" noProof="0" dirty="0">
                <a:ln>
                  <a:noFill/>
                </a:ln>
                <a:solidFill>
                  <a:srgbClr val="0070C0"/>
                </a:solidFill>
                <a:effectLst/>
                <a:uLnTx/>
                <a:uFillTx/>
                <a:latin typeface="Aptos" panose="020B0004020202020204" pitchFamily="34" charset="0"/>
              </a:rPr>
              <a:t>both</a:t>
            </a:r>
            <a:r>
              <a:rPr kumimoji="0" lang="en-US" sz="1600" b="1" i="0" u="none" strike="noStrike" kern="1200" cap="none" spc="0" normalizeH="0" baseline="0" noProof="0" dirty="0">
                <a:ln>
                  <a:noFill/>
                </a:ln>
                <a:solidFill>
                  <a:prstClr val="black"/>
                </a:solidFill>
                <a:effectLst/>
                <a:uLnTx/>
                <a:uFillTx/>
                <a:latin typeface="Aptos" panose="020B0004020202020204" pitchFamily="34" charset="0"/>
              </a:rPr>
              <a:t> </a:t>
            </a:r>
            <a:r>
              <a:rPr kumimoji="0" lang="en-US" sz="1600" b="0" i="0" u="none" strike="noStrike" kern="1200" cap="none" spc="0" normalizeH="0" baseline="0" noProof="0" dirty="0">
                <a:ln>
                  <a:noFill/>
                </a:ln>
                <a:solidFill>
                  <a:prstClr val="black"/>
                </a:solidFill>
                <a:effectLst/>
                <a:uLnTx/>
                <a:uFillTx/>
                <a:latin typeface="Aptos" panose="020B0004020202020204" pitchFamily="34" charset="0"/>
              </a:rPr>
              <a:t>sources.</a:t>
            </a:r>
            <a:endParaRPr kumimoji="0" lang="en-GB" sz="1600" b="0" i="0" u="none" strike="noStrike" kern="1200" cap="none" spc="0" normalizeH="0" baseline="0" noProof="0" dirty="0">
              <a:ln>
                <a:noFill/>
              </a:ln>
              <a:solidFill>
                <a:prstClr val="black"/>
              </a:solidFill>
              <a:effectLst/>
              <a:uLnTx/>
              <a:uFillTx/>
              <a:latin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panose="020B0004020202020204" pitchFamily="34" charset="0"/>
              </a:rPr>
              <a:t>You will be asked to compare the </a:t>
            </a:r>
            <a:r>
              <a:rPr kumimoji="0" lang="en-US" sz="1600" b="1" i="0" u="none" strike="noStrike" kern="1200" cap="none" spc="0" normalizeH="0" baseline="0" noProof="0" dirty="0">
                <a:ln>
                  <a:noFill/>
                </a:ln>
                <a:solidFill>
                  <a:srgbClr val="0070C0"/>
                </a:solidFill>
                <a:effectLst/>
                <a:uLnTx/>
                <a:uFillTx/>
                <a:latin typeface="Aptos" panose="020B0004020202020204" pitchFamily="34" charset="0"/>
              </a:rPr>
              <a:t>different viewpoints</a:t>
            </a:r>
            <a:r>
              <a:rPr kumimoji="0" lang="en-US" sz="1600" b="0" i="0" u="none" strike="noStrike" kern="1200" cap="none" spc="0" normalizeH="0" baseline="0" noProof="0" dirty="0">
                <a:ln>
                  <a:noFill/>
                </a:ln>
                <a:solidFill>
                  <a:prstClr val="black"/>
                </a:solidFill>
                <a:effectLst/>
                <a:uLnTx/>
                <a:uFillTx/>
                <a:latin typeface="Aptos" panose="020B0004020202020204" pitchFamily="34" charset="0"/>
              </a:rPr>
              <a:t> of the writers and the methods they use to communicate them in the texts.</a:t>
            </a:r>
            <a:endParaRPr kumimoji="0" lang="en-GB" sz="1600" b="0" i="0" u="none" strike="noStrike" kern="1200" cap="none" spc="0" normalizeH="0" baseline="0" noProof="0" dirty="0">
              <a:ln>
                <a:noFill/>
              </a:ln>
              <a:solidFill>
                <a:prstClr val="black"/>
              </a:solidFill>
              <a:effectLst/>
              <a:uLnTx/>
              <a:uFillTx/>
              <a:latin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ptos" panose="020B0004020202020204" pitchFamily="34" charset="0"/>
              </a:rPr>
              <a:t>Read the question and identify the different viewpoints/perspectives you are being asked to comment 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ptos" panose="020B0004020202020204" pitchFamily="34" charset="0"/>
              </a:rPr>
              <a:t>Focus on </a:t>
            </a:r>
            <a:r>
              <a:rPr kumimoji="0" lang="en-GB" sz="1600" b="1" i="0" u="none" strike="noStrike" kern="1200" cap="none" spc="0" normalizeH="0" baseline="0" noProof="0" dirty="0">
                <a:ln>
                  <a:noFill/>
                </a:ln>
                <a:solidFill>
                  <a:srgbClr val="0070C0"/>
                </a:solidFill>
                <a:effectLst/>
                <a:uLnTx/>
                <a:uFillTx/>
                <a:latin typeface="Aptos" panose="020B0004020202020204" pitchFamily="34" charset="0"/>
              </a:rPr>
              <a:t>methods</a:t>
            </a:r>
            <a:r>
              <a:rPr kumimoji="0" lang="en-GB" sz="1600" b="0" i="0" u="none" strike="noStrike" kern="1200" cap="none" spc="0" normalizeH="0" baseline="0" noProof="0" dirty="0">
                <a:ln>
                  <a:noFill/>
                </a:ln>
                <a:solidFill>
                  <a:prstClr val="black"/>
                </a:solidFill>
                <a:effectLst/>
                <a:uLnTx/>
                <a:uFillTx/>
                <a:latin typeface="Aptos" panose="020B0004020202020204" pitchFamily="34" charset="0"/>
              </a:rPr>
              <a:t> (language, structure, tone,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ptos" panose="020B0004020202020204" pitchFamily="34" charset="0"/>
              </a:rPr>
              <a:t>Answer using the PEEZL structure for each of your </a:t>
            </a:r>
            <a:r>
              <a:rPr kumimoji="0" lang="en-GB" sz="1600" b="1" i="0" u="none" strike="noStrike" kern="1200" cap="none" spc="0" normalizeH="0" baseline="0" noProof="0" dirty="0">
                <a:ln>
                  <a:noFill/>
                </a:ln>
                <a:solidFill>
                  <a:srgbClr val="0070C0"/>
                </a:solidFill>
                <a:effectLst/>
                <a:uLnTx/>
                <a:uFillTx/>
                <a:latin typeface="Aptos" panose="020B0004020202020204" pitchFamily="34" charset="0"/>
              </a:rPr>
              <a:t>three analysis paragraphs with </a:t>
            </a:r>
            <a:r>
              <a:rPr kumimoji="0" lang="en-GB" sz="1600" b="1" i="0" u="sng" strike="noStrike" kern="1200" cap="none" spc="0" normalizeH="0" baseline="0" noProof="0" dirty="0">
                <a:ln>
                  <a:noFill/>
                </a:ln>
                <a:solidFill>
                  <a:srgbClr val="0070C0"/>
                </a:solidFill>
                <a:effectLst/>
                <a:uLnTx/>
                <a:uFillTx/>
                <a:latin typeface="Aptos" panose="020B0004020202020204" pitchFamily="34" charset="0"/>
              </a:rPr>
              <a:t>both sources linked</a:t>
            </a:r>
            <a:r>
              <a:rPr kumimoji="0" lang="en-GB" sz="1600" b="1" i="0" strike="noStrike" kern="1200" cap="none" spc="0" normalizeH="0" baseline="0" noProof="0" dirty="0">
                <a:ln>
                  <a:noFill/>
                </a:ln>
                <a:solidFill>
                  <a:srgbClr val="0070C0"/>
                </a:solidFill>
                <a:effectLst/>
                <a:uLnTx/>
                <a:uFillTx/>
                <a:latin typeface="Aptos" panose="020B0004020202020204" pitchFamily="34" charset="0"/>
              </a:rPr>
              <a:t> in </a:t>
            </a:r>
            <a:r>
              <a:rPr lang="en-GB" sz="1600" b="1" dirty="0">
                <a:solidFill>
                  <a:srgbClr val="0070C0"/>
                </a:solidFill>
                <a:latin typeface="Aptos" panose="020B0004020202020204" pitchFamily="34" charset="0"/>
              </a:rPr>
              <a:t>each</a:t>
            </a:r>
            <a:r>
              <a:rPr kumimoji="0" lang="en-GB" sz="1600" b="1" i="0" strike="noStrike" kern="1200" cap="none" spc="0" normalizeH="0" baseline="0" noProof="0" dirty="0">
                <a:ln>
                  <a:noFill/>
                </a:ln>
                <a:solidFill>
                  <a:srgbClr val="0070C0"/>
                </a:solidFill>
                <a:effectLst/>
                <a:uLnTx/>
                <a:uFillTx/>
                <a:latin typeface="Aptos" panose="020B0004020202020204" pitchFamily="34" charset="0"/>
              </a:rPr>
              <a:t> paragraph</a:t>
            </a:r>
            <a:r>
              <a:rPr kumimoji="0" lang="en-GB" sz="1600" b="0" i="0" u="none" strike="noStrike" kern="1200" cap="none" spc="0" normalizeH="0" baseline="0" noProof="0" dirty="0">
                <a:ln>
                  <a:noFill/>
                </a:ln>
                <a:solidFill>
                  <a:prstClr val="black"/>
                </a:solidFill>
                <a:effectLst/>
                <a:uLnTx/>
                <a:uFillTx/>
                <a:latin typeface="Aptos" panose="020B0004020202020204" pitchFamily="34" charset="0"/>
              </a:rPr>
              <a:t>.</a:t>
            </a:r>
            <a:endParaRPr kumimoji="0" lang="en-GB" b="0" i="0" u="none" strike="noStrike" kern="1200" cap="none" spc="0" normalizeH="0" baseline="0" noProof="0" dirty="0">
              <a:ln>
                <a:noFill/>
              </a:ln>
              <a:solidFill>
                <a:prstClr val="black"/>
              </a:solidFill>
              <a:effectLst/>
              <a:uLnTx/>
              <a:uFillTx/>
              <a:latin typeface="Aptos" panose="020B0004020202020204" pitchFamily="34" charset="0"/>
            </a:endParaRPr>
          </a:p>
        </p:txBody>
      </p:sp>
      <p:graphicFrame>
        <p:nvGraphicFramePr>
          <p:cNvPr id="7" name="Table 6">
            <a:extLst>
              <a:ext uri="{FF2B5EF4-FFF2-40B4-BE49-F238E27FC236}">
                <a16:creationId xmlns:a16="http://schemas.microsoft.com/office/drawing/2014/main" id="{F74A80BD-A2EB-AEE4-AC3D-D4EC9AD7E1DC}"/>
              </a:ext>
            </a:extLst>
          </p:cNvPr>
          <p:cNvGraphicFramePr>
            <a:graphicFrameLocks noGrp="1"/>
          </p:cNvGraphicFramePr>
          <p:nvPr>
            <p:extLst>
              <p:ext uri="{D42A27DB-BD31-4B8C-83A1-F6EECF244321}">
                <p14:modId xmlns:p14="http://schemas.microsoft.com/office/powerpoint/2010/main" val="206719776"/>
              </p:ext>
            </p:extLst>
          </p:nvPr>
        </p:nvGraphicFramePr>
        <p:xfrm>
          <a:off x="279686" y="9343388"/>
          <a:ext cx="6304810" cy="2508641"/>
        </p:xfrm>
        <a:graphic>
          <a:graphicData uri="http://schemas.openxmlformats.org/drawingml/2006/table">
            <a:tbl>
              <a:tblPr firstRow="1" bandRow="1">
                <a:tableStyleId>{5C22544A-7EE6-4342-B048-85BDC9FD1C3A}</a:tableStyleId>
              </a:tblPr>
              <a:tblGrid>
                <a:gridCol w="1561727">
                  <a:extLst>
                    <a:ext uri="{9D8B030D-6E8A-4147-A177-3AD203B41FA5}">
                      <a16:colId xmlns:a16="http://schemas.microsoft.com/office/drawing/2014/main" val="20000"/>
                    </a:ext>
                  </a:extLst>
                </a:gridCol>
                <a:gridCol w="2424857">
                  <a:extLst>
                    <a:ext uri="{9D8B030D-6E8A-4147-A177-3AD203B41FA5}">
                      <a16:colId xmlns:a16="http://schemas.microsoft.com/office/drawing/2014/main" val="20001"/>
                    </a:ext>
                  </a:extLst>
                </a:gridCol>
                <a:gridCol w="2318226">
                  <a:extLst>
                    <a:ext uri="{9D8B030D-6E8A-4147-A177-3AD203B41FA5}">
                      <a16:colId xmlns:a16="http://schemas.microsoft.com/office/drawing/2014/main" val="20002"/>
                    </a:ext>
                  </a:extLst>
                </a:gridCol>
              </a:tblGrid>
              <a:tr h="473297">
                <a:tc>
                  <a:txBody>
                    <a:bodyPr/>
                    <a:lstStyle/>
                    <a:p>
                      <a:pPr algn="ctr"/>
                      <a:r>
                        <a:rPr lang="en-GB" sz="1400" dirty="0">
                          <a:solidFill>
                            <a:schemeClr val="tx1"/>
                          </a:solidFill>
                        </a:rPr>
                        <a:t>Viewpoint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rPr>
                        <a:t>Source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rPr>
                        <a:t>Source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15453">
                <a:tc>
                  <a:txBody>
                    <a:bodyPr/>
                    <a:lstStyle/>
                    <a:p>
                      <a:r>
                        <a:rPr lang="en-GB" sz="1100" dirty="0"/>
                        <a:t>Positive or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i="1" dirty="0">
                          <a:solidFill>
                            <a:srgbClr val="FF0000"/>
                          </a:solidFill>
                        </a:rPr>
                        <a:t>Positive personal experience reading these stories as a child/teen.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i="1" dirty="0">
                          <a:solidFill>
                            <a:srgbClr val="FF0000"/>
                          </a:solidFill>
                        </a:rPr>
                        <a:t>Negative personal experience witnessing children suffer.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73297">
                <a:tc>
                  <a:txBody>
                    <a:bodyPr/>
                    <a:lstStyle/>
                    <a:p>
                      <a:r>
                        <a:rPr lang="en-GB" sz="1100" dirty="0"/>
                        <a:t>Perspective?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73297">
                <a:tc>
                  <a:txBody>
                    <a:bodyPr/>
                    <a:lstStyle/>
                    <a:p>
                      <a:r>
                        <a:rPr lang="en-GB" sz="1100" dirty="0"/>
                        <a:t>Emotion?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73297">
                <a:tc>
                  <a:txBody>
                    <a:bodyPr/>
                    <a:lstStyle/>
                    <a:p>
                      <a:r>
                        <a:rPr lang="en-GB" sz="1100" dirty="0"/>
                        <a:t>Time period influence?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AEA30396-860E-71FB-B9A2-F0D4AF109054}"/>
              </a:ext>
            </a:extLst>
          </p:cNvPr>
          <p:cNvSpPr txBox="1"/>
          <p:nvPr/>
        </p:nvSpPr>
        <p:spPr>
          <a:xfrm>
            <a:off x="273503" y="8506938"/>
            <a:ext cx="631099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a:t>Let’s first identify the different viewpoints in both sources. Remember to pay close attention to the form and purpose of both sources. Use your knowledge from Question 2 to help you plan your answer. </a:t>
            </a:r>
          </a:p>
        </p:txBody>
      </p:sp>
      <p:pic>
        <p:nvPicPr>
          <p:cNvPr id="11" name="Picture 10" descr="A picture containing background pattern&#10;&#10;Description automatically generated">
            <a:extLst>
              <a:ext uri="{FF2B5EF4-FFF2-40B4-BE49-F238E27FC236}">
                <a16:creationId xmlns:a16="http://schemas.microsoft.com/office/drawing/2014/main" id="{82FB8000-8253-B399-CDD0-F20DBF8AE7F6}"/>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rcRect l="9183" r="13073" b="36758"/>
          <a:stretch/>
        </p:blipFill>
        <p:spPr>
          <a:xfrm>
            <a:off x="5502129" y="265743"/>
            <a:ext cx="1042074" cy="11668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49609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8128FF-2DE2-4449-8096-2DC89881ABAD}"/>
              </a:ext>
            </a:extLst>
          </p:cNvPr>
          <p:cNvPicPr>
            <a:picLocks noChangeAspect="1"/>
          </p:cNvPicPr>
          <p:nvPr/>
        </p:nvPicPr>
        <p:blipFill>
          <a:blip r:embed="rId2"/>
          <a:srcRect t="2435" b="82981"/>
          <a:stretch/>
        </p:blipFill>
        <p:spPr>
          <a:xfrm>
            <a:off x="0" y="0"/>
            <a:ext cx="6857999" cy="1688123"/>
          </a:xfrm>
          <a:prstGeom prst="rect">
            <a:avLst/>
          </a:prstGeom>
        </p:spPr>
      </p:pic>
      <p:pic>
        <p:nvPicPr>
          <p:cNvPr id="3" name="Picture 2" descr="A close up of a logo&#10;&#10;Description automatically generated">
            <a:extLst>
              <a:ext uri="{FF2B5EF4-FFF2-40B4-BE49-F238E27FC236}">
                <a16:creationId xmlns:a16="http://schemas.microsoft.com/office/drawing/2014/main" id="{02B42A88-9DF0-DA00-FFE6-7E806973C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47" y="11852030"/>
            <a:ext cx="7192109" cy="551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755526-8387-F036-AB78-1F92EE928AAE}"/>
              </a:ext>
            </a:extLst>
          </p:cNvPr>
          <p:cNvSpPr txBox="1"/>
          <p:nvPr/>
        </p:nvSpPr>
        <p:spPr>
          <a:xfrm>
            <a:off x="211016" y="188818"/>
            <a:ext cx="469509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w="19050">
                  <a:solidFill>
                    <a:srgbClr val="A02B93">
                      <a:lumMod val="20000"/>
                      <a:lumOff val="80000"/>
                    </a:srgbClr>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Question 4 [1</a:t>
            </a:r>
            <a:r>
              <a:rPr lang="en-GB" sz="4000" dirty="0">
                <a:ln w="19050">
                  <a:solidFill>
                    <a:srgbClr val="A02B93">
                      <a:lumMod val="20000"/>
                      <a:lumOff val="80000"/>
                    </a:srgbClr>
                  </a:solidFill>
                </a:ln>
                <a:solidFill>
                  <a:prstClr val="white"/>
                </a:solidFill>
                <a:effectLst>
                  <a:outerShdw blurRad="38100" dist="38100" dir="2700000" algn="tl">
                    <a:srgbClr val="000000">
                      <a:alpha val="43137"/>
                    </a:srgbClr>
                  </a:outerShdw>
                </a:effectLst>
                <a:latin typeface="Arial Rounded MT Bold" panose="020F0704030504030204" pitchFamily="34" charset="0"/>
              </a:rPr>
              <a:t>6</a:t>
            </a:r>
            <a:r>
              <a:rPr kumimoji="0" lang="en-GB" sz="4000" b="0" i="0" u="none" strike="noStrike" kern="1200" cap="none" spc="0" normalizeH="0" baseline="0" noProof="0" dirty="0">
                <a:ln w="19050">
                  <a:solidFill>
                    <a:srgbClr val="A02B93">
                      <a:lumMod val="20000"/>
                      <a:lumOff val="80000"/>
                    </a:srgbClr>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marks]</a:t>
            </a:r>
          </a:p>
        </p:txBody>
      </p:sp>
      <p:sp>
        <p:nvSpPr>
          <p:cNvPr id="6" name="TextBox 5">
            <a:extLst>
              <a:ext uri="{FF2B5EF4-FFF2-40B4-BE49-F238E27FC236}">
                <a16:creationId xmlns:a16="http://schemas.microsoft.com/office/drawing/2014/main" id="{45D284FE-2E0E-3A2A-CD7F-3364188C371B}"/>
              </a:ext>
            </a:extLst>
          </p:cNvPr>
          <p:cNvSpPr txBox="1"/>
          <p:nvPr/>
        </p:nvSpPr>
        <p:spPr>
          <a:xfrm>
            <a:off x="254744" y="1887668"/>
            <a:ext cx="631099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a:t>Before we plan our own answer in detail, we will have a look at an answer which needs improving. Your job is to read this through and then improve the paragraph underneath. You can then use these ideas to help you to plan your own answer.  </a:t>
            </a:r>
          </a:p>
        </p:txBody>
      </p:sp>
      <p:sp>
        <p:nvSpPr>
          <p:cNvPr id="7" name="Rectangle 6">
            <a:extLst>
              <a:ext uri="{FF2B5EF4-FFF2-40B4-BE49-F238E27FC236}">
                <a16:creationId xmlns:a16="http://schemas.microsoft.com/office/drawing/2014/main" id="{E1BCE659-E95E-5160-B49E-F1CB23ECFE52}"/>
              </a:ext>
            </a:extLst>
          </p:cNvPr>
          <p:cNvSpPr/>
          <p:nvPr/>
        </p:nvSpPr>
        <p:spPr>
          <a:xfrm>
            <a:off x="245089" y="2764955"/>
            <a:ext cx="6320649" cy="2308324"/>
          </a:xfrm>
          <a:prstGeom prst="rect">
            <a:avLst/>
          </a:prstGeom>
        </p:spPr>
        <p:txBody>
          <a:bodyPr wrap="square">
            <a:spAutoFit/>
          </a:bodyPr>
          <a:lstStyle/>
          <a:p>
            <a:r>
              <a:rPr lang="en-GB" sz="1200" i="1" dirty="0"/>
              <a:t>Both authors use anecdote to show their personal viewpoint about reading. Morgan describes her own teenage book-buying choosing scary stories, which she then justifies ‘that was the point’, while Osborne describes a children’s book he once picked up. Morgan, however, uses more humour. In ‘dodge sabre-tooth tigers’, the informal verb has comic effect, and her description of animals ‘that might quite enjoy adding us to their dinner’ also uses a wittily ironic understatement to joke about our fears.</a:t>
            </a:r>
          </a:p>
          <a:p>
            <a:endParaRPr lang="en-GB" sz="1200" i="1" dirty="0"/>
          </a:p>
          <a:p>
            <a:r>
              <a:rPr lang="en-GB" sz="1200" i="1" dirty="0"/>
              <a:t>However, Osborne uses some humour, as is ‘</a:t>
            </a:r>
            <a:r>
              <a:rPr lang="en-GB" sz="1200" i="1" dirty="0" err="1"/>
              <a:t>catlings</a:t>
            </a:r>
            <a:r>
              <a:rPr lang="en-GB" sz="1200" i="1" dirty="0"/>
              <a:t>’, on the whole he is more serious. His strong negative adjective ‘pernicious’ conveys the serious effects on children and evokes sympathy in ‘night after night of pure terror’, in which the repetition emphasises the effect, and ‘terrible tribulations’, which strongly conveys the children’s suffering, emphasised by alliteration.</a:t>
            </a:r>
            <a:endParaRPr lang="en-GB" sz="1200" dirty="0"/>
          </a:p>
        </p:txBody>
      </p:sp>
      <p:sp>
        <p:nvSpPr>
          <p:cNvPr id="8" name="TextBox 7">
            <a:extLst>
              <a:ext uri="{FF2B5EF4-FFF2-40B4-BE49-F238E27FC236}">
                <a16:creationId xmlns:a16="http://schemas.microsoft.com/office/drawing/2014/main" id="{0139CA40-9024-77F0-509B-45FF554E83E5}"/>
              </a:ext>
            </a:extLst>
          </p:cNvPr>
          <p:cNvSpPr txBox="1"/>
          <p:nvPr/>
        </p:nvSpPr>
        <p:spPr>
          <a:xfrm>
            <a:off x="307353" y="5321187"/>
            <a:ext cx="4798826" cy="584775"/>
          </a:xfrm>
          <a:prstGeom prst="rect">
            <a:avLst/>
          </a:prstGeom>
          <a:solidFill>
            <a:schemeClr val="accent4">
              <a:lumMod val="20000"/>
              <a:lumOff val="80000"/>
            </a:schemeClr>
          </a:solidFill>
        </p:spPr>
        <p:txBody>
          <a:bodyPr wrap="square" rtlCol="0">
            <a:spAutoFit/>
          </a:bodyPr>
          <a:lstStyle/>
          <a:p>
            <a:r>
              <a:rPr lang="en-GB" sz="1600" u="sng" dirty="0"/>
              <a:t>Step 1:</a:t>
            </a:r>
            <a:r>
              <a:rPr lang="en-GB" sz="1600" dirty="0"/>
              <a:t> Highlight and label  where the model has used each step of PEEZL.</a:t>
            </a:r>
          </a:p>
        </p:txBody>
      </p:sp>
      <p:sp>
        <p:nvSpPr>
          <p:cNvPr id="9" name="TextBox 8">
            <a:extLst>
              <a:ext uri="{FF2B5EF4-FFF2-40B4-BE49-F238E27FC236}">
                <a16:creationId xmlns:a16="http://schemas.microsoft.com/office/drawing/2014/main" id="{DD781F95-4123-B455-A863-1785DE92D8D0}"/>
              </a:ext>
            </a:extLst>
          </p:cNvPr>
          <p:cNvSpPr txBox="1"/>
          <p:nvPr/>
        </p:nvSpPr>
        <p:spPr>
          <a:xfrm>
            <a:off x="307353" y="6095021"/>
            <a:ext cx="6010994" cy="584775"/>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u="sng" dirty="0"/>
              <a:t>Step 2:</a:t>
            </a:r>
            <a:r>
              <a:rPr lang="en-GB" sz="1600" dirty="0"/>
              <a:t> Re-write ONE PEEZL paragraph (either Source A or Source B) to add more detailed analysis and link from the model.</a:t>
            </a:r>
          </a:p>
        </p:txBody>
      </p:sp>
      <p:sp>
        <p:nvSpPr>
          <p:cNvPr id="10" name="TextBox 9">
            <a:extLst>
              <a:ext uri="{FF2B5EF4-FFF2-40B4-BE49-F238E27FC236}">
                <a16:creationId xmlns:a16="http://schemas.microsoft.com/office/drawing/2014/main" id="{E72617EC-2C3C-905E-0AD0-1AE70E9E886B}"/>
              </a:ext>
            </a:extLst>
          </p:cNvPr>
          <p:cNvSpPr txBox="1"/>
          <p:nvPr/>
        </p:nvSpPr>
        <p:spPr>
          <a:xfrm>
            <a:off x="245089" y="6875597"/>
            <a:ext cx="6350235" cy="48013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u="sng" dirty="0"/>
              <a:t>Write your improved paragraph here: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11" name="Picture 1" descr="C:\Users\mbo.GOFFS.001\Local Settings\Temporary Internet Files\Content.IE5\FJPJU0W8\5418401602_b78817bab2_b[1].jpg">
            <a:extLst>
              <a:ext uri="{FF2B5EF4-FFF2-40B4-BE49-F238E27FC236}">
                <a16:creationId xmlns:a16="http://schemas.microsoft.com/office/drawing/2014/main" id="{90929666-BA0F-D1EB-94E0-882990DFF6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3947" y="5000523"/>
            <a:ext cx="1222042" cy="7536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background pattern&#10;&#10;Description automatically generated">
            <a:extLst>
              <a:ext uri="{FF2B5EF4-FFF2-40B4-BE49-F238E27FC236}">
                <a16:creationId xmlns:a16="http://schemas.microsoft.com/office/drawing/2014/main" id="{F43DA630-1EF2-476B-C070-F42A04EF55E4}"/>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rcRect l="9183" r="13073" b="36758"/>
          <a:stretch/>
        </p:blipFill>
        <p:spPr>
          <a:xfrm>
            <a:off x="5502129" y="265743"/>
            <a:ext cx="1042074" cy="11668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09011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3B56C-FDC4-77BE-B7B7-A61C7F67305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7E48E48-2A0E-32A4-D024-4FED77E9B425}"/>
              </a:ext>
            </a:extLst>
          </p:cNvPr>
          <p:cNvPicPr>
            <a:picLocks noChangeAspect="1"/>
          </p:cNvPicPr>
          <p:nvPr/>
        </p:nvPicPr>
        <p:blipFill>
          <a:blip r:embed="rId2"/>
          <a:srcRect t="2435" b="82981"/>
          <a:stretch/>
        </p:blipFill>
        <p:spPr>
          <a:xfrm>
            <a:off x="0" y="0"/>
            <a:ext cx="6857999" cy="1688123"/>
          </a:xfrm>
          <a:prstGeom prst="rect">
            <a:avLst/>
          </a:prstGeom>
        </p:spPr>
      </p:pic>
      <p:pic>
        <p:nvPicPr>
          <p:cNvPr id="3" name="Picture 2" descr="A close up of a logo&#10;&#10;Description automatically generated">
            <a:extLst>
              <a:ext uri="{FF2B5EF4-FFF2-40B4-BE49-F238E27FC236}">
                <a16:creationId xmlns:a16="http://schemas.microsoft.com/office/drawing/2014/main" id="{B4C587A3-F311-A522-08B6-713D1FF32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47" y="11852030"/>
            <a:ext cx="7192109" cy="551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6FCD0A-F900-3DD5-8F4F-62A920869807}"/>
              </a:ext>
            </a:extLst>
          </p:cNvPr>
          <p:cNvSpPr txBox="1"/>
          <p:nvPr/>
        </p:nvSpPr>
        <p:spPr>
          <a:xfrm>
            <a:off x="211016" y="188818"/>
            <a:ext cx="469509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w="19050">
                  <a:solidFill>
                    <a:srgbClr val="A02B93">
                      <a:lumMod val="20000"/>
                      <a:lumOff val="80000"/>
                    </a:srgbClr>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Question 4 [16 marks]</a:t>
            </a:r>
          </a:p>
        </p:txBody>
      </p:sp>
      <p:graphicFrame>
        <p:nvGraphicFramePr>
          <p:cNvPr id="12" name="Table 11">
            <a:extLst>
              <a:ext uri="{FF2B5EF4-FFF2-40B4-BE49-F238E27FC236}">
                <a16:creationId xmlns:a16="http://schemas.microsoft.com/office/drawing/2014/main" id="{4576A267-C795-9BCB-6BAE-006A9E6D5BD7}"/>
              </a:ext>
            </a:extLst>
          </p:cNvPr>
          <p:cNvGraphicFramePr>
            <a:graphicFrameLocks noGrp="1"/>
          </p:cNvGraphicFramePr>
          <p:nvPr>
            <p:extLst>
              <p:ext uri="{D42A27DB-BD31-4B8C-83A1-F6EECF244321}">
                <p14:modId xmlns:p14="http://schemas.microsoft.com/office/powerpoint/2010/main" val="416348064"/>
              </p:ext>
            </p:extLst>
          </p:nvPr>
        </p:nvGraphicFramePr>
        <p:xfrm>
          <a:off x="377880" y="3003044"/>
          <a:ext cx="6102238" cy="4206240"/>
        </p:xfrm>
        <a:graphic>
          <a:graphicData uri="http://schemas.openxmlformats.org/drawingml/2006/table">
            <a:tbl>
              <a:tblPr firstRow="1" bandRow="1">
                <a:tableStyleId>{5C22544A-7EE6-4342-B048-85BDC9FD1C3A}</a:tableStyleId>
              </a:tblPr>
              <a:tblGrid>
                <a:gridCol w="951724">
                  <a:extLst>
                    <a:ext uri="{9D8B030D-6E8A-4147-A177-3AD203B41FA5}">
                      <a16:colId xmlns:a16="http://schemas.microsoft.com/office/drawing/2014/main" val="20000"/>
                    </a:ext>
                  </a:extLst>
                </a:gridCol>
                <a:gridCol w="2575257">
                  <a:extLst>
                    <a:ext uri="{9D8B030D-6E8A-4147-A177-3AD203B41FA5}">
                      <a16:colId xmlns:a16="http://schemas.microsoft.com/office/drawing/2014/main" val="20001"/>
                    </a:ext>
                  </a:extLst>
                </a:gridCol>
                <a:gridCol w="2575257">
                  <a:extLst>
                    <a:ext uri="{9D8B030D-6E8A-4147-A177-3AD203B41FA5}">
                      <a16:colId xmlns:a16="http://schemas.microsoft.com/office/drawing/2014/main" val="20002"/>
                    </a:ext>
                  </a:extLst>
                </a:gridCol>
              </a:tblGrid>
              <a:tr h="303147">
                <a:tc>
                  <a:txBody>
                    <a:bodyPr/>
                    <a:lstStyle/>
                    <a:p>
                      <a:pPr algn="ctr"/>
                      <a:r>
                        <a:rPr lang="en-GB" sz="1400" dirty="0">
                          <a:solidFill>
                            <a:schemeClr val="tx1"/>
                          </a:solidFill>
                        </a:rPr>
                        <a:t>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dirty="0">
                          <a:solidFill>
                            <a:schemeClr val="tx1"/>
                          </a:solidFill>
                        </a:rPr>
                        <a:t>Source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dirty="0">
                          <a:solidFill>
                            <a:schemeClr val="tx1"/>
                          </a:solidFill>
                        </a:rPr>
                        <a:t>Source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15279">
                <a:tc>
                  <a:txBody>
                    <a:bodyPr/>
                    <a:lstStyle/>
                    <a:p>
                      <a:pPr marL="0" indent="0">
                        <a:buFont typeface="+mj-lt"/>
                        <a:buNone/>
                      </a:pPr>
                      <a:r>
                        <a:rPr lang="en-GB" sz="1000" dirty="0">
                          <a:solidFill>
                            <a:srgbClr val="00B0F0"/>
                          </a:solidFill>
                        </a:rPr>
                        <a:t>Viewpoint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baseline="0" dirty="0">
                        <a:solidFill>
                          <a:srgbClr val="00B0F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baseline="0" dirty="0">
                        <a:solidFill>
                          <a:srgbClr val="00B0F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baseline="0" dirty="0">
                        <a:solidFill>
                          <a:srgbClr val="00B0F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baseline="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baseline="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5350">
                <a:tc>
                  <a:txBody>
                    <a:bodyPr/>
                    <a:lstStyle/>
                    <a:p>
                      <a:pPr marL="0" indent="0">
                        <a:buFont typeface="+mj-lt"/>
                        <a:buNone/>
                      </a:pPr>
                      <a:r>
                        <a:rPr lang="en-GB" sz="1000" dirty="0">
                          <a:solidFill>
                            <a:srgbClr val="FF00FF"/>
                          </a:solidFill>
                        </a:rPr>
                        <a:t>Evidence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baseline="0" dirty="0">
                        <a:solidFill>
                          <a:srgbClr val="FF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baseline="0" dirty="0">
                        <a:solidFill>
                          <a:srgbClr val="FF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baseline="0" dirty="0">
                        <a:solidFill>
                          <a:srgbClr val="FF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baseline="0" dirty="0">
                        <a:solidFill>
                          <a:srgbClr val="FF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baseline="0" dirty="0">
                        <a:solidFill>
                          <a:srgbClr val="FF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34292">
                <a:tc>
                  <a:txBody>
                    <a:bodyPr/>
                    <a:lstStyle/>
                    <a:p>
                      <a:r>
                        <a:rPr lang="en-GB" sz="1000" dirty="0">
                          <a:solidFill>
                            <a:srgbClr val="00B050"/>
                          </a:solidFill>
                        </a:rPr>
                        <a:t>Key Technique &amp; Effect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Arial" panose="020B0604020202020204" pitchFamily="34" charset="0"/>
                        <a:buNone/>
                      </a:pPr>
                      <a:endParaRPr lang="en-GB" sz="1800" b="0" dirty="0"/>
                    </a:p>
                    <a:p>
                      <a:pPr marL="0" lvl="0" indent="0">
                        <a:buFont typeface="Arial" panose="020B0604020202020204" pitchFamily="34" charset="0"/>
                        <a:buNone/>
                      </a:pPr>
                      <a:endParaRPr lang="en-GB" sz="1800" b="0" dirty="0"/>
                    </a:p>
                    <a:p>
                      <a:pPr marL="0" lvl="0" indent="0">
                        <a:buFont typeface="Arial" panose="020B0604020202020204" pitchFamily="34" charset="0"/>
                        <a:buNone/>
                      </a:pPr>
                      <a:endParaRPr lang="en-GB" sz="1800" b="0" dirty="0"/>
                    </a:p>
                    <a:p>
                      <a:pPr marL="0" lvl="0" indent="0">
                        <a:buFont typeface="Arial" panose="020B0604020202020204" pitchFamily="34" charset="0"/>
                        <a:buNone/>
                      </a:pPr>
                      <a:endParaRPr lang="en-GB" sz="1800" b="0" dirty="0"/>
                    </a:p>
                    <a:p>
                      <a:pPr marL="0" lvl="0" indent="0">
                        <a:buFont typeface="Arial" panose="020B0604020202020204" pitchFamily="34" charset="0"/>
                        <a:buNone/>
                      </a:pPr>
                      <a:endParaRPr lang="en-GB"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Arial" panose="020B0604020202020204" pitchFamily="34" charset="0"/>
                        <a:buNone/>
                      </a:pPr>
                      <a:endParaRPr lang="en-GB"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3" name="TextBox 12">
            <a:extLst>
              <a:ext uri="{FF2B5EF4-FFF2-40B4-BE49-F238E27FC236}">
                <a16:creationId xmlns:a16="http://schemas.microsoft.com/office/drawing/2014/main" id="{46995E19-9D5D-4430-128F-3CFD9C2316F9}"/>
              </a:ext>
            </a:extLst>
          </p:cNvPr>
          <p:cNvSpPr txBox="1"/>
          <p:nvPr/>
        </p:nvSpPr>
        <p:spPr>
          <a:xfrm>
            <a:off x="264710" y="1971484"/>
            <a:ext cx="631099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a:t>Now that we have identified the differing viewpoints, we will find evidence to support these perspectives. We will plan using a table to identify language and structural techniques ad their effect.  Use the table to make notes. </a:t>
            </a:r>
          </a:p>
        </p:txBody>
      </p:sp>
      <p:graphicFrame>
        <p:nvGraphicFramePr>
          <p:cNvPr id="15" name="Table 14">
            <a:extLst>
              <a:ext uri="{FF2B5EF4-FFF2-40B4-BE49-F238E27FC236}">
                <a16:creationId xmlns:a16="http://schemas.microsoft.com/office/drawing/2014/main" id="{7AA9EBAC-1982-A6A7-22F8-391FEEA4E1A0}"/>
              </a:ext>
            </a:extLst>
          </p:cNvPr>
          <p:cNvGraphicFramePr>
            <a:graphicFrameLocks noGrp="1"/>
          </p:cNvGraphicFramePr>
          <p:nvPr>
            <p:extLst>
              <p:ext uri="{D42A27DB-BD31-4B8C-83A1-F6EECF244321}">
                <p14:modId xmlns:p14="http://schemas.microsoft.com/office/powerpoint/2010/main" val="263662803"/>
              </p:ext>
            </p:extLst>
          </p:nvPr>
        </p:nvGraphicFramePr>
        <p:xfrm>
          <a:off x="377880" y="7594513"/>
          <a:ext cx="6102238" cy="3931920"/>
        </p:xfrm>
        <a:graphic>
          <a:graphicData uri="http://schemas.openxmlformats.org/drawingml/2006/table">
            <a:tbl>
              <a:tblPr firstRow="1" bandRow="1">
                <a:tableStyleId>{5C22544A-7EE6-4342-B048-85BDC9FD1C3A}</a:tableStyleId>
              </a:tblPr>
              <a:tblGrid>
                <a:gridCol w="951724">
                  <a:extLst>
                    <a:ext uri="{9D8B030D-6E8A-4147-A177-3AD203B41FA5}">
                      <a16:colId xmlns:a16="http://schemas.microsoft.com/office/drawing/2014/main" val="20000"/>
                    </a:ext>
                  </a:extLst>
                </a:gridCol>
                <a:gridCol w="2575257">
                  <a:extLst>
                    <a:ext uri="{9D8B030D-6E8A-4147-A177-3AD203B41FA5}">
                      <a16:colId xmlns:a16="http://schemas.microsoft.com/office/drawing/2014/main" val="20001"/>
                    </a:ext>
                  </a:extLst>
                </a:gridCol>
                <a:gridCol w="2575257">
                  <a:extLst>
                    <a:ext uri="{9D8B030D-6E8A-4147-A177-3AD203B41FA5}">
                      <a16:colId xmlns:a16="http://schemas.microsoft.com/office/drawing/2014/main" val="20002"/>
                    </a:ext>
                  </a:extLst>
                </a:gridCol>
              </a:tblGrid>
              <a:tr h="303147">
                <a:tc>
                  <a:txBody>
                    <a:bodyPr/>
                    <a:lstStyle/>
                    <a:p>
                      <a:pPr algn="ctr"/>
                      <a:r>
                        <a:rPr lang="en-GB" sz="1400" dirty="0">
                          <a:solidFill>
                            <a:schemeClr val="tx1"/>
                          </a:solidFill>
                        </a:rPr>
                        <a:t>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dirty="0">
                          <a:solidFill>
                            <a:schemeClr val="tx1"/>
                          </a:solidFill>
                        </a:rPr>
                        <a:t>Source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dirty="0">
                          <a:solidFill>
                            <a:schemeClr val="tx1"/>
                          </a:solidFill>
                        </a:rPr>
                        <a:t>Source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15279">
                <a:tc>
                  <a:txBody>
                    <a:bodyPr/>
                    <a:lstStyle/>
                    <a:p>
                      <a:pPr marL="0" indent="0">
                        <a:buFont typeface="+mj-lt"/>
                        <a:buNone/>
                      </a:pPr>
                      <a:r>
                        <a:rPr lang="en-GB" sz="1000" dirty="0">
                          <a:solidFill>
                            <a:srgbClr val="00B0F0"/>
                          </a:solidFill>
                        </a:rPr>
                        <a:t>Viewpoint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baseline="0" dirty="0">
                        <a:solidFill>
                          <a:srgbClr val="00B0F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baseline="0" dirty="0">
                        <a:solidFill>
                          <a:srgbClr val="00B0F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baseline="0" dirty="0">
                        <a:solidFill>
                          <a:srgbClr val="00B0F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baseline="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baseline="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5350">
                <a:tc>
                  <a:txBody>
                    <a:bodyPr/>
                    <a:lstStyle/>
                    <a:p>
                      <a:pPr marL="0" indent="0">
                        <a:buFont typeface="+mj-lt"/>
                        <a:buNone/>
                      </a:pPr>
                      <a:r>
                        <a:rPr lang="en-GB" sz="1000" dirty="0">
                          <a:solidFill>
                            <a:srgbClr val="FF00FF"/>
                          </a:solidFill>
                        </a:rPr>
                        <a:t>Evidence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baseline="0" dirty="0">
                        <a:solidFill>
                          <a:srgbClr val="FF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baseline="0" dirty="0">
                        <a:solidFill>
                          <a:srgbClr val="FF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baseline="0" dirty="0">
                        <a:solidFill>
                          <a:srgbClr val="FF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baseline="0" dirty="0">
                        <a:solidFill>
                          <a:srgbClr val="FF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baseline="0" dirty="0">
                        <a:solidFill>
                          <a:srgbClr val="FF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34292">
                <a:tc>
                  <a:txBody>
                    <a:bodyPr/>
                    <a:lstStyle/>
                    <a:p>
                      <a:r>
                        <a:rPr lang="en-GB" sz="1000" dirty="0">
                          <a:solidFill>
                            <a:srgbClr val="00B050"/>
                          </a:solidFill>
                        </a:rPr>
                        <a:t>Key Technique &amp; Effect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Arial" panose="020B0604020202020204" pitchFamily="34" charset="0"/>
                        <a:buNone/>
                      </a:pPr>
                      <a:endParaRPr lang="en-GB" sz="1800" b="0" dirty="0"/>
                    </a:p>
                    <a:p>
                      <a:pPr marL="0" lvl="0" indent="0">
                        <a:buFont typeface="Arial" panose="020B0604020202020204" pitchFamily="34" charset="0"/>
                        <a:buNone/>
                      </a:pPr>
                      <a:endParaRPr lang="en-GB" sz="1800" b="0" dirty="0"/>
                    </a:p>
                    <a:p>
                      <a:pPr marL="0" lvl="0" indent="0">
                        <a:buFont typeface="Arial" panose="020B0604020202020204" pitchFamily="34" charset="0"/>
                        <a:buNone/>
                      </a:pPr>
                      <a:endParaRPr lang="en-GB" sz="1800" b="0" dirty="0"/>
                    </a:p>
                    <a:p>
                      <a:pPr marL="0" lvl="0" indent="0">
                        <a:buFont typeface="Arial" panose="020B0604020202020204" pitchFamily="34" charset="0"/>
                        <a:buNone/>
                      </a:pPr>
                      <a:endParaRPr lang="en-GB"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Arial" panose="020B0604020202020204" pitchFamily="34" charset="0"/>
                        <a:buNone/>
                      </a:pPr>
                      <a:endParaRPr lang="en-GB"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6" name="Picture 15" descr="A picture containing background pattern&#10;&#10;Description automatically generated">
            <a:extLst>
              <a:ext uri="{FF2B5EF4-FFF2-40B4-BE49-F238E27FC236}">
                <a16:creationId xmlns:a16="http://schemas.microsoft.com/office/drawing/2014/main" id="{7067432D-4983-C16D-746F-FCF5C598812D}"/>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rcRect l="9183" r="13073" b="36758"/>
          <a:stretch/>
        </p:blipFill>
        <p:spPr>
          <a:xfrm>
            <a:off x="5502129" y="265743"/>
            <a:ext cx="1042074" cy="11668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9490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918C846-46F0-AC50-B436-A0D38B2859BE}"/>
              </a:ext>
            </a:extLst>
          </p:cNvPr>
          <p:cNvGraphicFramePr>
            <a:graphicFrameLocks noGrp="1"/>
          </p:cNvGraphicFramePr>
          <p:nvPr>
            <p:extLst>
              <p:ext uri="{D42A27DB-BD31-4B8C-83A1-F6EECF244321}">
                <p14:modId xmlns:p14="http://schemas.microsoft.com/office/powerpoint/2010/main" val="1694946755"/>
              </p:ext>
            </p:extLst>
          </p:nvPr>
        </p:nvGraphicFramePr>
        <p:xfrm>
          <a:off x="236726" y="1905097"/>
          <a:ext cx="1198426" cy="4427022"/>
        </p:xfrm>
        <a:graphic>
          <a:graphicData uri="http://schemas.openxmlformats.org/drawingml/2006/table">
            <a:tbl>
              <a:tblPr firstRow="1" bandRow="1"/>
              <a:tblGrid>
                <a:gridCol w="1198426">
                  <a:extLst>
                    <a:ext uri="{9D8B030D-6E8A-4147-A177-3AD203B41FA5}">
                      <a16:colId xmlns:a16="http://schemas.microsoft.com/office/drawing/2014/main" val="20000"/>
                    </a:ext>
                  </a:extLst>
                </a:gridCol>
              </a:tblGrid>
              <a:tr h="287355">
                <a:tc>
                  <a:txBody>
                    <a:bodyPr/>
                    <a:lstStyle>
                      <a:lvl1pPr marL="0" algn="l" defTabSz="685800" rtl="0" eaLnBrk="1" latinLnBrk="0" hangingPunct="1">
                        <a:defRPr sz="1350" b="1" kern="1200">
                          <a:solidFill>
                            <a:schemeClr val="lt1"/>
                          </a:solidFill>
                          <a:latin typeface="Gill Sans MT"/>
                        </a:defRPr>
                      </a:lvl1pPr>
                      <a:lvl2pPr marL="342900" algn="l" defTabSz="685800" rtl="0" eaLnBrk="1" latinLnBrk="0" hangingPunct="1">
                        <a:defRPr sz="1350" b="1" kern="1200">
                          <a:solidFill>
                            <a:schemeClr val="lt1"/>
                          </a:solidFill>
                          <a:latin typeface="Gill Sans MT"/>
                        </a:defRPr>
                      </a:lvl2pPr>
                      <a:lvl3pPr marL="685800" algn="l" defTabSz="685800" rtl="0" eaLnBrk="1" latinLnBrk="0" hangingPunct="1">
                        <a:defRPr sz="1350" b="1" kern="1200">
                          <a:solidFill>
                            <a:schemeClr val="lt1"/>
                          </a:solidFill>
                          <a:latin typeface="Gill Sans MT"/>
                        </a:defRPr>
                      </a:lvl3pPr>
                      <a:lvl4pPr marL="1028700" algn="l" defTabSz="685800" rtl="0" eaLnBrk="1" latinLnBrk="0" hangingPunct="1">
                        <a:defRPr sz="1350" b="1" kern="1200">
                          <a:solidFill>
                            <a:schemeClr val="lt1"/>
                          </a:solidFill>
                          <a:latin typeface="Gill Sans MT"/>
                        </a:defRPr>
                      </a:lvl4pPr>
                      <a:lvl5pPr marL="1371600" algn="l" defTabSz="685800" rtl="0" eaLnBrk="1" latinLnBrk="0" hangingPunct="1">
                        <a:defRPr sz="1350" b="1" kern="1200">
                          <a:solidFill>
                            <a:schemeClr val="lt1"/>
                          </a:solidFill>
                          <a:latin typeface="Gill Sans MT"/>
                        </a:defRPr>
                      </a:lvl5pPr>
                      <a:lvl6pPr marL="1714500" algn="l" defTabSz="685800" rtl="0" eaLnBrk="1" latinLnBrk="0" hangingPunct="1">
                        <a:defRPr sz="1350" b="1" kern="1200">
                          <a:solidFill>
                            <a:schemeClr val="lt1"/>
                          </a:solidFill>
                          <a:latin typeface="Gill Sans MT"/>
                        </a:defRPr>
                      </a:lvl6pPr>
                      <a:lvl7pPr marL="2057400" algn="l" defTabSz="685800" rtl="0" eaLnBrk="1" latinLnBrk="0" hangingPunct="1">
                        <a:defRPr sz="1350" b="1" kern="1200">
                          <a:solidFill>
                            <a:schemeClr val="lt1"/>
                          </a:solidFill>
                          <a:latin typeface="Gill Sans MT"/>
                        </a:defRPr>
                      </a:lvl7pPr>
                      <a:lvl8pPr marL="2400300" algn="l" defTabSz="685800" rtl="0" eaLnBrk="1" latinLnBrk="0" hangingPunct="1">
                        <a:defRPr sz="1350" b="1" kern="1200">
                          <a:solidFill>
                            <a:schemeClr val="lt1"/>
                          </a:solidFill>
                          <a:latin typeface="Gill Sans MT"/>
                        </a:defRPr>
                      </a:lvl8pPr>
                      <a:lvl9pPr marL="2743200" algn="l" defTabSz="685800" rtl="0" eaLnBrk="1" latinLnBrk="0" hangingPunct="1">
                        <a:defRPr sz="1350" b="1" kern="1200">
                          <a:solidFill>
                            <a:schemeClr val="lt1"/>
                          </a:solidFill>
                          <a:latin typeface="Gill Sans MT"/>
                        </a:defRPr>
                      </a:lvl9pPr>
                    </a:lstStyle>
                    <a:p>
                      <a:pPr algn="ctr"/>
                      <a:r>
                        <a:rPr lang="en-GB" sz="1400" dirty="0">
                          <a:solidFill>
                            <a:schemeClr val="tx1"/>
                          </a:solidFill>
                          <a:latin typeface="+mn-lt"/>
                        </a:rPr>
                        <a:t>Steps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7483">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pPr marL="0" indent="0">
                        <a:buFont typeface="+mj-lt"/>
                        <a:buNone/>
                      </a:pPr>
                      <a:r>
                        <a:rPr lang="en-GB" sz="1400" dirty="0">
                          <a:solidFill>
                            <a:srgbClr val="00B0F0"/>
                          </a:solidFill>
                          <a:latin typeface="+mn-lt"/>
                        </a:rPr>
                        <a:t>1.  Point (Viewpoint)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3044">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pPr marL="0" indent="0">
                        <a:buFont typeface="+mj-lt"/>
                        <a:buNone/>
                      </a:pPr>
                      <a:r>
                        <a:rPr lang="en-GB" sz="1400" dirty="0">
                          <a:solidFill>
                            <a:srgbClr val="FF00FF"/>
                          </a:solidFill>
                          <a:latin typeface="+mn-lt"/>
                        </a:rPr>
                        <a:t>2. Evidence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3338">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r>
                        <a:rPr lang="en-GB" sz="1400" dirty="0">
                          <a:solidFill>
                            <a:srgbClr val="00B050"/>
                          </a:solidFill>
                          <a:latin typeface="+mn-lt"/>
                        </a:rPr>
                        <a:t>3. Explain (+ Technique + Analysis)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2197">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r>
                        <a:rPr lang="en-GB" sz="1400" dirty="0">
                          <a:solidFill>
                            <a:schemeClr val="accent6">
                              <a:lumMod val="75000"/>
                            </a:schemeClr>
                          </a:solidFill>
                          <a:latin typeface="+mn-lt"/>
                        </a:rPr>
                        <a:t>4. Zoom (+ Analysis)</a:t>
                      </a:r>
                      <a:endParaRPr lang="en-GB" sz="1400" dirty="0">
                        <a:solidFill>
                          <a:srgbClr val="7030A0"/>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6378">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r>
                        <a:rPr lang="en-GB" sz="1400" dirty="0">
                          <a:solidFill>
                            <a:srgbClr val="7030A0"/>
                          </a:solidFill>
                          <a:latin typeface="+mn-lt"/>
                        </a:rPr>
                        <a:t>5. Link</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0018">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r>
                        <a:rPr lang="en-GB" sz="1400" i="1" dirty="0">
                          <a:solidFill>
                            <a:schemeClr val="tx1"/>
                          </a:solidFill>
                          <a:latin typeface="+mn-lt"/>
                        </a:rPr>
                        <a:t>Link to Source B &amp; repeat the PEEZL analysis process for </a:t>
                      </a:r>
                      <a:r>
                        <a:rPr lang="en-GB" sz="1400" i="1" dirty="0">
                          <a:solidFill>
                            <a:schemeClr val="tx1"/>
                          </a:solidFill>
                          <a:latin typeface="Aptos" panose="020B0004020202020204" pitchFamily="34" charset="0"/>
                        </a:rPr>
                        <a:t>Source</a:t>
                      </a:r>
                      <a:r>
                        <a:rPr lang="en-GB" sz="1400" i="1" dirty="0">
                          <a:solidFill>
                            <a:schemeClr val="tx1"/>
                          </a:solidFill>
                          <a:latin typeface="+mn-lt"/>
                        </a:rPr>
                        <a:t> B</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3" name="Picture 2">
            <a:extLst>
              <a:ext uri="{FF2B5EF4-FFF2-40B4-BE49-F238E27FC236}">
                <a16:creationId xmlns:a16="http://schemas.microsoft.com/office/drawing/2014/main" id="{82D09DA5-70B4-D1D8-A8EF-84BA6453C1C6}"/>
              </a:ext>
            </a:extLst>
          </p:cNvPr>
          <p:cNvPicPr>
            <a:picLocks noChangeAspect="1"/>
          </p:cNvPicPr>
          <p:nvPr/>
        </p:nvPicPr>
        <p:blipFill>
          <a:blip r:embed="rId2"/>
          <a:srcRect t="2435" b="82981"/>
          <a:stretch/>
        </p:blipFill>
        <p:spPr>
          <a:xfrm>
            <a:off x="0" y="0"/>
            <a:ext cx="6857999" cy="1688123"/>
          </a:xfrm>
          <a:prstGeom prst="rect">
            <a:avLst/>
          </a:prstGeom>
        </p:spPr>
      </p:pic>
      <p:pic>
        <p:nvPicPr>
          <p:cNvPr id="4" name="Picture 3" descr="A close up of a logo&#10;&#10;Description automatically generated">
            <a:extLst>
              <a:ext uri="{FF2B5EF4-FFF2-40B4-BE49-F238E27FC236}">
                <a16:creationId xmlns:a16="http://schemas.microsoft.com/office/drawing/2014/main" id="{BAD34230-76E8-829D-4CD4-7CECB6B21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47" y="11852030"/>
            <a:ext cx="7192109" cy="5517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D60B5A-AF81-AC85-942F-AF91D241B6D6}"/>
              </a:ext>
            </a:extLst>
          </p:cNvPr>
          <p:cNvSpPr txBox="1"/>
          <p:nvPr/>
        </p:nvSpPr>
        <p:spPr>
          <a:xfrm>
            <a:off x="211016" y="188818"/>
            <a:ext cx="469509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w="19050">
                  <a:solidFill>
                    <a:srgbClr val="A02B93">
                      <a:lumMod val="20000"/>
                      <a:lumOff val="80000"/>
                    </a:srgbClr>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Question 4 [16 marks]</a:t>
            </a:r>
          </a:p>
        </p:txBody>
      </p:sp>
      <p:sp>
        <p:nvSpPr>
          <p:cNvPr id="7" name="TextBox 6">
            <a:extLst>
              <a:ext uri="{FF2B5EF4-FFF2-40B4-BE49-F238E27FC236}">
                <a16:creationId xmlns:a16="http://schemas.microsoft.com/office/drawing/2014/main" id="{2401604B-2A4C-D787-4AEC-B49FDEF74FF5}"/>
              </a:ext>
            </a:extLst>
          </p:cNvPr>
          <p:cNvSpPr txBox="1"/>
          <p:nvPr/>
        </p:nvSpPr>
        <p:spPr>
          <a:xfrm>
            <a:off x="1652954" y="1905097"/>
            <a:ext cx="5011615" cy="994118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u="sng" dirty="0"/>
              <a:t>Write your answer here:</a:t>
            </a:r>
            <a:br>
              <a:rPr lang="en-GB" sz="1400" b="1" u="sng" dirty="0"/>
            </a:br>
            <a:r>
              <a:rPr lang="en-GB" sz="1200" i="1" dirty="0"/>
              <a:t>You will now write a full answer to Question 4. Use your plan to help you and ensure that you also use each step of the PEEZL analysis process.</a:t>
            </a:r>
          </a:p>
          <a:p>
            <a:pPr algn="ctr"/>
            <a:endParaRPr lang="en-GB" sz="1200" i="1" dirty="0"/>
          </a:p>
          <a:p>
            <a:pPr algn="ctr"/>
            <a:r>
              <a:rPr lang="en-GB" sz="1200" i="1" dirty="0"/>
              <a:t>. </a:t>
            </a:r>
            <a:endParaRPr lang="en-GB" sz="1400" b="1" u="sng" dirty="0"/>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7030A0"/>
              </a:solidFill>
            </a:endParaRPr>
          </a:p>
        </p:txBody>
      </p:sp>
      <p:sp>
        <p:nvSpPr>
          <p:cNvPr id="9" name="TextBox 8">
            <a:extLst>
              <a:ext uri="{FF2B5EF4-FFF2-40B4-BE49-F238E27FC236}">
                <a16:creationId xmlns:a16="http://schemas.microsoft.com/office/drawing/2014/main" id="{B8778C4B-41E0-4AFB-E2EF-B0E1F10CAAFA}"/>
              </a:ext>
            </a:extLst>
          </p:cNvPr>
          <p:cNvSpPr txBox="1"/>
          <p:nvPr/>
        </p:nvSpPr>
        <p:spPr>
          <a:xfrm>
            <a:off x="236726" y="6520384"/>
            <a:ext cx="1198426"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You will have 1</a:t>
            </a:r>
            <a:r>
              <a:rPr lang="en-GB" sz="1400" dirty="0">
                <a:solidFill>
                  <a:prstClr val="black"/>
                </a:solidFill>
                <a:latin typeface="Aptos" panose="02110004020202020204"/>
              </a:rPr>
              <a:t>5-20</a:t>
            </a: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 minutes in the exam for this question.</a:t>
            </a:r>
          </a:p>
        </p:txBody>
      </p:sp>
      <p:pic>
        <p:nvPicPr>
          <p:cNvPr id="11" name="Graphic 10" descr="Calligraphy Pen with solid fill">
            <a:extLst>
              <a:ext uri="{FF2B5EF4-FFF2-40B4-BE49-F238E27FC236}">
                <a16:creationId xmlns:a16="http://schemas.microsoft.com/office/drawing/2014/main" id="{ECA64B5B-CDAB-218E-2C26-6A528062E9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73263" y="10940006"/>
            <a:ext cx="906274" cy="906274"/>
          </a:xfrm>
          <a:prstGeom prst="rect">
            <a:avLst/>
          </a:prstGeom>
        </p:spPr>
      </p:pic>
      <p:pic>
        <p:nvPicPr>
          <p:cNvPr id="13" name="Graphic 12" descr="Badge Question Mark with solid fill">
            <a:extLst>
              <a:ext uri="{FF2B5EF4-FFF2-40B4-BE49-F238E27FC236}">
                <a16:creationId xmlns:a16="http://schemas.microsoft.com/office/drawing/2014/main" id="{25EEFC48-703C-5A08-B5F8-AAFDD38FE6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8739" y="10316213"/>
            <a:ext cx="914400" cy="914400"/>
          </a:xfrm>
          <a:prstGeom prst="rect">
            <a:avLst/>
          </a:prstGeom>
        </p:spPr>
      </p:pic>
      <p:pic>
        <p:nvPicPr>
          <p:cNvPr id="15" name="Graphic 14" descr="Customer review with solid fill">
            <a:extLst>
              <a:ext uri="{FF2B5EF4-FFF2-40B4-BE49-F238E27FC236}">
                <a16:creationId xmlns:a16="http://schemas.microsoft.com/office/drawing/2014/main" id="{9AB26EFC-01E2-E78A-4DCB-E0B41BDBDE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8739" y="8612614"/>
            <a:ext cx="914400" cy="914400"/>
          </a:xfrm>
          <a:prstGeom prst="rect">
            <a:avLst/>
          </a:prstGeom>
        </p:spPr>
      </p:pic>
      <p:pic>
        <p:nvPicPr>
          <p:cNvPr id="16" name="Picture 15" descr="A picture containing background pattern&#10;&#10;Description automatically generated">
            <a:extLst>
              <a:ext uri="{FF2B5EF4-FFF2-40B4-BE49-F238E27FC236}">
                <a16:creationId xmlns:a16="http://schemas.microsoft.com/office/drawing/2014/main" id="{7267C995-A165-60F1-CDF7-CF354954D443}"/>
              </a:ext>
            </a:extLst>
          </p:cNvPr>
          <p:cNvPicPr>
            <a:picLocks noChangeAspect="1"/>
          </p:cNvPicPr>
          <p:nvPr/>
        </p:nvPicPr>
        <p:blipFill>
          <a:blip r:embed="rId10">
            <a:lum bright="70000" contrast="-70000"/>
            <a:extLst>
              <a:ext uri="{28A0092B-C50C-407E-A947-70E740481C1C}">
                <a14:useLocalDpi xmlns:a14="http://schemas.microsoft.com/office/drawing/2010/main" val="0"/>
              </a:ext>
            </a:extLst>
          </a:blip>
          <a:srcRect l="9183" r="13073" b="36758"/>
          <a:stretch/>
        </p:blipFill>
        <p:spPr>
          <a:xfrm>
            <a:off x="5502129" y="265743"/>
            <a:ext cx="1042074" cy="11668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07056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E0E756-60F6-52F8-FE55-2B2AD756E87C}"/>
              </a:ext>
            </a:extLst>
          </p:cNvPr>
          <p:cNvPicPr>
            <a:picLocks noChangeAspect="1"/>
          </p:cNvPicPr>
          <p:nvPr/>
        </p:nvPicPr>
        <p:blipFill>
          <a:blip r:embed="rId2"/>
          <a:srcRect t="2435" b="82981"/>
          <a:stretch/>
        </p:blipFill>
        <p:spPr>
          <a:xfrm>
            <a:off x="0" y="0"/>
            <a:ext cx="6857999" cy="1688123"/>
          </a:xfrm>
          <a:prstGeom prst="rect">
            <a:avLst/>
          </a:prstGeom>
        </p:spPr>
      </p:pic>
      <p:pic>
        <p:nvPicPr>
          <p:cNvPr id="3" name="Picture 2" descr="A close up of a logo&#10;&#10;Description automatically generated">
            <a:extLst>
              <a:ext uri="{FF2B5EF4-FFF2-40B4-BE49-F238E27FC236}">
                <a16:creationId xmlns:a16="http://schemas.microsoft.com/office/drawing/2014/main" id="{7E879478-E3F8-4F25-4ADD-A8E60AB80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47" y="11852030"/>
            <a:ext cx="7192109" cy="551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3DB1D0-0F56-4093-1BB3-83E568FF6D89}"/>
              </a:ext>
            </a:extLst>
          </p:cNvPr>
          <p:cNvSpPr txBox="1"/>
          <p:nvPr/>
        </p:nvSpPr>
        <p:spPr>
          <a:xfrm>
            <a:off x="211016" y="188818"/>
            <a:ext cx="4695092" cy="1323439"/>
          </a:xfrm>
          <a:prstGeom prst="rect">
            <a:avLst/>
          </a:prstGeom>
          <a:noFill/>
        </p:spPr>
        <p:txBody>
          <a:bodyPr wrap="square" rtlCol="0">
            <a:spAutoFit/>
          </a:bodyPr>
          <a:lstStyle/>
          <a:p>
            <a:r>
              <a:rPr lang="en-GB" sz="4000" dirty="0">
                <a:ln w="19050">
                  <a:solidFill>
                    <a:schemeClr val="accent5">
                      <a:lumMod val="20000"/>
                      <a:lumOff val="80000"/>
                    </a:schemeClr>
                  </a:solidFill>
                </a:ln>
                <a:solidFill>
                  <a:schemeClr val="bg1"/>
                </a:solidFill>
                <a:effectLst>
                  <a:outerShdw blurRad="38100" dist="38100" dir="2700000" algn="tl">
                    <a:srgbClr val="000000">
                      <a:alpha val="43137"/>
                    </a:srgbClr>
                  </a:outerShdw>
                </a:effectLst>
                <a:latin typeface="Arial Rounded MT Bold" panose="020F0704030504030204" pitchFamily="34" charset="0"/>
              </a:rPr>
              <a:t>Retrieval &amp; Recall Grid</a:t>
            </a:r>
          </a:p>
        </p:txBody>
      </p:sp>
      <p:pic>
        <p:nvPicPr>
          <p:cNvPr id="5" name="Picture 4" descr="A picture containing background pattern&#10;&#10;Description automatically generated">
            <a:extLst>
              <a:ext uri="{FF2B5EF4-FFF2-40B4-BE49-F238E27FC236}">
                <a16:creationId xmlns:a16="http://schemas.microsoft.com/office/drawing/2014/main" id="{4A8E75DE-3B6F-5E88-43FF-F5E349174693}"/>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rcRect l="9183" r="13073" b="36758"/>
          <a:stretch/>
        </p:blipFill>
        <p:spPr>
          <a:xfrm>
            <a:off x="5502129" y="265743"/>
            <a:ext cx="1042074" cy="1166818"/>
          </a:xfrm>
          <a:prstGeom prst="rect">
            <a:avLst/>
          </a:prstGeom>
          <a:effectLst>
            <a:outerShdw blurRad="50800" dist="38100" dir="2700000" algn="tl" rotWithShape="0">
              <a:prstClr val="black">
                <a:alpha val="40000"/>
              </a:prstClr>
            </a:outerShdw>
          </a:effectLst>
        </p:spPr>
      </p:pic>
      <p:graphicFrame>
        <p:nvGraphicFramePr>
          <p:cNvPr id="6" name="Table 5">
            <a:extLst>
              <a:ext uri="{FF2B5EF4-FFF2-40B4-BE49-F238E27FC236}">
                <a16:creationId xmlns:a16="http://schemas.microsoft.com/office/drawing/2014/main" id="{F5E0F8F1-BE81-3567-FFC1-A2E0D6AA7A64}"/>
              </a:ext>
            </a:extLst>
          </p:cNvPr>
          <p:cNvGraphicFramePr>
            <a:graphicFrameLocks noGrp="1"/>
          </p:cNvGraphicFramePr>
          <p:nvPr>
            <p:extLst>
              <p:ext uri="{D42A27DB-BD31-4B8C-83A1-F6EECF244321}">
                <p14:modId xmlns:p14="http://schemas.microsoft.com/office/powerpoint/2010/main" val="199136470"/>
              </p:ext>
            </p:extLst>
          </p:nvPr>
        </p:nvGraphicFramePr>
        <p:xfrm>
          <a:off x="368658" y="4248525"/>
          <a:ext cx="6120681" cy="7384766"/>
        </p:xfrm>
        <a:graphic>
          <a:graphicData uri="http://schemas.openxmlformats.org/drawingml/2006/table">
            <a:tbl>
              <a:tblPr firstRow="1" firstCol="1" bandRow="1">
                <a:tableStyleId>{5940675A-B579-460E-94D1-54222C63F5DA}</a:tableStyleId>
              </a:tblPr>
              <a:tblGrid>
                <a:gridCol w="2040227">
                  <a:extLst>
                    <a:ext uri="{9D8B030D-6E8A-4147-A177-3AD203B41FA5}">
                      <a16:colId xmlns:a16="http://schemas.microsoft.com/office/drawing/2014/main" val="20000"/>
                    </a:ext>
                  </a:extLst>
                </a:gridCol>
                <a:gridCol w="2040227">
                  <a:extLst>
                    <a:ext uri="{9D8B030D-6E8A-4147-A177-3AD203B41FA5}">
                      <a16:colId xmlns:a16="http://schemas.microsoft.com/office/drawing/2014/main" val="20001"/>
                    </a:ext>
                  </a:extLst>
                </a:gridCol>
                <a:gridCol w="2040227">
                  <a:extLst>
                    <a:ext uri="{9D8B030D-6E8A-4147-A177-3AD203B41FA5}">
                      <a16:colId xmlns:a16="http://schemas.microsoft.com/office/drawing/2014/main" val="20002"/>
                    </a:ext>
                  </a:extLst>
                </a:gridCol>
              </a:tblGrid>
              <a:tr h="323476">
                <a:tc>
                  <a:txBody>
                    <a:bodyPr/>
                    <a:lstStyle/>
                    <a:p>
                      <a:pPr algn="ctr">
                        <a:lnSpc>
                          <a:spcPct val="107000"/>
                        </a:lnSpc>
                        <a:spcAft>
                          <a:spcPts val="0"/>
                        </a:spcAft>
                      </a:pPr>
                      <a:r>
                        <a:rPr lang="en-GB" sz="1800" b="1" dirty="0">
                          <a:effectLst/>
                          <a:latin typeface="+mn-lt"/>
                        </a:rPr>
                        <a:t>One Point</a:t>
                      </a:r>
                      <a:endParaRPr lang="en-GB" sz="1800" b="1" dirty="0">
                        <a:effectLst/>
                        <a:latin typeface="+mn-lt"/>
                        <a:ea typeface="Calibri"/>
                        <a:cs typeface="Times New Roman"/>
                      </a:endParaRPr>
                    </a:p>
                  </a:txBody>
                  <a:tcPr marL="63753" marR="63753" marT="0" marB="0">
                    <a:solidFill>
                      <a:schemeClr val="accent3">
                        <a:lumMod val="20000"/>
                        <a:lumOff val="80000"/>
                      </a:schemeClr>
                    </a:solidFill>
                  </a:tcPr>
                </a:tc>
                <a:tc>
                  <a:txBody>
                    <a:bodyPr/>
                    <a:lstStyle/>
                    <a:p>
                      <a:pPr algn="ctr">
                        <a:lnSpc>
                          <a:spcPct val="107000"/>
                        </a:lnSpc>
                        <a:spcAft>
                          <a:spcPts val="0"/>
                        </a:spcAft>
                      </a:pPr>
                      <a:r>
                        <a:rPr lang="en-GB" sz="1800" b="1" dirty="0">
                          <a:effectLst/>
                          <a:latin typeface="+mn-lt"/>
                        </a:rPr>
                        <a:t>Two Points</a:t>
                      </a:r>
                      <a:endParaRPr lang="en-GB" sz="1800" b="1" dirty="0">
                        <a:effectLst/>
                        <a:latin typeface="+mn-lt"/>
                        <a:ea typeface="Calibri"/>
                        <a:cs typeface="Times New Roman"/>
                      </a:endParaRPr>
                    </a:p>
                  </a:txBody>
                  <a:tcPr marL="63753" marR="63753" marT="0" marB="0">
                    <a:solidFill>
                      <a:schemeClr val="accent6">
                        <a:lumMod val="20000"/>
                        <a:lumOff val="80000"/>
                      </a:schemeClr>
                    </a:solidFill>
                  </a:tcPr>
                </a:tc>
                <a:tc>
                  <a:txBody>
                    <a:bodyPr/>
                    <a:lstStyle/>
                    <a:p>
                      <a:pPr algn="ctr">
                        <a:lnSpc>
                          <a:spcPct val="107000"/>
                        </a:lnSpc>
                        <a:spcAft>
                          <a:spcPts val="0"/>
                        </a:spcAft>
                      </a:pPr>
                      <a:r>
                        <a:rPr lang="en-GB" sz="1800" b="1" dirty="0">
                          <a:effectLst/>
                          <a:latin typeface="+mn-lt"/>
                        </a:rPr>
                        <a:t>Three Points</a:t>
                      </a:r>
                      <a:endParaRPr lang="en-GB" sz="1800" b="1" dirty="0">
                        <a:effectLst/>
                        <a:latin typeface="+mn-lt"/>
                        <a:ea typeface="Calibri"/>
                        <a:cs typeface="Times New Roman"/>
                      </a:endParaRPr>
                    </a:p>
                  </a:txBody>
                  <a:tcPr marL="63753" marR="63753" marT="0" marB="0">
                    <a:solidFill>
                      <a:schemeClr val="accent4">
                        <a:lumMod val="20000"/>
                        <a:lumOff val="80000"/>
                      </a:schemeClr>
                    </a:solidFill>
                  </a:tcPr>
                </a:tc>
                <a:extLst>
                  <a:ext uri="{0D108BD9-81ED-4DB2-BD59-A6C34878D82A}">
                    <a16:rowId xmlns:a16="http://schemas.microsoft.com/office/drawing/2014/main" val="10000"/>
                  </a:ext>
                </a:extLst>
              </a:tr>
              <a:tr h="2269392">
                <a:tc>
                  <a:txBody>
                    <a:bodyPr/>
                    <a:lstStyle/>
                    <a:p>
                      <a:pPr algn="ctr">
                        <a:lnSpc>
                          <a:spcPct val="107000"/>
                        </a:lnSpc>
                        <a:spcAft>
                          <a:spcPts val="0"/>
                        </a:spcAft>
                      </a:pPr>
                      <a:r>
                        <a:rPr lang="en-GB" sz="1200" dirty="0">
                          <a:effectLst/>
                          <a:latin typeface="+mn-lt"/>
                        </a:rPr>
                        <a:t>What does Question 1</a:t>
                      </a:r>
                      <a:r>
                        <a:rPr lang="en-GB" sz="1200" baseline="0" dirty="0">
                          <a:effectLst/>
                          <a:latin typeface="+mn-lt"/>
                        </a:rPr>
                        <a:t> ask you to do?</a:t>
                      </a:r>
                      <a:endParaRPr lang="en-GB" sz="1200" dirty="0">
                        <a:effectLst/>
                        <a:latin typeface="+mn-lt"/>
                      </a:endParaRPr>
                    </a:p>
                    <a:p>
                      <a:pPr algn="ctr">
                        <a:lnSpc>
                          <a:spcPct val="107000"/>
                        </a:lnSpc>
                        <a:spcAft>
                          <a:spcPts val="0"/>
                        </a:spcAft>
                      </a:pPr>
                      <a:r>
                        <a:rPr lang="en-GB" sz="1200" dirty="0">
                          <a:effectLst/>
                          <a:latin typeface="+mn-lt"/>
                        </a:rPr>
                        <a:t> </a:t>
                      </a:r>
                    </a:p>
                    <a:p>
                      <a:pPr algn="ctr">
                        <a:lnSpc>
                          <a:spcPct val="107000"/>
                        </a:lnSpc>
                        <a:spcAft>
                          <a:spcPts val="0"/>
                        </a:spcAft>
                      </a:pPr>
                      <a:r>
                        <a:rPr lang="en-GB" sz="1200" dirty="0">
                          <a:effectLst/>
                          <a:latin typeface="+mn-lt"/>
                        </a:rPr>
                        <a:t> </a:t>
                      </a:r>
                    </a:p>
                    <a:p>
                      <a:pPr algn="ctr">
                        <a:lnSpc>
                          <a:spcPct val="107000"/>
                        </a:lnSpc>
                        <a:spcAft>
                          <a:spcPts val="0"/>
                        </a:spcAft>
                      </a:pPr>
                      <a:endParaRPr lang="en-GB" sz="1200" dirty="0">
                        <a:effectLst/>
                        <a:latin typeface="+mn-lt"/>
                        <a:ea typeface="Calibri"/>
                        <a:cs typeface="Times New Roman"/>
                      </a:endParaRPr>
                    </a:p>
                    <a:p>
                      <a:pPr algn="ctr">
                        <a:lnSpc>
                          <a:spcPct val="107000"/>
                        </a:lnSpc>
                        <a:spcAft>
                          <a:spcPts val="0"/>
                        </a:spcAft>
                      </a:pPr>
                      <a:endParaRPr lang="en-GB" sz="1200" dirty="0">
                        <a:effectLst/>
                        <a:latin typeface="+mn-lt"/>
                        <a:ea typeface="Calibri"/>
                        <a:cs typeface="Times New Roman"/>
                      </a:endParaRPr>
                    </a:p>
                    <a:p>
                      <a:pPr algn="ctr">
                        <a:lnSpc>
                          <a:spcPct val="107000"/>
                        </a:lnSpc>
                        <a:spcAft>
                          <a:spcPts val="0"/>
                        </a:spcAft>
                      </a:pPr>
                      <a:endParaRPr lang="en-GB" sz="1200" dirty="0">
                        <a:effectLst/>
                        <a:latin typeface="+mn-lt"/>
                        <a:ea typeface="Calibri"/>
                        <a:cs typeface="Times New Roman"/>
                      </a:endParaRPr>
                    </a:p>
                    <a:p>
                      <a:pPr algn="ctr">
                        <a:lnSpc>
                          <a:spcPct val="107000"/>
                        </a:lnSpc>
                        <a:spcAft>
                          <a:spcPts val="0"/>
                        </a:spcAft>
                      </a:pPr>
                      <a:endParaRPr lang="en-GB" sz="1200" dirty="0">
                        <a:effectLst/>
                        <a:latin typeface="+mn-lt"/>
                        <a:ea typeface="Calibri"/>
                        <a:cs typeface="Times New Roman"/>
                      </a:endParaRPr>
                    </a:p>
                    <a:p>
                      <a:pPr algn="ctr">
                        <a:lnSpc>
                          <a:spcPct val="107000"/>
                        </a:lnSpc>
                        <a:spcAft>
                          <a:spcPts val="0"/>
                        </a:spcAft>
                      </a:pPr>
                      <a:endParaRPr lang="en-GB" sz="1200" dirty="0">
                        <a:effectLst/>
                        <a:latin typeface="+mn-lt"/>
                        <a:ea typeface="Calibri"/>
                        <a:cs typeface="Times New Roman"/>
                      </a:endParaRPr>
                    </a:p>
                  </a:txBody>
                  <a:tcPr marL="63753" marR="63753" marT="0" marB="0">
                    <a:solidFill>
                      <a:schemeClr val="accent3">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200" dirty="0">
                          <a:effectLst/>
                          <a:latin typeface="+mn-lt"/>
                        </a:rPr>
                        <a:t>How many marks is</a:t>
                      </a:r>
                      <a:r>
                        <a:rPr lang="en-GB" sz="1200" baseline="0" dirty="0">
                          <a:effectLst/>
                          <a:latin typeface="+mn-lt"/>
                        </a:rPr>
                        <a:t> Question 3 worth?</a:t>
                      </a:r>
                      <a:endParaRPr lang="en-GB" sz="1200" dirty="0">
                        <a:effectLst/>
                        <a:latin typeface="+mn-lt"/>
                        <a:ea typeface="Calibri"/>
                        <a:cs typeface="Times New Roman"/>
                      </a:endParaRPr>
                    </a:p>
                    <a:p>
                      <a:pPr algn="ctr">
                        <a:lnSpc>
                          <a:spcPct val="107000"/>
                        </a:lnSpc>
                        <a:spcAft>
                          <a:spcPts val="0"/>
                        </a:spcAft>
                      </a:pPr>
                      <a:endParaRPr lang="en-GB" sz="1200" dirty="0">
                        <a:effectLst/>
                        <a:latin typeface="+mn-lt"/>
                        <a:ea typeface="Calibri"/>
                        <a:cs typeface="Times New Roman"/>
                      </a:endParaRPr>
                    </a:p>
                  </a:txBody>
                  <a:tcPr marL="63753" marR="63753" marT="0" marB="0">
                    <a:solidFill>
                      <a:schemeClr val="accent6">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200" dirty="0">
                          <a:effectLst/>
                          <a:latin typeface="+mn-lt"/>
                        </a:rPr>
                        <a:t>What</a:t>
                      </a:r>
                      <a:r>
                        <a:rPr lang="en-GB" sz="1200" baseline="0" dirty="0">
                          <a:effectLst/>
                          <a:latin typeface="+mn-lt"/>
                        </a:rPr>
                        <a:t> sort of methods might you identify when analysing the extract for Question 3?</a:t>
                      </a:r>
                      <a:endParaRPr lang="en-GB" sz="1200" dirty="0">
                        <a:effectLst/>
                        <a:latin typeface="+mn-lt"/>
                      </a:endParaRPr>
                    </a:p>
                    <a:p>
                      <a:pPr algn="ctr">
                        <a:lnSpc>
                          <a:spcPct val="107000"/>
                        </a:lnSpc>
                        <a:spcAft>
                          <a:spcPts val="0"/>
                        </a:spcAft>
                      </a:pPr>
                      <a:endParaRPr lang="en-GB" sz="1200" dirty="0">
                        <a:effectLst/>
                        <a:latin typeface="+mn-lt"/>
                        <a:ea typeface="Calibri"/>
                        <a:cs typeface="Times New Roman"/>
                      </a:endParaRPr>
                    </a:p>
                  </a:txBody>
                  <a:tcPr marL="63753" marR="63753" marT="0" marB="0">
                    <a:solidFill>
                      <a:schemeClr val="accent4">
                        <a:lumMod val="20000"/>
                        <a:lumOff val="80000"/>
                      </a:schemeClr>
                    </a:solidFill>
                  </a:tcPr>
                </a:tc>
                <a:extLst>
                  <a:ext uri="{0D108BD9-81ED-4DB2-BD59-A6C34878D82A}">
                    <a16:rowId xmlns:a16="http://schemas.microsoft.com/office/drawing/2014/main" val="10001"/>
                  </a:ext>
                </a:extLst>
              </a:tr>
              <a:tr h="2269392">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200" dirty="0">
                          <a:effectLst/>
                          <a:latin typeface="+mn-lt"/>
                        </a:rPr>
                        <a:t>What does Question 2</a:t>
                      </a:r>
                      <a:r>
                        <a:rPr lang="en-GB" sz="1200" baseline="0" dirty="0">
                          <a:effectLst/>
                          <a:latin typeface="+mn-lt"/>
                        </a:rPr>
                        <a:t> ask you to do?</a:t>
                      </a:r>
                      <a:endParaRPr lang="en-GB" sz="1200" dirty="0">
                        <a:effectLst/>
                        <a:latin typeface="+mn-lt"/>
                        <a:ea typeface="Calibri"/>
                        <a:cs typeface="Times New Roman"/>
                      </a:endParaRPr>
                    </a:p>
                    <a:p>
                      <a:pPr algn="ctr">
                        <a:lnSpc>
                          <a:spcPct val="107000"/>
                        </a:lnSpc>
                        <a:spcAft>
                          <a:spcPts val="0"/>
                        </a:spcAft>
                      </a:pPr>
                      <a:endParaRPr lang="en-GB" sz="1200" dirty="0">
                        <a:effectLst/>
                        <a:latin typeface="+mn-lt"/>
                      </a:endParaRPr>
                    </a:p>
                    <a:p>
                      <a:pPr algn="ctr">
                        <a:lnSpc>
                          <a:spcPct val="107000"/>
                        </a:lnSpc>
                        <a:spcAft>
                          <a:spcPts val="0"/>
                        </a:spcAft>
                      </a:pPr>
                      <a:r>
                        <a:rPr lang="en-GB" sz="1200" dirty="0">
                          <a:effectLst/>
                          <a:latin typeface="+mn-lt"/>
                        </a:rPr>
                        <a:t> </a:t>
                      </a:r>
                    </a:p>
                    <a:p>
                      <a:pPr algn="ctr">
                        <a:lnSpc>
                          <a:spcPct val="107000"/>
                        </a:lnSpc>
                        <a:spcAft>
                          <a:spcPts val="0"/>
                        </a:spcAft>
                      </a:pPr>
                      <a:endParaRPr lang="en-GB" sz="1200" dirty="0">
                        <a:effectLst/>
                        <a:latin typeface="+mn-lt"/>
                        <a:ea typeface="Calibri"/>
                        <a:cs typeface="Times New Roman"/>
                      </a:endParaRPr>
                    </a:p>
                    <a:p>
                      <a:pPr algn="ctr">
                        <a:lnSpc>
                          <a:spcPct val="107000"/>
                        </a:lnSpc>
                        <a:spcAft>
                          <a:spcPts val="0"/>
                        </a:spcAft>
                      </a:pPr>
                      <a:endParaRPr lang="en-GB" sz="1200" dirty="0">
                        <a:effectLst/>
                        <a:latin typeface="+mn-lt"/>
                        <a:ea typeface="Calibri"/>
                        <a:cs typeface="Times New Roman"/>
                      </a:endParaRPr>
                    </a:p>
                    <a:p>
                      <a:pPr algn="ctr">
                        <a:lnSpc>
                          <a:spcPct val="107000"/>
                        </a:lnSpc>
                        <a:spcAft>
                          <a:spcPts val="0"/>
                        </a:spcAft>
                      </a:pPr>
                      <a:endParaRPr lang="en-GB" sz="1200" dirty="0">
                        <a:effectLst/>
                        <a:latin typeface="+mn-lt"/>
                        <a:ea typeface="Calibri"/>
                        <a:cs typeface="Times New Roman"/>
                      </a:endParaRPr>
                    </a:p>
                    <a:p>
                      <a:pPr algn="ctr">
                        <a:lnSpc>
                          <a:spcPct val="107000"/>
                        </a:lnSpc>
                        <a:spcAft>
                          <a:spcPts val="0"/>
                        </a:spcAft>
                      </a:pPr>
                      <a:endParaRPr lang="en-GB" sz="1200" dirty="0">
                        <a:effectLst/>
                        <a:latin typeface="+mn-lt"/>
                        <a:ea typeface="Calibri"/>
                        <a:cs typeface="Times New Roman"/>
                      </a:endParaRPr>
                    </a:p>
                    <a:p>
                      <a:pPr algn="ctr">
                        <a:lnSpc>
                          <a:spcPct val="107000"/>
                        </a:lnSpc>
                        <a:spcAft>
                          <a:spcPts val="0"/>
                        </a:spcAft>
                      </a:pPr>
                      <a:endParaRPr lang="en-GB" sz="1200" dirty="0">
                        <a:effectLst/>
                        <a:latin typeface="+mn-lt"/>
                        <a:ea typeface="Calibri"/>
                        <a:cs typeface="Times New Roman"/>
                      </a:endParaRPr>
                    </a:p>
                  </a:txBody>
                  <a:tcPr marL="63753" marR="63753" marT="0" marB="0">
                    <a:solidFill>
                      <a:schemeClr val="accent3">
                        <a:lumMod val="20000"/>
                        <a:lumOff val="80000"/>
                      </a:schemeClr>
                    </a:solidFill>
                  </a:tcPr>
                </a:tc>
                <a:tc>
                  <a:txBody>
                    <a:bodyPr/>
                    <a:lstStyle/>
                    <a:p>
                      <a:pPr algn="ctr">
                        <a:lnSpc>
                          <a:spcPct val="107000"/>
                        </a:lnSpc>
                        <a:spcAft>
                          <a:spcPts val="0"/>
                        </a:spcAft>
                      </a:pPr>
                      <a:r>
                        <a:rPr lang="en-GB" sz="1200" dirty="0">
                          <a:effectLst/>
                          <a:latin typeface="+mn-lt"/>
                          <a:ea typeface="Calibri"/>
                          <a:cs typeface="Times New Roman"/>
                        </a:rPr>
                        <a:t>What structure should</a:t>
                      </a:r>
                      <a:r>
                        <a:rPr lang="en-GB" sz="1200" baseline="0" dirty="0">
                          <a:effectLst/>
                          <a:latin typeface="+mn-lt"/>
                          <a:ea typeface="Calibri"/>
                          <a:cs typeface="Times New Roman"/>
                        </a:rPr>
                        <a:t> you use to answer Question 2?</a:t>
                      </a:r>
                      <a:endParaRPr lang="en-GB" sz="1200" dirty="0">
                        <a:effectLst/>
                        <a:latin typeface="+mn-lt"/>
                        <a:ea typeface="Calibri"/>
                        <a:cs typeface="Times New Roman"/>
                      </a:endParaRPr>
                    </a:p>
                  </a:txBody>
                  <a:tcPr marL="63753" marR="63753" marT="0" marB="0">
                    <a:solidFill>
                      <a:schemeClr val="accent6">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200" dirty="0">
                          <a:effectLst/>
                          <a:latin typeface="+mn-lt"/>
                        </a:rPr>
                        <a:t>How many marks are Question 2 and Question 4 worth each? </a:t>
                      </a:r>
                      <a:endParaRPr lang="en-GB" sz="1200" dirty="0">
                        <a:effectLst/>
                        <a:latin typeface="+mn-lt"/>
                        <a:ea typeface="Calibri"/>
                        <a:cs typeface="Times New Roman"/>
                      </a:endParaRPr>
                    </a:p>
                  </a:txBody>
                  <a:tcPr marL="63753" marR="63753" marT="0" marB="0">
                    <a:solidFill>
                      <a:schemeClr val="accent4">
                        <a:lumMod val="20000"/>
                        <a:lumOff val="80000"/>
                      </a:schemeClr>
                    </a:solidFill>
                  </a:tcPr>
                </a:tc>
                <a:extLst>
                  <a:ext uri="{0D108BD9-81ED-4DB2-BD59-A6C34878D82A}">
                    <a16:rowId xmlns:a16="http://schemas.microsoft.com/office/drawing/2014/main" val="10002"/>
                  </a:ext>
                </a:extLst>
              </a:tr>
              <a:tr h="2522506">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200" dirty="0">
                          <a:effectLst/>
                          <a:latin typeface="+mn-lt"/>
                        </a:rPr>
                        <a:t> </a:t>
                      </a:r>
                      <a:r>
                        <a:rPr lang="en-GB" sz="1200" kern="1200" dirty="0">
                          <a:solidFill>
                            <a:schemeClr val="tx1"/>
                          </a:solidFill>
                          <a:effectLst/>
                          <a:latin typeface="+mn-lt"/>
                          <a:ea typeface="+mn-ea"/>
                          <a:cs typeface="+mn-cs"/>
                        </a:rPr>
                        <a:t>When does Question 4 ask you to do?</a:t>
                      </a:r>
                      <a:endParaRPr lang="en-GB" sz="1200" dirty="0">
                        <a:effectLst/>
                        <a:latin typeface="+mn-lt"/>
                        <a:ea typeface="Calibri"/>
                        <a:cs typeface="Times New Roman"/>
                      </a:endParaRPr>
                    </a:p>
                    <a:p>
                      <a:pPr algn="ctr">
                        <a:lnSpc>
                          <a:spcPct val="107000"/>
                        </a:lnSpc>
                        <a:spcAft>
                          <a:spcPts val="0"/>
                        </a:spcAft>
                      </a:pPr>
                      <a:endParaRPr lang="en-GB" sz="1200" dirty="0">
                        <a:effectLst/>
                        <a:latin typeface="+mn-lt"/>
                      </a:endParaRPr>
                    </a:p>
                    <a:p>
                      <a:pPr algn="ctr">
                        <a:lnSpc>
                          <a:spcPct val="107000"/>
                        </a:lnSpc>
                        <a:spcAft>
                          <a:spcPts val="0"/>
                        </a:spcAft>
                      </a:pPr>
                      <a:endParaRPr lang="en-GB" sz="1200" dirty="0">
                        <a:effectLst/>
                        <a:latin typeface="+mn-lt"/>
                      </a:endParaRPr>
                    </a:p>
                    <a:p>
                      <a:pPr algn="ctr">
                        <a:lnSpc>
                          <a:spcPct val="107000"/>
                        </a:lnSpc>
                        <a:spcAft>
                          <a:spcPts val="0"/>
                        </a:spcAft>
                      </a:pPr>
                      <a:endParaRPr lang="en-GB" sz="1200" dirty="0">
                        <a:effectLst/>
                        <a:latin typeface="+mn-lt"/>
                      </a:endParaRPr>
                    </a:p>
                    <a:p>
                      <a:pPr algn="ctr">
                        <a:lnSpc>
                          <a:spcPct val="107000"/>
                        </a:lnSpc>
                        <a:spcAft>
                          <a:spcPts val="0"/>
                        </a:spcAft>
                      </a:pPr>
                      <a:endParaRPr lang="en-GB" sz="1200" dirty="0">
                        <a:effectLst/>
                        <a:latin typeface="+mn-lt"/>
                      </a:endParaRPr>
                    </a:p>
                    <a:p>
                      <a:pPr algn="ctr">
                        <a:lnSpc>
                          <a:spcPct val="107000"/>
                        </a:lnSpc>
                        <a:spcAft>
                          <a:spcPts val="0"/>
                        </a:spcAft>
                      </a:pPr>
                      <a:endParaRPr lang="en-GB" sz="1200" dirty="0">
                        <a:effectLst/>
                        <a:latin typeface="+mn-lt"/>
                      </a:endParaRPr>
                    </a:p>
                    <a:p>
                      <a:pPr algn="ctr">
                        <a:lnSpc>
                          <a:spcPct val="107000"/>
                        </a:lnSpc>
                        <a:spcAft>
                          <a:spcPts val="0"/>
                        </a:spcAft>
                      </a:pPr>
                      <a:endParaRPr lang="en-GB" sz="1200" dirty="0">
                        <a:effectLst/>
                        <a:latin typeface="+mn-lt"/>
                      </a:endParaRPr>
                    </a:p>
                    <a:p>
                      <a:pPr algn="ctr">
                        <a:lnSpc>
                          <a:spcPct val="107000"/>
                        </a:lnSpc>
                        <a:spcAft>
                          <a:spcPts val="0"/>
                        </a:spcAft>
                      </a:pPr>
                      <a:endParaRPr lang="en-GB" sz="1200" dirty="0">
                        <a:effectLst/>
                        <a:latin typeface="+mn-lt"/>
                      </a:endParaRPr>
                    </a:p>
                    <a:p>
                      <a:pPr algn="ctr">
                        <a:lnSpc>
                          <a:spcPct val="107000"/>
                        </a:lnSpc>
                        <a:spcAft>
                          <a:spcPts val="0"/>
                        </a:spcAft>
                      </a:pPr>
                      <a:endParaRPr lang="en-GB" sz="1200" dirty="0">
                        <a:effectLst/>
                        <a:latin typeface="+mn-lt"/>
                      </a:endParaRPr>
                    </a:p>
                  </a:txBody>
                  <a:tcPr marL="63753" marR="63753" marT="0" marB="0">
                    <a:solidFill>
                      <a:schemeClr val="accent3">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200" dirty="0">
                          <a:effectLst/>
                          <a:latin typeface="+mn-lt"/>
                        </a:rPr>
                        <a:t> </a:t>
                      </a:r>
                      <a:r>
                        <a:rPr lang="en-GB" sz="1200" dirty="0">
                          <a:effectLst/>
                          <a:latin typeface="+mn-lt"/>
                          <a:ea typeface="Calibri"/>
                          <a:cs typeface="Times New Roman"/>
                        </a:rPr>
                        <a:t>What structure should</a:t>
                      </a:r>
                      <a:r>
                        <a:rPr lang="en-GB" sz="1200" baseline="0" dirty="0">
                          <a:effectLst/>
                          <a:latin typeface="+mn-lt"/>
                          <a:ea typeface="Calibri"/>
                          <a:cs typeface="Times New Roman"/>
                        </a:rPr>
                        <a:t> you use to answer Question 4?</a:t>
                      </a:r>
                    </a:p>
                    <a:p>
                      <a:pPr marL="0" marR="0" indent="0" algn="ctr" defTabSz="914400" rtl="0" eaLnBrk="1" fontAlgn="auto" latinLnBrk="0" hangingPunct="1">
                        <a:lnSpc>
                          <a:spcPct val="107000"/>
                        </a:lnSpc>
                        <a:spcBef>
                          <a:spcPts val="0"/>
                        </a:spcBef>
                        <a:spcAft>
                          <a:spcPts val="0"/>
                        </a:spcAft>
                        <a:buClrTx/>
                        <a:buSzTx/>
                        <a:buFontTx/>
                        <a:buNone/>
                        <a:tabLst/>
                        <a:defRPr/>
                      </a:pPr>
                      <a:endParaRPr lang="en-GB" sz="1200" dirty="0">
                        <a:effectLst/>
                        <a:latin typeface="+mn-lt"/>
                        <a:ea typeface="Calibri"/>
                        <a:cs typeface="Times New Roman"/>
                      </a:endParaRPr>
                    </a:p>
                  </a:txBody>
                  <a:tcPr marL="63753" marR="63753" marT="0" marB="0">
                    <a:solidFill>
                      <a:schemeClr val="accent6">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200" dirty="0">
                          <a:effectLst/>
                          <a:latin typeface="+mn-lt"/>
                        </a:rPr>
                        <a:t>What </a:t>
                      </a:r>
                      <a:r>
                        <a:rPr lang="en-GB" sz="1200" dirty="0">
                          <a:effectLst/>
                          <a:latin typeface="+mn-lt"/>
                          <a:cs typeface="Times New Roman"/>
                        </a:rPr>
                        <a:t>should</a:t>
                      </a:r>
                      <a:r>
                        <a:rPr lang="en-GB" sz="1200" baseline="0" dirty="0">
                          <a:effectLst/>
                          <a:latin typeface="+mn-lt"/>
                          <a:cs typeface="Times New Roman"/>
                        </a:rPr>
                        <a:t> you consider when identifying the viewpoint for Question 4?</a:t>
                      </a:r>
                      <a:endParaRPr lang="en-GB" sz="1200" dirty="0">
                        <a:effectLst/>
                        <a:latin typeface="+mn-lt"/>
                        <a:ea typeface="Calibri"/>
                        <a:cs typeface="Times New Roman"/>
                      </a:endParaRPr>
                    </a:p>
                    <a:p>
                      <a:pPr marL="0" marR="0" indent="0" algn="ctr" defTabSz="914400" rtl="0" eaLnBrk="1" fontAlgn="auto" latinLnBrk="0" hangingPunct="1">
                        <a:lnSpc>
                          <a:spcPct val="107000"/>
                        </a:lnSpc>
                        <a:spcBef>
                          <a:spcPts val="0"/>
                        </a:spcBef>
                        <a:spcAft>
                          <a:spcPts val="0"/>
                        </a:spcAft>
                        <a:buClrTx/>
                        <a:buSzTx/>
                        <a:buFontTx/>
                        <a:buNone/>
                        <a:tabLst/>
                        <a:defRPr/>
                      </a:pPr>
                      <a:endParaRPr lang="en-GB" sz="1200" dirty="0">
                        <a:effectLst/>
                        <a:latin typeface="+mn-lt"/>
                        <a:ea typeface="Calibri"/>
                        <a:cs typeface="Times New Roman"/>
                      </a:endParaRPr>
                    </a:p>
                    <a:p>
                      <a:pPr algn="ctr">
                        <a:lnSpc>
                          <a:spcPct val="107000"/>
                        </a:lnSpc>
                        <a:spcAft>
                          <a:spcPts val="0"/>
                        </a:spcAft>
                      </a:pPr>
                      <a:endParaRPr lang="en-GB" sz="1200" dirty="0">
                        <a:effectLst/>
                        <a:latin typeface="+mn-lt"/>
                        <a:ea typeface="Calibri"/>
                        <a:cs typeface="Times New Roman"/>
                      </a:endParaRPr>
                    </a:p>
                  </a:txBody>
                  <a:tcPr marL="63753" marR="63753" marT="0" marB="0">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B2C64DB0-AD99-E5F7-6082-0216A99408C6}"/>
              </a:ext>
            </a:extLst>
          </p:cNvPr>
          <p:cNvSpPr txBox="1"/>
          <p:nvPr/>
        </p:nvSpPr>
        <p:spPr>
          <a:xfrm>
            <a:off x="168113" y="1994428"/>
            <a:ext cx="6521772" cy="2000548"/>
          </a:xfrm>
          <a:prstGeom prst="rect">
            <a:avLst/>
          </a:prstGeom>
          <a:noFill/>
        </p:spPr>
        <p:txBody>
          <a:bodyPr wrap="square" rtlCol="0">
            <a:spAutoFit/>
          </a:bodyPr>
          <a:lstStyle/>
          <a:p>
            <a:pPr algn="ctr"/>
            <a:r>
              <a:rPr lang="en-GB" sz="2800" b="1" u="sng" dirty="0"/>
              <a:t>Quick Fire Retrieval Practise</a:t>
            </a:r>
          </a:p>
          <a:p>
            <a:pPr algn="ctr"/>
            <a:r>
              <a:rPr lang="en-GB" sz="1600" b="1" u="sng" dirty="0"/>
              <a:t>Task:</a:t>
            </a:r>
            <a:r>
              <a:rPr lang="en-GB" sz="1600" b="1" dirty="0"/>
              <a:t> </a:t>
            </a:r>
            <a:r>
              <a:rPr lang="en-GB" sz="1600" dirty="0"/>
              <a:t>Answer the questions in the grid below. Consider the amount of points each question is worth. </a:t>
            </a:r>
          </a:p>
          <a:p>
            <a:pPr algn="ctr"/>
            <a:endParaRPr lang="en-GB" sz="1600" dirty="0"/>
          </a:p>
          <a:p>
            <a:pPr algn="ctr"/>
            <a:r>
              <a:rPr lang="en-GB" sz="1600" dirty="0"/>
              <a:t>The higher the amount of points, the more challenging the question is. </a:t>
            </a:r>
          </a:p>
          <a:p>
            <a:pPr algn="ctr"/>
            <a:endParaRPr lang="en-GB" sz="1600" dirty="0"/>
          </a:p>
          <a:p>
            <a:pPr algn="ctr"/>
            <a:r>
              <a:rPr lang="en-GB" sz="1600" dirty="0"/>
              <a:t>Attempt to answer in as much detail as possible.</a:t>
            </a:r>
          </a:p>
        </p:txBody>
      </p:sp>
    </p:spTree>
    <p:extLst>
      <p:ext uri="{BB962C8B-B14F-4D97-AF65-F5344CB8AC3E}">
        <p14:creationId xmlns:p14="http://schemas.microsoft.com/office/powerpoint/2010/main" val="3081775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F6950-D8DA-C36C-E587-A922360C40A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4F7E0CA-0786-89FC-6B57-91BA8EDC1242}"/>
              </a:ext>
            </a:extLst>
          </p:cNvPr>
          <p:cNvPicPr>
            <a:picLocks noChangeAspect="1"/>
          </p:cNvPicPr>
          <p:nvPr/>
        </p:nvPicPr>
        <p:blipFill>
          <a:blip r:embed="rId2"/>
          <a:srcRect t="2435" b="82981"/>
          <a:stretch/>
        </p:blipFill>
        <p:spPr>
          <a:xfrm>
            <a:off x="0" y="0"/>
            <a:ext cx="6857999" cy="1688123"/>
          </a:xfrm>
          <a:prstGeom prst="rect">
            <a:avLst/>
          </a:prstGeom>
        </p:spPr>
      </p:pic>
      <p:pic>
        <p:nvPicPr>
          <p:cNvPr id="3" name="Picture 2" descr="A close up of a logo&#10;&#10;Description automatically generated">
            <a:extLst>
              <a:ext uri="{FF2B5EF4-FFF2-40B4-BE49-F238E27FC236}">
                <a16:creationId xmlns:a16="http://schemas.microsoft.com/office/drawing/2014/main" id="{E68691F7-47F1-959E-AAF3-7397A6803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47" y="11852030"/>
            <a:ext cx="7192109" cy="551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F11741-16B8-8BE6-B8CC-0E8DB714DECF}"/>
              </a:ext>
            </a:extLst>
          </p:cNvPr>
          <p:cNvSpPr txBox="1"/>
          <p:nvPr/>
        </p:nvSpPr>
        <p:spPr>
          <a:xfrm>
            <a:off x="211016" y="188818"/>
            <a:ext cx="469509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w="19050">
                  <a:solidFill>
                    <a:srgbClr val="A02B93">
                      <a:lumMod val="20000"/>
                      <a:lumOff val="80000"/>
                    </a:srgbClr>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Reading: Source A</a:t>
            </a:r>
          </a:p>
        </p:txBody>
      </p:sp>
      <p:sp>
        <p:nvSpPr>
          <p:cNvPr id="8" name="Rectangle 7">
            <a:extLst>
              <a:ext uri="{FF2B5EF4-FFF2-40B4-BE49-F238E27FC236}">
                <a16:creationId xmlns:a16="http://schemas.microsoft.com/office/drawing/2014/main" id="{6432710D-F031-788B-C8E9-66942E60C162}"/>
              </a:ext>
            </a:extLst>
          </p:cNvPr>
          <p:cNvSpPr/>
          <p:nvPr/>
        </p:nvSpPr>
        <p:spPr>
          <a:xfrm>
            <a:off x="417195" y="2016372"/>
            <a:ext cx="6023610" cy="9694962"/>
          </a:xfrm>
          <a:prstGeom prst="rect">
            <a:avLst/>
          </a:prstGeom>
        </p:spPr>
        <p:txBody>
          <a:bodyPr wrap="square">
            <a:spAutoFit/>
          </a:bodyPr>
          <a:lstStyle/>
          <a:p>
            <a:pPr algn="ctr"/>
            <a:r>
              <a:rPr lang="en-GB" sz="1200" b="1" dirty="0"/>
              <a:t>From ‘Why do we read scary books?’</a:t>
            </a:r>
          </a:p>
          <a:p>
            <a:pPr algn="ctr"/>
            <a:r>
              <a:rPr lang="en-GB" sz="1200" b="1" dirty="0"/>
              <a:t>Lou Morgan, </a:t>
            </a:r>
            <a:r>
              <a:rPr lang="en-GB" sz="1200" b="1" i="1" dirty="0"/>
              <a:t>The Guardian, </a:t>
            </a:r>
            <a:r>
              <a:rPr lang="en-GB" sz="1200" b="1" dirty="0"/>
              <a:t>29 October 2015 (theguardian.com)</a:t>
            </a:r>
            <a:endParaRPr lang="en-GB" sz="1200" dirty="0"/>
          </a:p>
          <a:p>
            <a:r>
              <a:rPr lang="en-GB" sz="1200" b="1" dirty="0"/>
              <a:t> </a:t>
            </a:r>
            <a:endParaRPr lang="en-GB" sz="1200" dirty="0"/>
          </a:p>
          <a:p>
            <a:r>
              <a:rPr lang="en-GB" sz="1200" dirty="0"/>
              <a:t>Some of my favourite books when I was 13 or so were horror stories. Point Horror, Stephen King, Bram Stoker, James Herbert… all the names you’d expect to see on the list. I used to sneak into second-hand bookshops and buy anthologies of vampire stories, smuggling them home in my bag or my coat because my mother didn’t approve. ‘They’ll scare you,’ she always said. And she was right – they did. But that was the point.</a:t>
            </a:r>
          </a:p>
          <a:p>
            <a:r>
              <a:rPr lang="en-GB" sz="1200" dirty="0"/>
              <a:t> </a:t>
            </a:r>
          </a:p>
          <a:p>
            <a:r>
              <a:rPr lang="en-GB" sz="1200" dirty="0"/>
              <a:t>Fear is one of our primal emotions: it’s one than is hardwired into us, just as it is in all animals. On a very basic level it kept us alive as species; encouraging us to stay away from long drops and big fires, helping us dodge sabre-tooth tigers and other Things With Big Sharp Teeth And Claws that might quite enjoy adding us to their dinner. Last time I looked though, there weren’t too many sabre-tooth tigers to worry about in local high streets.</a:t>
            </a:r>
          </a:p>
          <a:p>
            <a:r>
              <a:rPr lang="en-GB" sz="1200" dirty="0"/>
              <a:t> </a:t>
            </a:r>
          </a:p>
          <a:p>
            <a:r>
              <a:rPr lang="en-GB" sz="1200" dirty="0"/>
              <a:t>We’re a peculiar lot, when you think about it: we work so hard to make our world, our environment safer… and then we actively seek out things that will make us afraid. Horror movies, urban legends, ghost stories. We hunt down the darkness and we revel in it. Why? Because, this way, we can control it.</a:t>
            </a:r>
          </a:p>
          <a:p>
            <a:r>
              <a:rPr lang="en-GB" sz="1200" dirty="0"/>
              <a:t> </a:t>
            </a:r>
          </a:p>
          <a:p>
            <a:r>
              <a:rPr lang="en-GB" sz="1200" dirty="0"/>
              <a:t>When I asked my corner of Twitter what scared them (in a very quick and – admittedly – deep unscientific survey), I got answers ranging from “human cruelty” to “being insignificant”. Imprisonment – both in place and in our own bodies. Abandonment. Helplessness. Pain, loss and grief. These are the big things that frighten us, the things we think could destroy us. These are the things that keep us up at night. </a:t>
            </a:r>
            <a:r>
              <a:rPr lang="en-GB" sz="1200" i="1" dirty="0"/>
              <a:t>These </a:t>
            </a:r>
            <a:r>
              <a:rPr lang="en-GB" sz="1200" dirty="0"/>
              <a:t>are the new sabre-tigers.</a:t>
            </a:r>
          </a:p>
          <a:p>
            <a:r>
              <a:rPr lang="en-GB" sz="1200" dirty="0"/>
              <a:t> </a:t>
            </a:r>
          </a:p>
          <a:p>
            <a:r>
              <a:rPr lang="en-GB" sz="1200" dirty="0"/>
              <a:t>The difference is that if you’re faced with a sabre-tooth tiger, a spear is going to make you feel a lot better about your odds of survival. How do we battle the fear of losing the people we love, and being powerless to stop it? How do we face that down?</a:t>
            </a:r>
          </a:p>
          <a:p>
            <a:r>
              <a:rPr lang="en-GB" sz="1200" dirty="0"/>
              <a:t> </a:t>
            </a:r>
          </a:p>
          <a:p>
            <a:r>
              <a:rPr lang="en-GB" sz="1200" dirty="0"/>
              <a:t>Simple. We seek out stories; stories which give us a place to put our fears. Books in particular let us pour our fear into them before we have so much of it sloshing around in our heads that we drown in it. Stories that frighten us or unsettle us – not just horror stories, but ones that make us uncomfortable or that strike a chord somewhere deep inside – give us means to explore the things that scare us… but only as far as our imaginations and our experiences allow. They keep us safe while letting us imagine we’re in peril. Stories, after all, are never </a:t>
            </a:r>
            <a:r>
              <a:rPr lang="en-GB" sz="1200" i="1" dirty="0"/>
              <a:t>about </a:t>
            </a:r>
            <a:r>
              <a:rPr lang="en-GB" sz="1200" dirty="0"/>
              <a:t>what they’re about: there is always a pocket somewhere within them for us to drop in our own emotions, our own fears. A box right at the heart of it all waiting to be filled, somewhere we can lift up the lid and look at the darkness… and close it again when we’ve had enough.</a:t>
            </a:r>
          </a:p>
          <a:p>
            <a:r>
              <a:rPr lang="en-GB" sz="1200" dirty="0"/>
              <a:t> </a:t>
            </a:r>
          </a:p>
          <a:p>
            <a:r>
              <a:rPr lang="en-GB" sz="1200" dirty="0"/>
              <a:t>There is always space for us at the middle of a story – any story. We make it ours just by reading it. A book is a perfectly personalised map through the nightmare forest, because we already know where the monsters are. We put them there ourselves.</a:t>
            </a:r>
          </a:p>
          <a:p>
            <a:r>
              <a:rPr lang="en-GB" sz="1200" dirty="0"/>
              <a:t> </a:t>
            </a:r>
          </a:p>
          <a:p>
            <a:r>
              <a:rPr lang="en-GB" sz="1200" dirty="0"/>
              <a:t>Horror stories reflect their times: just as the repressed Victorians loved their vampires, we seem to gravitate towards technology, zombies, dystopia and psychological terrors. When I wrote my own horror novel, </a:t>
            </a:r>
            <a:r>
              <a:rPr lang="en-GB" sz="1200" i="1" dirty="0"/>
              <a:t>Sleepless, </a:t>
            </a:r>
            <a:r>
              <a:rPr lang="en-GB" sz="1200" dirty="0"/>
              <a:t>I wanted to add the intense pressures and stresses of exams into that mix – and (particularly as someone with a long, slightly embattled history of manic depression) the fear of not being able to trust your own mind.</a:t>
            </a:r>
          </a:p>
        </p:txBody>
      </p:sp>
      <p:pic>
        <p:nvPicPr>
          <p:cNvPr id="9" name="Picture 8" descr="A picture containing background pattern&#10;&#10;Description automatically generated">
            <a:extLst>
              <a:ext uri="{FF2B5EF4-FFF2-40B4-BE49-F238E27FC236}">
                <a16:creationId xmlns:a16="http://schemas.microsoft.com/office/drawing/2014/main" id="{FC68B985-59DD-DB4E-7424-0E5D8341131A}"/>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rcRect l="9183" r="13073" b="36758"/>
          <a:stretch/>
        </p:blipFill>
        <p:spPr>
          <a:xfrm>
            <a:off x="5502129" y="265743"/>
            <a:ext cx="1042074" cy="11668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4673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E0925-BD69-D8D0-8C16-D7CEA1D3C45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0491B65-1FA5-1AC7-BFB3-3494D1B903A0}"/>
              </a:ext>
            </a:extLst>
          </p:cNvPr>
          <p:cNvPicPr>
            <a:picLocks noChangeAspect="1"/>
          </p:cNvPicPr>
          <p:nvPr/>
        </p:nvPicPr>
        <p:blipFill>
          <a:blip r:embed="rId2"/>
          <a:srcRect t="2435" b="82981"/>
          <a:stretch/>
        </p:blipFill>
        <p:spPr>
          <a:xfrm>
            <a:off x="0" y="0"/>
            <a:ext cx="6857999" cy="1688123"/>
          </a:xfrm>
          <a:prstGeom prst="rect">
            <a:avLst/>
          </a:prstGeom>
        </p:spPr>
      </p:pic>
      <p:pic>
        <p:nvPicPr>
          <p:cNvPr id="3" name="Picture 2" descr="A close up of a logo&#10;&#10;Description automatically generated">
            <a:extLst>
              <a:ext uri="{FF2B5EF4-FFF2-40B4-BE49-F238E27FC236}">
                <a16:creationId xmlns:a16="http://schemas.microsoft.com/office/drawing/2014/main" id="{C0032BCB-D70A-9B17-7161-9F38AFD82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47" y="11852030"/>
            <a:ext cx="7192109" cy="551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D1A6B3-E1AA-BA08-6683-E3DB6E388A41}"/>
              </a:ext>
            </a:extLst>
          </p:cNvPr>
          <p:cNvSpPr txBox="1"/>
          <p:nvPr/>
        </p:nvSpPr>
        <p:spPr>
          <a:xfrm>
            <a:off x="211016" y="188818"/>
            <a:ext cx="469509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w="19050">
                  <a:solidFill>
                    <a:srgbClr val="A02B93">
                      <a:lumMod val="20000"/>
                      <a:lumOff val="80000"/>
                    </a:srgbClr>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Question 1 [4 marks]</a:t>
            </a:r>
          </a:p>
        </p:txBody>
      </p:sp>
      <p:sp>
        <p:nvSpPr>
          <p:cNvPr id="6" name="Rectangle 7">
            <a:extLst>
              <a:ext uri="{FF2B5EF4-FFF2-40B4-BE49-F238E27FC236}">
                <a16:creationId xmlns:a16="http://schemas.microsoft.com/office/drawing/2014/main" id="{EDA76199-44A1-54C4-DA93-8F9FF5EE491A}"/>
              </a:ext>
            </a:extLst>
          </p:cNvPr>
          <p:cNvSpPr>
            <a:spLocks noChangeArrowheads="1"/>
          </p:cNvSpPr>
          <p:nvPr/>
        </p:nvSpPr>
        <p:spPr bwMode="auto">
          <a:xfrm>
            <a:off x="219617" y="1994377"/>
            <a:ext cx="644495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GB" sz="1600" b="1" i="0" u="sng" strike="noStrike" cap="none" normalizeH="0" baseline="0" dirty="0">
                <a:ln>
                  <a:noFill/>
                </a:ln>
                <a:effectLst/>
                <a:ea typeface="Calibri" pitchFamily="34" charset="0"/>
                <a:cs typeface="Times New Roman" pitchFamily="18" charset="0"/>
              </a:rPr>
              <a:t>Question 1</a:t>
            </a:r>
            <a:r>
              <a:rPr lang="en-GB" sz="1600" b="1" u="sng" dirty="0">
                <a:ea typeface="Calibri" pitchFamily="34" charset="0"/>
                <a:cs typeface="Times New Roman" pitchFamily="18" charset="0"/>
              </a:rPr>
              <a:t>:</a:t>
            </a:r>
          </a:p>
          <a:p>
            <a:endParaRPr lang="en-GB" sz="1600" b="1" dirty="0">
              <a:ea typeface="Calibri" pitchFamily="34" charset="0"/>
              <a:cs typeface="Times New Roman" pitchFamily="18" charset="0"/>
            </a:endParaRPr>
          </a:p>
          <a:p>
            <a:r>
              <a:rPr lang="en-GB" sz="1600" b="1" dirty="0"/>
              <a:t>Read again the first part of Source A from paragraphs 1-3.</a:t>
            </a:r>
          </a:p>
          <a:p>
            <a:r>
              <a:rPr lang="en-GB" sz="1600" b="1" dirty="0"/>
              <a:t>Choose four statements below which are true.</a:t>
            </a:r>
            <a:r>
              <a:rPr kumimoji="0" lang="en-GB" sz="1600" b="1" i="0" u="none" strike="noStrike" cap="none" normalizeH="0" baseline="0" dirty="0">
                <a:ln>
                  <a:noFill/>
                </a:ln>
                <a:effectLst/>
                <a:ea typeface="Calibri" pitchFamily="34" charset="0"/>
                <a:cs typeface="Times New Roman" pitchFamily="18" charset="0"/>
              </a:rPr>
              <a:t>	</a:t>
            </a:r>
            <a:r>
              <a:rPr kumimoji="0" lang="en-GB" sz="1600" b="0" i="0" u="none" strike="noStrike" cap="none" normalizeH="0" dirty="0">
                <a:ln>
                  <a:noFill/>
                </a:ln>
                <a:effectLst/>
                <a:ea typeface="Calibri" pitchFamily="34" charset="0"/>
                <a:cs typeface="Times New Roman" pitchFamily="18" charset="0"/>
              </a:rPr>
              <a:t>             </a:t>
            </a:r>
          </a:p>
          <a:p>
            <a:pPr algn="r"/>
            <a:r>
              <a:rPr kumimoji="0" lang="en-GB" sz="1600" b="1" i="0" u="none" strike="noStrike" cap="none" normalizeH="0" baseline="0" dirty="0">
                <a:ln>
                  <a:noFill/>
                </a:ln>
                <a:effectLst/>
                <a:ea typeface="Calibri" pitchFamily="34" charset="0"/>
                <a:cs typeface="Times New Roman" pitchFamily="18" charset="0"/>
              </a:rPr>
              <a:t>[4 marks]</a:t>
            </a:r>
            <a:r>
              <a:rPr lang="en-GB" sz="1600" dirty="0">
                <a:ea typeface="Calibri" pitchFamily="34" charset="0"/>
                <a:cs typeface="Times New Roman" pitchFamily="18" charset="0"/>
              </a:rPr>
              <a:t> </a:t>
            </a:r>
          </a:p>
          <a:p>
            <a:endParaRPr kumimoji="0" lang="en-GB" sz="1600" b="0" i="0" u="none" strike="noStrike" cap="none" normalizeH="0" baseline="0" dirty="0">
              <a:ln>
                <a:noFill/>
              </a:ln>
              <a:solidFill>
                <a:schemeClr val="tx1"/>
              </a:solidFill>
              <a:effectLst/>
              <a:ea typeface="Calibri" pitchFamily="34" charset="0"/>
              <a:cs typeface="Times New Roman" pitchFamily="18" charset="0"/>
            </a:endParaRPr>
          </a:p>
          <a:p>
            <a:r>
              <a:rPr kumimoji="0" lang="en-GB" sz="1600" b="1" i="0" u="sng" strike="noStrike" cap="none" normalizeH="0" baseline="0" dirty="0">
                <a:ln>
                  <a:noFill/>
                </a:ln>
                <a:solidFill>
                  <a:schemeClr val="tx1"/>
                </a:solidFill>
                <a:effectLst/>
                <a:ea typeface="Calibri" pitchFamily="34" charset="0"/>
                <a:cs typeface="Times New Roman" pitchFamily="18" charset="0"/>
              </a:rPr>
              <a:t>The AO this question tests:</a:t>
            </a:r>
            <a:r>
              <a:rPr kumimoji="0" lang="en-GB" sz="1600" i="0" strike="noStrike" cap="none" normalizeH="0" baseline="0" dirty="0">
                <a:ln>
                  <a:noFill/>
                </a:ln>
                <a:solidFill>
                  <a:schemeClr val="tx1"/>
                </a:solidFill>
                <a:effectLst/>
                <a:ea typeface="Calibri" pitchFamily="34" charset="0"/>
                <a:cs typeface="Times New Roman" pitchFamily="18" charset="0"/>
              </a:rPr>
              <a:t> </a:t>
            </a:r>
            <a:r>
              <a:rPr kumimoji="0" lang="en-GB" sz="1600" b="0" i="1" u="none" strike="noStrike" cap="none" normalizeH="0" baseline="0" dirty="0">
                <a:ln>
                  <a:noFill/>
                </a:ln>
                <a:solidFill>
                  <a:schemeClr val="tx1"/>
                </a:solidFill>
                <a:effectLst/>
                <a:ea typeface="Calibri" pitchFamily="34" charset="0"/>
                <a:cs typeface="Times New Roman" pitchFamily="18" charset="0"/>
              </a:rPr>
              <a:t>AO1 – Identify and interpret explicit and implicit information and ideas.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ea typeface="Calibri" pitchFamily="34" charset="0"/>
                <a:cs typeface="Times New Roman" pitchFamily="18" charset="0"/>
              </a:rPr>
              <a:t>Spend around </a:t>
            </a:r>
            <a:r>
              <a:rPr kumimoji="0" lang="en-US" sz="1600" b="1" i="0" u="none" strike="noStrike" cap="none" normalizeH="0" baseline="0" dirty="0">
                <a:ln>
                  <a:noFill/>
                </a:ln>
                <a:solidFill>
                  <a:srgbClr val="0070C0"/>
                </a:solidFill>
                <a:effectLst/>
                <a:ea typeface="Calibri" pitchFamily="34" charset="0"/>
                <a:cs typeface="Times New Roman" pitchFamily="18" charset="0"/>
              </a:rPr>
              <a:t>5 minutes</a:t>
            </a:r>
            <a:r>
              <a:rPr kumimoji="0" lang="en-US" sz="1600" b="0" i="0" u="none" strike="noStrike" cap="none" normalizeH="0" baseline="0" dirty="0">
                <a:ln>
                  <a:noFill/>
                </a:ln>
                <a:solidFill>
                  <a:srgbClr val="0070C0"/>
                </a:solidFill>
                <a:effectLst/>
                <a:ea typeface="Calibri" pitchFamily="34" charset="0"/>
                <a:cs typeface="Times New Roman" pitchFamily="18" charset="0"/>
              </a:rPr>
              <a:t> </a:t>
            </a:r>
            <a:r>
              <a:rPr kumimoji="0" lang="en-US" sz="1600" b="0" i="0" u="none" strike="noStrike" cap="none" normalizeH="0" baseline="0" dirty="0">
                <a:ln>
                  <a:noFill/>
                </a:ln>
                <a:solidFill>
                  <a:schemeClr val="tx1"/>
                </a:solidFill>
                <a:effectLst/>
                <a:ea typeface="Calibri" pitchFamily="34" charset="0"/>
                <a:cs typeface="Times New Roman" pitchFamily="18" charset="0"/>
              </a:rPr>
              <a:t>on this section.</a:t>
            </a:r>
            <a:endParaRPr kumimoji="0" lang="en-GB" sz="1600" b="0" i="0" u="none" strike="noStrike" cap="none" normalizeH="0" baseline="0" dirty="0">
              <a:ln>
                <a:noFill/>
              </a:ln>
              <a:solidFill>
                <a:schemeClr val="tx1"/>
              </a:solidFill>
              <a:effectLst/>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ea typeface="Calibri" pitchFamily="34" charset="0"/>
                <a:cs typeface="Times New Roman" pitchFamily="18" charset="0"/>
              </a:rPr>
              <a:t>This question will direct you to a specific part of the text, using line numbers.  Make sure you </a:t>
            </a:r>
            <a:r>
              <a:rPr kumimoji="0" lang="en-US" sz="1600" b="1" i="0" u="none" strike="noStrike" cap="none" normalizeH="0" baseline="0" dirty="0">
                <a:ln>
                  <a:noFill/>
                </a:ln>
                <a:solidFill>
                  <a:srgbClr val="0070C0"/>
                </a:solidFill>
                <a:effectLst/>
                <a:ea typeface="Calibri" pitchFamily="34" charset="0"/>
                <a:cs typeface="Times New Roman" pitchFamily="18" charset="0"/>
              </a:rPr>
              <a:t>only select information from the identified lines of the correct source</a:t>
            </a:r>
            <a:r>
              <a:rPr kumimoji="0" lang="en-US" sz="1600" b="0" i="0" u="none" strike="noStrike" cap="none" normalizeH="0" baseline="0" dirty="0">
                <a:ln>
                  <a:noFill/>
                </a:ln>
                <a:solidFill>
                  <a:schemeClr val="tx1"/>
                </a:solidFill>
                <a:effectLst/>
                <a:ea typeface="Calibri" pitchFamily="34" charset="0"/>
                <a:cs typeface="Times New Roman" pitchFamily="18" charset="0"/>
              </a:rPr>
              <a:t>. To help you, draw a box around the correct area of focus.</a:t>
            </a:r>
            <a:endParaRPr kumimoji="0" lang="en-GB" sz="1600" b="0" i="0" u="none" strike="noStrike" cap="none" normalizeH="0" baseline="0" dirty="0">
              <a:ln>
                <a:noFill/>
              </a:ln>
              <a:solidFill>
                <a:schemeClr val="tx1"/>
              </a:solidFill>
              <a:effectLst/>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ea typeface="Calibri" pitchFamily="34" charset="0"/>
                <a:cs typeface="Times New Roman" pitchFamily="18" charset="0"/>
              </a:rPr>
              <a:t>You will be asked to identify </a:t>
            </a:r>
            <a:r>
              <a:rPr kumimoji="0" lang="en-US" sz="1600" b="1" i="0" u="none" strike="noStrike" cap="none" normalizeH="0" baseline="0" dirty="0">
                <a:ln>
                  <a:noFill/>
                </a:ln>
                <a:solidFill>
                  <a:srgbClr val="0070C0"/>
                </a:solidFill>
                <a:effectLst/>
                <a:ea typeface="Calibri" pitchFamily="34" charset="0"/>
                <a:cs typeface="Times New Roman" pitchFamily="18" charset="0"/>
              </a:rPr>
              <a:t>four </a:t>
            </a:r>
            <a:r>
              <a:rPr kumimoji="0" lang="en-US" sz="1600" b="0" i="0" u="none" strike="noStrike" cap="none" normalizeH="0" baseline="0" dirty="0">
                <a:ln>
                  <a:noFill/>
                </a:ln>
                <a:solidFill>
                  <a:schemeClr val="tx1"/>
                </a:solidFill>
                <a:effectLst/>
                <a:ea typeface="Calibri" pitchFamily="34" charset="0"/>
                <a:cs typeface="Times New Roman" pitchFamily="18" charset="0"/>
              </a:rPr>
              <a:t>true statements from a choice of eight. </a:t>
            </a:r>
            <a:endParaRPr kumimoji="0" lang="en-GB" sz="1600" b="0" i="0" u="none" strike="noStrike" cap="none" normalizeH="0" baseline="0" dirty="0">
              <a:ln>
                <a:noFill/>
              </a:ln>
              <a:solidFill>
                <a:schemeClr val="tx1"/>
              </a:solidFill>
              <a:effectLst/>
              <a:cs typeface="Arial" pitchFamily="34" charset="0"/>
            </a:endParaRPr>
          </a:p>
        </p:txBody>
      </p:sp>
      <p:graphicFrame>
        <p:nvGraphicFramePr>
          <p:cNvPr id="9" name="Table 8">
            <a:extLst>
              <a:ext uri="{FF2B5EF4-FFF2-40B4-BE49-F238E27FC236}">
                <a16:creationId xmlns:a16="http://schemas.microsoft.com/office/drawing/2014/main" id="{99119FBD-E7B6-49B4-BB16-15122A06AA03}"/>
              </a:ext>
            </a:extLst>
          </p:cNvPr>
          <p:cNvGraphicFramePr>
            <a:graphicFrameLocks noGrp="1"/>
          </p:cNvGraphicFramePr>
          <p:nvPr>
            <p:extLst>
              <p:ext uri="{D42A27DB-BD31-4B8C-83A1-F6EECF244321}">
                <p14:modId xmlns:p14="http://schemas.microsoft.com/office/powerpoint/2010/main" val="1537245470"/>
              </p:ext>
            </p:extLst>
          </p:nvPr>
        </p:nvGraphicFramePr>
        <p:xfrm>
          <a:off x="665820" y="6557446"/>
          <a:ext cx="5526360" cy="4747935"/>
        </p:xfrm>
        <a:graphic>
          <a:graphicData uri="http://schemas.openxmlformats.org/drawingml/2006/table">
            <a:tbl>
              <a:tblPr firstRow="1" bandRow="1"/>
              <a:tblGrid>
                <a:gridCol w="359024">
                  <a:extLst>
                    <a:ext uri="{9D8B030D-6E8A-4147-A177-3AD203B41FA5}">
                      <a16:colId xmlns:a16="http://schemas.microsoft.com/office/drawing/2014/main" val="20000"/>
                    </a:ext>
                  </a:extLst>
                </a:gridCol>
                <a:gridCol w="4644255">
                  <a:extLst>
                    <a:ext uri="{9D8B030D-6E8A-4147-A177-3AD203B41FA5}">
                      <a16:colId xmlns:a16="http://schemas.microsoft.com/office/drawing/2014/main" val="20001"/>
                    </a:ext>
                  </a:extLst>
                </a:gridCol>
                <a:gridCol w="523081">
                  <a:extLst>
                    <a:ext uri="{9D8B030D-6E8A-4147-A177-3AD203B41FA5}">
                      <a16:colId xmlns:a16="http://schemas.microsoft.com/office/drawing/2014/main" val="20002"/>
                    </a:ext>
                  </a:extLst>
                </a:gridCol>
              </a:tblGrid>
              <a:tr h="490810">
                <a:tc>
                  <a:txBody>
                    <a:bodyPr/>
                    <a:lstStyle>
                      <a:lvl1pPr marL="0" algn="l" defTabSz="685800" rtl="0" eaLnBrk="1" latinLnBrk="0" hangingPunct="1">
                        <a:defRPr sz="1350" b="1" kern="1200">
                          <a:solidFill>
                            <a:schemeClr val="lt1"/>
                          </a:solidFill>
                          <a:latin typeface="Gill Sans MT"/>
                        </a:defRPr>
                      </a:lvl1pPr>
                      <a:lvl2pPr marL="342900" algn="l" defTabSz="685800" rtl="0" eaLnBrk="1" latinLnBrk="0" hangingPunct="1">
                        <a:defRPr sz="1350" b="1" kern="1200">
                          <a:solidFill>
                            <a:schemeClr val="lt1"/>
                          </a:solidFill>
                          <a:latin typeface="Gill Sans MT"/>
                        </a:defRPr>
                      </a:lvl2pPr>
                      <a:lvl3pPr marL="685800" algn="l" defTabSz="685800" rtl="0" eaLnBrk="1" latinLnBrk="0" hangingPunct="1">
                        <a:defRPr sz="1350" b="1" kern="1200">
                          <a:solidFill>
                            <a:schemeClr val="lt1"/>
                          </a:solidFill>
                          <a:latin typeface="Gill Sans MT"/>
                        </a:defRPr>
                      </a:lvl3pPr>
                      <a:lvl4pPr marL="1028700" algn="l" defTabSz="685800" rtl="0" eaLnBrk="1" latinLnBrk="0" hangingPunct="1">
                        <a:defRPr sz="1350" b="1" kern="1200">
                          <a:solidFill>
                            <a:schemeClr val="lt1"/>
                          </a:solidFill>
                          <a:latin typeface="Gill Sans MT"/>
                        </a:defRPr>
                      </a:lvl4pPr>
                      <a:lvl5pPr marL="1371600" algn="l" defTabSz="685800" rtl="0" eaLnBrk="1" latinLnBrk="0" hangingPunct="1">
                        <a:defRPr sz="1350" b="1" kern="1200">
                          <a:solidFill>
                            <a:schemeClr val="lt1"/>
                          </a:solidFill>
                          <a:latin typeface="Gill Sans MT"/>
                        </a:defRPr>
                      </a:lvl5pPr>
                      <a:lvl6pPr marL="1714500" algn="l" defTabSz="685800" rtl="0" eaLnBrk="1" latinLnBrk="0" hangingPunct="1">
                        <a:defRPr sz="1350" b="1" kern="1200">
                          <a:solidFill>
                            <a:schemeClr val="lt1"/>
                          </a:solidFill>
                          <a:latin typeface="Gill Sans MT"/>
                        </a:defRPr>
                      </a:lvl6pPr>
                      <a:lvl7pPr marL="2057400" algn="l" defTabSz="685800" rtl="0" eaLnBrk="1" latinLnBrk="0" hangingPunct="1">
                        <a:defRPr sz="1350" b="1" kern="1200">
                          <a:solidFill>
                            <a:schemeClr val="lt1"/>
                          </a:solidFill>
                          <a:latin typeface="Gill Sans MT"/>
                        </a:defRPr>
                      </a:lvl7pPr>
                      <a:lvl8pPr marL="2400300" algn="l" defTabSz="685800" rtl="0" eaLnBrk="1" latinLnBrk="0" hangingPunct="1">
                        <a:defRPr sz="1350" b="1" kern="1200">
                          <a:solidFill>
                            <a:schemeClr val="lt1"/>
                          </a:solidFill>
                          <a:latin typeface="Gill Sans MT"/>
                        </a:defRPr>
                      </a:lvl8pPr>
                      <a:lvl9pPr marL="2743200" algn="l" defTabSz="685800" rtl="0" eaLnBrk="1" latinLnBrk="0" hangingPunct="1">
                        <a:defRPr sz="1350" b="1" kern="1200">
                          <a:solidFill>
                            <a:schemeClr val="lt1"/>
                          </a:solidFill>
                          <a:latin typeface="Gill Sans MT"/>
                        </a:defRPr>
                      </a:lvl9pPr>
                    </a:lstStyle>
                    <a:p>
                      <a:r>
                        <a:rPr lang="en-GB" sz="1600" b="1" dirty="0">
                          <a:solidFill>
                            <a:schemeClr val="tx1"/>
                          </a:solidFill>
                        </a:rPr>
                        <a:t>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Gill Sans MT"/>
                        </a:defRPr>
                      </a:lvl1pPr>
                      <a:lvl2pPr marL="342900" algn="l" defTabSz="685800" rtl="0" eaLnBrk="1" latinLnBrk="0" hangingPunct="1">
                        <a:defRPr sz="1350" b="1" kern="1200">
                          <a:solidFill>
                            <a:schemeClr val="lt1"/>
                          </a:solidFill>
                          <a:latin typeface="Gill Sans MT"/>
                        </a:defRPr>
                      </a:lvl2pPr>
                      <a:lvl3pPr marL="685800" algn="l" defTabSz="685800" rtl="0" eaLnBrk="1" latinLnBrk="0" hangingPunct="1">
                        <a:defRPr sz="1350" b="1" kern="1200">
                          <a:solidFill>
                            <a:schemeClr val="lt1"/>
                          </a:solidFill>
                          <a:latin typeface="Gill Sans MT"/>
                        </a:defRPr>
                      </a:lvl3pPr>
                      <a:lvl4pPr marL="1028700" algn="l" defTabSz="685800" rtl="0" eaLnBrk="1" latinLnBrk="0" hangingPunct="1">
                        <a:defRPr sz="1350" b="1" kern="1200">
                          <a:solidFill>
                            <a:schemeClr val="lt1"/>
                          </a:solidFill>
                          <a:latin typeface="Gill Sans MT"/>
                        </a:defRPr>
                      </a:lvl4pPr>
                      <a:lvl5pPr marL="1371600" algn="l" defTabSz="685800" rtl="0" eaLnBrk="1" latinLnBrk="0" hangingPunct="1">
                        <a:defRPr sz="1350" b="1" kern="1200">
                          <a:solidFill>
                            <a:schemeClr val="lt1"/>
                          </a:solidFill>
                          <a:latin typeface="Gill Sans MT"/>
                        </a:defRPr>
                      </a:lvl5pPr>
                      <a:lvl6pPr marL="1714500" algn="l" defTabSz="685800" rtl="0" eaLnBrk="1" latinLnBrk="0" hangingPunct="1">
                        <a:defRPr sz="1350" b="1" kern="1200">
                          <a:solidFill>
                            <a:schemeClr val="lt1"/>
                          </a:solidFill>
                          <a:latin typeface="Gill Sans MT"/>
                        </a:defRPr>
                      </a:lvl6pPr>
                      <a:lvl7pPr marL="2057400" algn="l" defTabSz="685800" rtl="0" eaLnBrk="1" latinLnBrk="0" hangingPunct="1">
                        <a:defRPr sz="1350" b="1" kern="1200">
                          <a:solidFill>
                            <a:schemeClr val="lt1"/>
                          </a:solidFill>
                          <a:latin typeface="Gill Sans MT"/>
                        </a:defRPr>
                      </a:lvl7pPr>
                      <a:lvl8pPr marL="2400300" algn="l" defTabSz="685800" rtl="0" eaLnBrk="1" latinLnBrk="0" hangingPunct="1">
                        <a:defRPr sz="1350" b="1" kern="1200">
                          <a:solidFill>
                            <a:schemeClr val="lt1"/>
                          </a:solidFill>
                          <a:latin typeface="Gill Sans MT"/>
                        </a:defRPr>
                      </a:lvl8pPr>
                      <a:lvl9pPr marL="2743200" algn="l" defTabSz="685800" rtl="0" eaLnBrk="1" latinLnBrk="0" hangingPunct="1">
                        <a:defRPr sz="1350" b="1" kern="1200">
                          <a:solidFill>
                            <a:schemeClr val="lt1"/>
                          </a:solidFill>
                          <a:latin typeface="Gill Sans MT"/>
                        </a:defRPr>
                      </a:lvl9pPr>
                    </a:lstStyle>
                    <a:p>
                      <a:r>
                        <a:rPr lang="en-GB" sz="1600" b="0" kern="1200" dirty="0">
                          <a:solidFill>
                            <a:schemeClr val="tx1"/>
                          </a:solidFill>
                          <a:effectLst/>
                          <a:latin typeface="+mn-lt"/>
                          <a:ea typeface="+mn-ea"/>
                          <a:cs typeface="+mn-cs"/>
                        </a:rPr>
                        <a:t>Vampire stories have never frightened Lou Morgan.	</a:t>
                      </a:r>
                      <a:endParaRPr lang="en-GB" sz="1400" b="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Gill Sans MT"/>
                        </a:defRPr>
                      </a:lvl1pPr>
                      <a:lvl2pPr marL="342900" algn="l" defTabSz="685800" rtl="0" eaLnBrk="1" latinLnBrk="0" hangingPunct="1">
                        <a:defRPr sz="1350" b="1" kern="1200">
                          <a:solidFill>
                            <a:schemeClr val="lt1"/>
                          </a:solidFill>
                          <a:latin typeface="Gill Sans MT"/>
                        </a:defRPr>
                      </a:lvl2pPr>
                      <a:lvl3pPr marL="685800" algn="l" defTabSz="685800" rtl="0" eaLnBrk="1" latinLnBrk="0" hangingPunct="1">
                        <a:defRPr sz="1350" b="1" kern="1200">
                          <a:solidFill>
                            <a:schemeClr val="lt1"/>
                          </a:solidFill>
                          <a:latin typeface="Gill Sans MT"/>
                        </a:defRPr>
                      </a:lvl3pPr>
                      <a:lvl4pPr marL="1028700" algn="l" defTabSz="685800" rtl="0" eaLnBrk="1" latinLnBrk="0" hangingPunct="1">
                        <a:defRPr sz="1350" b="1" kern="1200">
                          <a:solidFill>
                            <a:schemeClr val="lt1"/>
                          </a:solidFill>
                          <a:latin typeface="Gill Sans MT"/>
                        </a:defRPr>
                      </a:lvl4pPr>
                      <a:lvl5pPr marL="1371600" algn="l" defTabSz="685800" rtl="0" eaLnBrk="1" latinLnBrk="0" hangingPunct="1">
                        <a:defRPr sz="1350" b="1" kern="1200">
                          <a:solidFill>
                            <a:schemeClr val="lt1"/>
                          </a:solidFill>
                          <a:latin typeface="Gill Sans MT"/>
                        </a:defRPr>
                      </a:lvl5pPr>
                      <a:lvl6pPr marL="1714500" algn="l" defTabSz="685800" rtl="0" eaLnBrk="1" latinLnBrk="0" hangingPunct="1">
                        <a:defRPr sz="1350" b="1" kern="1200">
                          <a:solidFill>
                            <a:schemeClr val="lt1"/>
                          </a:solidFill>
                          <a:latin typeface="Gill Sans MT"/>
                        </a:defRPr>
                      </a:lvl6pPr>
                      <a:lvl7pPr marL="2057400" algn="l" defTabSz="685800" rtl="0" eaLnBrk="1" latinLnBrk="0" hangingPunct="1">
                        <a:defRPr sz="1350" b="1" kern="1200">
                          <a:solidFill>
                            <a:schemeClr val="lt1"/>
                          </a:solidFill>
                          <a:latin typeface="Gill Sans MT"/>
                        </a:defRPr>
                      </a:lvl7pPr>
                      <a:lvl8pPr marL="2400300" algn="l" defTabSz="685800" rtl="0" eaLnBrk="1" latinLnBrk="0" hangingPunct="1">
                        <a:defRPr sz="1350" b="1" kern="1200">
                          <a:solidFill>
                            <a:schemeClr val="lt1"/>
                          </a:solidFill>
                          <a:latin typeface="Gill Sans MT"/>
                        </a:defRPr>
                      </a:lvl8pPr>
                      <a:lvl9pPr marL="2743200" algn="l" defTabSz="685800" rtl="0" eaLnBrk="1" latinLnBrk="0" hangingPunct="1">
                        <a:defRPr sz="1350" b="1" kern="1200">
                          <a:solidFill>
                            <a:schemeClr val="lt1"/>
                          </a:solidFill>
                          <a:latin typeface="Gill Sans MT"/>
                        </a:defRPr>
                      </a:lvl9pPr>
                    </a:lstStyle>
                    <a:p>
                      <a:endParaRPr lang="en-GB" sz="1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5545">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r>
                        <a:rPr lang="en-GB" sz="1600" b="1" dirty="0">
                          <a:solidFill>
                            <a:schemeClr val="tx1"/>
                          </a:solidFill>
                        </a:rPr>
                        <a:t>B</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r>
                        <a:rPr lang="en-GB" sz="1600" kern="1200" dirty="0">
                          <a:solidFill>
                            <a:schemeClr val="dk1"/>
                          </a:solidFill>
                          <a:effectLst/>
                          <a:latin typeface="+mn-lt"/>
                          <a:ea typeface="+mn-ea"/>
                          <a:cs typeface="+mn-cs"/>
                        </a:rPr>
                        <a:t>Morgan thinks fear can be useful.</a:t>
                      </a:r>
                      <a:endParaRPr lang="en-GB" sz="1600" dirty="0">
                        <a:solidFill>
                          <a:schemeClr val="tx1"/>
                        </a:solidFill>
                      </a:endParaRPr>
                    </a:p>
                    <a:p>
                      <a:endParaRPr lang="en-GB" sz="1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endParaRPr lang="en-GB" sz="1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5545">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r>
                        <a:rPr lang="en-GB" sz="1600" b="1" dirty="0">
                          <a:solidFill>
                            <a:schemeClr val="tx1"/>
                          </a:solidFill>
                        </a:rPr>
                        <a:t>C</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r>
                        <a:rPr lang="en-GB" sz="1600" kern="1200" dirty="0">
                          <a:solidFill>
                            <a:schemeClr val="dk1"/>
                          </a:solidFill>
                          <a:effectLst/>
                          <a:latin typeface="+mn-lt"/>
                          <a:ea typeface="+mn-ea"/>
                          <a:cs typeface="+mn-cs"/>
                        </a:rPr>
                        <a:t>Morgan thinks that human beings are straightforward.</a:t>
                      </a:r>
                      <a:endParaRPr lang="en-GB" sz="1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endParaRPr lang="en-GB" sz="1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5545">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r>
                        <a:rPr lang="en-GB" sz="1600" b="1" dirty="0">
                          <a:solidFill>
                            <a:schemeClr val="tx1"/>
                          </a:solidFill>
                        </a:rPr>
                        <a:t>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Morgan’s mother disapproved of her reading fiction.</a:t>
                      </a:r>
                      <a:endParaRPr lang="en-GB" sz="1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endParaRPr lang="en-GB" sz="1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95545">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r>
                        <a:rPr lang="en-GB" sz="1600" b="1" dirty="0">
                          <a:solidFill>
                            <a:schemeClr val="tx1"/>
                          </a:solidFill>
                        </a:rPr>
                        <a:t>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r>
                        <a:rPr lang="en-GB" sz="1600" kern="1200" dirty="0">
                          <a:solidFill>
                            <a:schemeClr val="dk1"/>
                          </a:solidFill>
                          <a:effectLst/>
                          <a:latin typeface="+mn-lt"/>
                          <a:ea typeface="+mn-ea"/>
                          <a:cs typeface="+mn-cs"/>
                        </a:rPr>
                        <a:t>According to Morgan, humans want to control what they fear.</a:t>
                      </a:r>
                      <a:endParaRPr lang="en-GB" sz="1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endParaRPr lang="en-GB" sz="1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95545">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r>
                        <a:rPr lang="en-GB" sz="1600" b="1" dirty="0">
                          <a:solidFill>
                            <a:schemeClr val="tx1"/>
                          </a:solidFill>
                        </a:rPr>
                        <a:t>F</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r>
                        <a:rPr lang="en-GB" sz="1600" kern="1200" dirty="0">
                          <a:solidFill>
                            <a:schemeClr val="dk1"/>
                          </a:solidFill>
                          <a:effectLst/>
                          <a:latin typeface="+mn-lt"/>
                          <a:ea typeface="+mn-ea"/>
                          <a:cs typeface="+mn-cs"/>
                        </a:rPr>
                        <a:t>Morgan used to steal books and smuggle them into her house.</a:t>
                      </a:r>
                      <a:endParaRPr lang="en-GB" sz="1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endParaRPr lang="en-GB" sz="1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95545">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r>
                        <a:rPr lang="en-GB" sz="1600" b="1" dirty="0">
                          <a:solidFill>
                            <a:schemeClr val="tx1"/>
                          </a:solidFill>
                        </a:rPr>
                        <a:t>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r>
                        <a:rPr lang="en-GB" sz="1600" kern="1200" dirty="0">
                          <a:solidFill>
                            <a:schemeClr val="dk1"/>
                          </a:solidFill>
                          <a:effectLst/>
                          <a:latin typeface="+mn-lt"/>
                          <a:ea typeface="+mn-ea"/>
                          <a:cs typeface="+mn-cs"/>
                        </a:rPr>
                        <a:t>As a teenager, Morgan read books by just one author.</a:t>
                      </a:r>
                      <a:endParaRPr lang="en-GB" sz="1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endParaRPr lang="en-GB" sz="1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95545">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r>
                        <a:rPr lang="en-GB" sz="1600" b="1" dirty="0">
                          <a:solidFill>
                            <a:schemeClr val="tx1"/>
                          </a:solidFill>
                        </a:rPr>
                        <a:t>H</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Morgan thinks the modern world is just as dangerous as the Stone Age world.</a:t>
                      </a:r>
                      <a:endParaRPr lang="en-GB" sz="1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Gill Sans MT"/>
                        </a:defRPr>
                      </a:lvl1pPr>
                      <a:lvl2pPr marL="342900" algn="l" defTabSz="685800" rtl="0" eaLnBrk="1" latinLnBrk="0" hangingPunct="1">
                        <a:defRPr sz="1350" kern="1200">
                          <a:solidFill>
                            <a:schemeClr val="dk1"/>
                          </a:solidFill>
                          <a:latin typeface="Gill Sans MT"/>
                        </a:defRPr>
                      </a:lvl2pPr>
                      <a:lvl3pPr marL="685800" algn="l" defTabSz="685800" rtl="0" eaLnBrk="1" latinLnBrk="0" hangingPunct="1">
                        <a:defRPr sz="1350" kern="1200">
                          <a:solidFill>
                            <a:schemeClr val="dk1"/>
                          </a:solidFill>
                          <a:latin typeface="Gill Sans MT"/>
                        </a:defRPr>
                      </a:lvl3pPr>
                      <a:lvl4pPr marL="1028700" algn="l" defTabSz="685800" rtl="0" eaLnBrk="1" latinLnBrk="0" hangingPunct="1">
                        <a:defRPr sz="1350" kern="1200">
                          <a:solidFill>
                            <a:schemeClr val="dk1"/>
                          </a:solidFill>
                          <a:latin typeface="Gill Sans MT"/>
                        </a:defRPr>
                      </a:lvl4pPr>
                      <a:lvl5pPr marL="1371600" algn="l" defTabSz="685800" rtl="0" eaLnBrk="1" latinLnBrk="0" hangingPunct="1">
                        <a:defRPr sz="1350" kern="1200">
                          <a:solidFill>
                            <a:schemeClr val="dk1"/>
                          </a:solidFill>
                          <a:latin typeface="Gill Sans MT"/>
                        </a:defRPr>
                      </a:lvl5pPr>
                      <a:lvl6pPr marL="1714500" algn="l" defTabSz="685800" rtl="0" eaLnBrk="1" latinLnBrk="0" hangingPunct="1">
                        <a:defRPr sz="1350" kern="1200">
                          <a:solidFill>
                            <a:schemeClr val="dk1"/>
                          </a:solidFill>
                          <a:latin typeface="Gill Sans MT"/>
                        </a:defRPr>
                      </a:lvl6pPr>
                      <a:lvl7pPr marL="2057400" algn="l" defTabSz="685800" rtl="0" eaLnBrk="1" latinLnBrk="0" hangingPunct="1">
                        <a:defRPr sz="1350" kern="1200">
                          <a:solidFill>
                            <a:schemeClr val="dk1"/>
                          </a:solidFill>
                          <a:latin typeface="Gill Sans MT"/>
                        </a:defRPr>
                      </a:lvl7pPr>
                      <a:lvl8pPr marL="2400300" algn="l" defTabSz="685800" rtl="0" eaLnBrk="1" latinLnBrk="0" hangingPunct="1">
                        <a:defRPr sz="1350" kern="1200">
                          <a:solidFill>
                            <a:schemeClr val="dk1"/>
                          </a:solidFill>
                          <a:latin typeface="Gill Sans MT"/>
                        </a:defRPr>
                      </a:lvl8pPr>
                      <a:lvl9pPr marL="2743200" algn="l" defTabSz="685800" rtl="0" eaLnBrk="1" latinLnBrk="0" hangingPunct="1">
                        <a:defRPr sz="1350" kern="1200">
                          <a:solidFill>
                            <a:schemeClr val="dk1"/>
                          </a:solidFill>
                          <a:latin typeface="Gill Sans MT"/>
                        </a:defRPr>
                      </a:lvl9pPr>
                    </a:lstStyle>
                    <a:p>
                      <a:endParaRPr lang="en-GB" sz="16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Oval 9">
            <a:extLst>
              <a:ext uri="{FF2B5EF4-FFF2-40B4-BE49-F238E27FC236}">
                <a16:creationId xmlns:a16="http://schemas.microsoft.com/office/drawing/2014/main" id="{05901EE5-8231-2F8C-FE12-ABB2702D9B5D}"/>
              </a:ext>
            </a:extLst>
          </p:cNvPr>
          <p:cNvSpPr/>
          <p:nvPr/>
        </p:nvSpPr>
        <p:spPr>
          <a:xfrm>
            <a:off x="5747908" y="6737364"/>
            <a:ext cx="360040" cy="216024"/>
          </a:xfrm>
          <a:prstGeom prst="ellipse">
            <a:avLst/>
          </a:prstGeom>
          <a:no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Gill Sans MT"/>
                <a:ea typeface="+mn-ea"/>
                <a:cs typeface="+mn-cs"/>
              </a:rPr>
              <a:t>00</a:t>
            </a:r>
          </a:p>
        </p:txBody>
      </p:sp>
      <p:sp>
        <p:nvSpPr>
          <p:cNvPr id="11" name="Oval 10">
            <a:extLst>
              <a:ext uri="{FF2B5EF4-FFF2-40B4-BE49-F238E27FC236}">
                <a16:creationId xmlns:a16="http://schemas.microsoft.com/office/drawing/2014/main" id="{61F543BA-ECEF-D1A9-25E9-BCE6ADE9E5FF}"/>
              </a:ext>
            </a:extLst>
          </p:cNvPr>
          <p:cNvSpPr/>
          <p:nvPr/>
        </p:nvSpPr>
        <p:spPr>
          <a:xfrm>
            <a:off x="5747908" y="10898588"/>
            <a:ext cx="360040" cy="216024"/>
          </a:xfrm>
          <a:prstGeom prst="ellipse">
            <a:avLst/>
          </a:prstGeom>
          <a:no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Gill Sans MT"/>
                <a:ea typeface="+mn-ea"/>
                <a:cs typeface="+mn-cs"/>
              </a:rPr>
              <a:t>00</a:t>
            </a:r>
          </a:p>
        </p:txBody>
      </p:sp>
      <p:sp>
        <p:nvSpPr>
          <p:cNvPr id="12" name="Oval 11">
            <a:extLst>
              <a:ext uri="{FF2B5EF4-FFF2-40B4-BE49-F238E27FC236}">
                <a16:creationId xmlns:a16="http://schemas.microsoft.com/office/drawing/2014/main" id="{A860B12E-A9D3-0DBF-1617-B62C76086F7F}"/>
              </a:ext>
            </a:extLst>
          </p:cNvPr>
          <p:cNvSpPr/>
          <p:nvPr/>
        </p:nvSpPr>
        <p:spPr>
          <a:xfrm>
            <a:off x="5747908" y="10292044"/>
            <a:ext cx="360040" cy="216024"/>
          </a:xfrm>
          <a:prstGeom prst="ellipse">
            <a:avLst/>
          </a:prstGeom>
          <a:no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Gill Sans MT"/>
                <a:ea typeface="+mn-ea"/>
                <a:cs typeface="+mn-cs"/>
              </a:rPr>
              <a:t>00</a:t>
            </a:r>
          </a:p>
        </p:txBody>
      </p:sp>
      <p:sp>
        <p:nvSpPr>
          <p:cNvPr id="13" name="Oval 12">
            <a:extLst>
              <a:ext uri="{FF2B5EF4-FFF2-40B4-BE49-F238E27FC236}">
                <a16:creationId xmlns:a16="http://schemas.microsoft.com/office/drawing/2014/main" id="{23844EEA-CFDB-6CE7-E475-9520D6CC5805}"/>
              </a:ext>
            </a:extLst>
          </p:cNvPr>
          <p:cNvSpPr/>
          <p:nvPr/>
        </p:nvSpPr>
        <p:spPr>
          <a:xfrm>
            <a:off x="5747908" y="9715980"/>
            <a:ext cx="360040" cy="216024"/>
          </a:xfrm>
          <a:prstGeom prst="ellipse">
            <a:avLst/>
          </a:prstGeom>
          <a:no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Gill Sans MT"/>
                <a:ea typeface="+mn-ea"/>
                <a:cs typeface="+mn-cs"/>
              </a:rPr>
              <a:t>00</a:t>
            </a:r>
          </a:p>
        </p:txBody>
      </p:sp>
      <p:sp>
        <p:nvSpPr>
          <p:cNvPr id="14" name="Oval 13">
            <a:extLst>
              <a:ext uri="{FF2B5EF4-FFF2-40B4-BE49-F238E27FC236}">
                <a16:creationId xmlns:a16="http://schemas.microsoft.com/office/drawing/2014/main" id="{9C0EBC65-CFB7-D3C3-1481-0BB38DF4E5C8}"/>
              </a:ext>
            </a:extLst>
          </p:cNvPr>
          <p:cNvSpPr/>
          <p:nvPr/>
        </p:nvSpPr>
        <p:spPr>
          <a:xfrm>
            <a:off x="5747908" y="9136488"/>
            <a:ext cx="360040" cy="216024"/>
          </a:xfrm>
          <a:prstGeom prst="ellipse">
            <a:avLst/>
          </a:prstGeom>
          <a:no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Gill Sans MT"/>
                <a:ea typeface="+mn-ea"/>
                <a:cs typeface="+mn-cs"/>
              </a:rPr>
              <a:t>00</a:t>
            </a:r>
          </a:p>
        </p:txBody>
      </p:sp>
      <p:sp>
        <p:nvSpPr>
          <p:cNvPr id="15" name="Oval 14">
            <a:extLst>
              <a:ext uri="{FF2B5EF4-FFF2-40B4-BE49-F238E27FC236}">
                <a16:creationId xmlns:a16="http://schemas.microsoft.com/office/drawing/2014/main" id="{D4C794C0-8604-1C48-51AD-9B7E3400889C}"/>
              </a:ext>
            </a:extLst>
          </p:cNvPr>
          <p:cNvSpPr/>
          <p:nvPr/>
        </p:nvSpPr>
        <p:spPr>
          <a:xfrm>
            <a:off x="5747908" y="8514704"/>
            <a:ext cx="360040" cy="216024"/>
          </a:xfrm>
          <a:prstGeom prst="ellipse">
            <a:avLst/>
          </a:prstGeom>
          <a:no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Gill Sans MT"/>
                <a:ea typeface="+mn-ea"/>
                <a:cs typeface="+mn-cs"/>
              </a:rPr>
              <a:t>00</a:t>
            </a:r>
          </a:p>
        </p:txBody>
      </p:sp>
      <p:sp>
        <p:nvSpPr>
          <p:cNvPr id="16" name="Oval 15">
            <a:extLst>
              <a:ext uri="{FF2B5EF4-FFF2-40B4-BE49-F238E27FC236}">
                <a16:creationId xmlns:a16="http://schemas.microsoft.com/office/drawing/2014/main" id="{EC51B75D-B433-0544-81E9-E0D62800903B}"/>
              </a:ext>
            </a:extLst>
          </p:cNvPr>
          <p:cNvSpPr/>
          <p:nvPr/>
        </p:nvSpPr>
        <p:spPr>
          <a:xfrm>
            <a:off x="5747908" y="7923400"/>
            <a:ext cx="360040" cy="216024"/>
          </a:xfrm>
          <a:prstGeom prst="ellipse">
            <a:avLst/>
          </a:prstGeom>
          <a:no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Gill Sans MT"/>
                <a:ea typeface="+mn-ea"/>
                <a:cs typeface="+mn-cs"/>
              </a:rPr>
              <a:t>00</a:t>
            </a:r>
          </a:p>
        </p:txBody>
      </p:sp>
      <p:sp>
        <p:nvSpPr>
          <p:cNvPr id="17" name="Oval 16">
            <a:extLst>
              <a:ext uri="{FF2B5EF4-FFF2-40B4-BE49-F238E27FC236}">
                <a16:creationId xmlns:a16="http://schemas.microsoft.com/office/drawing/2014/main" id="{8CC177B9-B380-DDA5-643D-4E9C79F4CFA8}"/>
              </a:ext>
            </a:extLst>
          </p:cNvPr>
          <p:cNvSpPr/>
          <p:nvPr/>
        </p:nvSpPr>
        <p:spPr>
          <a:xfrm>
            <a:off x="5747908" y="7332096"/>
            <a:ext cx="360040" cy="216024"/>
          </a:xfrm>
          <a:prstGeom prst="ellipse">
            <a:avLst/>
          </a:prstGeom>
          <a:no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Gill Sans MT"/>
                <a:ea typeface="+mn-ea"/>
                <a:cs typeface="+mn-cs"/>
              </a:rPr>
              <a:t>00</a:t>
            </a:r>
          </a:p>
        </p:txBody>
      </p:sp>
      <p:pic>
        <p:nvPicPr>
          <p:cNvPr id="18" name="Picture 17" descr="A picture containing background pattern&#10;&#10;Description automatically generated">
            <a:extLst>
              <a:ext uri="{FF2B5EF4-FFF2-40B4-BE49-F238E27FC236}">
                <a16:creationId xmlns:a16="http://schemas.microsoft.com/office/drawing/2014/main" id="{295F3D16-ED91-4EC0-02AC-7FA405B7784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rcRect l="9183" r="13073" b="36758"/>
          <a:stretch/>
        </p:blipFill>
        <p:spPr>
          <a:xfrm>
            <a:off x="5502129" y="265743"/>
            <a:ext cx="1042074" cy="11668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1897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3BED8-D83D-3A38-AD16-18BD2215F86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B5D8E6A-94D7-4FCA-7576-B3AB0096F814}"/>
              </a:ext>
            </a:extLst>
          </p:cNvPr>
          <p:cNvPicPr>
            <a:picLocks noChangeAspect="1"/>
          </p:cNvPicPr>
          <p:nvPr/>
        </p:nvPicPr>
        <p:blipFill>
          <a:blip r:embed="rId2"/>
          <a:srcRect t="2435" b="82981"/>
          <a:stretch/>
        </p:blipFill>
        <p:spPr>
          <a:xfrm>
            <a:off x="0" y="0"/>
            <a:ext cx="6857999" cy="1688123"/>
          </a:xfrm>
          <a:prstGeom prst="rect">
            <a:avLst/>
          </a:prstGeom>
        </p:spPr>
      </p:pic>
      <p:pic>
        <p:nvPicPr>
          <p:cNvPr id="3" name="Picture 2" descr="A close up of a logo&#10;&#10;Description automatically generated">
            <a:extLst>
              <a:ext uri="{FF2B5EF4-FFF2-40B4-BE49-F238E27FC236}">
                <a16:creationId xmlns:a16="http://schemas.microsoft.com/office/drawing/2014/main" id="{36481CAE-1CAA-5CCA-F8C2-F66711209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47" y="11852030"/>
            <a:ext cx="7192109" cy="551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378E64-2B2E-23AA-8570-4D0FCB788B1F}"/>
              </a:ext>
            </a:extLst>
          </p:cNvPr>
          <p:cNvSpPr txBox="1"/>
          <p:nvPr/>
        </p:nvSpPr>
        <p:spPr>
          <a:xfrm>
            <a:off x="211016" y="188818"/>
            <a:ext cx="469509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w="19050">
                  <a:solidFill>
                    <a:srgbClr val="A02B93">
                      <a:lumMod val="20000"/>
                      <a:lumOff val="80000"/>
                    </a:srgbClr>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Reading: Source B</a:t>
            </a:r>
          </a:p>
        </p:txBody>
      </p:sp>
      <p:sp>
        <p:nvSpPr>
          <p:cNvPr id="7" name="Rectangle 6">
            <a:extLst>
              <a:ext uri="{FF2B5EF4-FFF2-40B4-BE49-F238E27FC236}">
                <a16:creationId xmlns:a16="http://schemas.microsoft.com/office/drawing/2014/main" id="{1822EA32-7A58-249D-F4CB-08940A873F97}"/>
              </a:ext>
            </a:extLst>
          </p:cNvPr>
          <p:cNvSpPr/>
          <p:nvPr/>
        </p:nvSpPr>
        <p:spPr>
          <a:xfrm>
            <a:off x="764704" y="1972402"/>
            <a:ext cx="5328592" cy="9879628"/>
          </a:xfrm>
          <a:prstGeom prst="rect">
            <a:avLst/>
          </a:prstGeom>
        </p:spPr>
        <p:txBody>
          <a:bodyPr wrap="square">
            <a:spAutoFit/>
          </a:bodyPr>
          <a:lstStyle/>
          <a:p>
            <a:pPr algn="ctr"/>
            <a:r>
              <a:rPr lang="en-GB" sz="1200" b="1" dirty="0"/>
              <a:t>Reverend Lord Sidney </a:t>
            </a:r>
            <a:r>
              <a:rPr lang="en-GB" sz="1200" b="1" dirty="0" err="1"/>
              <a:t>Goldolphin</a:t>
            </a:r>
            <a:r>
              <a:rPr lang="en-GB" sz="1200" b="1" dirty="0"/>
              <a:t> Osborne,</a:t>
            </a:r>
            <a:endParaRPr lang="en-GB" sz="1200" dirty="0"/>
          </a:p>
          <a:p>
            <a:pPr algn="ctr"/>
            <a:r>
              <a:rPr lang="en-GB" sz="1200" b="1" dirty="0"/>
              <a:t>Letter to </a:t>
            </a:r>
            <a:r>
              <a:rPr lang="en-GB" sz="1200" b="1" i="1" dirty="0"/>
              <a:t>The Times, </a:t>
            </a:r>
            <a:r>
              <a:rPr lang="en-GB" sz="1200" b="1" dirty="0"/>
              <a:t>1864</a:t>
            </a:r>
            <a:endParaRPr lang="en-GB" sz="1200" dirty="0"/>
          </a:p>
          <a:p>
            <a:r>
              <a:rPr lang="en-GB" sz="1200" dirty="0"/>
              <a:t> </a:t>
            </a:r>
          </a:p>
          <a:p>
            <a:r>
              <a:rPr lang="en-GB" sz="1200" i="1" dirty="0"/>
              <a:t>The author claims that doctors are often called to the bedsides of restless, fearful and sleepless children who, rather than having a physical illness, are really suffering from reading the wrong books:’… reading which, keeping the mind on the strain, has wrought it up to an excitement from which it cannot calm down by any power of its own’. He continues:</a:t>
            </a:r>
            <a:endParaRPr lang="en-GB" sz="1200" dirty="0"/>
          </a:p>
          <a:p>
            <a:r>
              <a:rPr lang="en-GB" sz="1200" i="1" dirty="0"/>
              <a:t> </a:t>
            </a:r>
            <a:endParaRPr lang="en-GB" sz="1200" dirty="0"/>
          </a:p>
          <a:p>
            <a:r>
              <a:rPr lang="en-GB" sz="1200" dirty="0"/>
              <a:t>It is quite true that there are many most excellent books for the amusement of young children. I have seen some I hold to be most </a:t>
            </a:r>
            <a:r>
              <a:rPr lang="en-GB" sz="1200" b="1" dirty="0"/>
              <a:t>pernicious</a:t>
            </a:r>
            <a:r>
              <a:rPr lang="en-GB" sz="1200" dirty="0"/>
              <a:t>, which are yet considered quite harmless… I once took and read in the nursery of a friend a book which in you or me might raise a smile, but which I am satisfied might give the children for whom it was written night after night of pure terror. It was written something after this fashion: It was the history of two truant kittens, which in a fit of naughty disobedience had </a:t>
            </a:r>
            <a:r>
              <a:rPr lang="en-GB" sz="1200" b="1" dirty="0"/>
              <a:t>absconded </a:t>
            </a:r>
            <a:r>
              <a:rPr lang="en-GB" sz="1200" dirty="0"/>
              <a:t>from home. Their adventures were many; they were cleverly told in child language; they were such as must interest a child deeply in the fate of the brother and sister </a:t>
            </a:r>
            <a:r>
              <a:rPr lang="en-GB" sz="1200" dirty="0" err="1"/>
              <a:t>catlings</a:t>
            </a:r>
            <a:r>
              <a:rPr lang="en-GB" sz="1200" dirty="0"/>
              <a:t>; there were beautifully executed pictures of such things as awful owls with eyes of fire hovering over them at night, murderous-looking dogs coming down on them by day, bulls breathing from their nostrils as if they were chimneys on fire, bandit cats, giants awfully armed, seizing them to carry them to dark caves, etc.</a:t>
            </a:r>
          </a:p>
          <a:p>
            <a:r>
              <a:rPr lang="en-GB" sz="1200" dirty="0"/>
              <a:t> </a:t>
            </a:r>
          </a:p>
          <a:p>
            <a:r>
              <a:rPr lang="en-GB" sz="1200" dirty="0"/>
              <a:t>Of course, the moral was, kittens and children who are disobedient will be subject to such terrible tribulations. It struck me that such a book was enough to scare sleep from any young child allowed to pore over its pages; many such tales would make it subject to the dreams and screams which, terrifying the parents, invoke the [doctor]; they then all say it is stomach [ache], and proceed to inflict all kinds of intestinal torture to no purpose, for the child, confined to its bed, is given more and more of such intoxicating literature. Weakened by the </a:t>
            </a:r>
            <a:r>
              <a:rPr lang="en-GB" sz="1200" b="1" dirty="0" err="1"/>
              <a:t>senna</a:t>
            </a:r>
            <a:r>
              <a:rPr lang="en-GB" sz="1200" dirty="0"/>
              <a:t> and traditional grey powder, it gets worse and worse; the [doctor] is puzzled, the mother alarmed; more advice is called in; the child is sent to sea, there gets well under the more novel and natural fascination of shells and seaweed. Fortunately the books are left behind; it is forbidden to read at all, but not because what it read was bad reading for it.</a:t>
            </a:r>
          </a:p>
          <a:p>
            <a:r>
              <a:rPr lang="en-GB" sz="1200" dirty="0"/>
              <a:t> </a:t>
            </a:r>
          </a:p>
          <a:p>
            <a:r>
              <a:rPr lang="en-GB" sz="1200" dirty="0"/>
              <a:t>When shall we learn that, just as prudence should dictate the food a child should eat, so should it regulate the food afforded to its brain? There is no greater folly than this system of rubbing off the natural angles of childishness by a course of reading appealing to childish simplicity, but wrapping up amusement in clever mimicry of the most exciting of all literature, the novel. Childish sentiment runs to dumb animals and their young; tales may be written on these to afford the utmost amount of childlike, gleeful interest – may be made joyous as well as intrusive. I never fear sleeplessness from over laughing. Children are born to laugh a good deal; it is time enough to excite their tears by sentiment when the season has come when sorrow must mix more or less with their joy.</a:t>
            </a:r>
          </a:p>
          <a:p>
            <a:r>
              <a:rPr lang="en-GB" sz="1200" dirty="0"/>
              <a:t> </a:t>
            </a:r>
          </a:p>
          <a:p>
            <a:r>
              <a:rPr lang="en-GB" sz="1200" b="1" dirty="0"/>
              <a:t>Glossary</a:t>
            </a:r>
            <a:endParaRPr lang="en-GB" sz="1200" dirty="0"/>
          </a:p>
          <a:p>
            <a:r>
              <a:rPr lang="en-GB" sz="1200" i="1" dirty="0"/>
              <a:t>Pernicious – </a:t>
            </a:r>
            <a:r>
              <a:rPr lang="en-GB" sz="1200" dirty="0"/>
              <a:t>damaging</a:t>
            </a:r>
          </a:p>
          <a:p>
            <a:r>
              <a:rPr lang="en-GB" sz="1200" i="1" dirty="0"/>
              <a:t>Absconded – </a:t>
            </a:r>
            <a:r>
              <a:rPr lang="en-GB" sz="1200" dirty="0"/>
              <a:t>run away</a:t>
            </a:r>
          </a:p>
          <a:p>
            <a:r>
              <a:rPr lang="en-GB" sz="1200" i="1" dirty="0"/>
              <a:t>Senna – </a:t>
            </a:r>
            <a:r>
              <a:rPr lang="en-GB" sz="1200" dirty="0"/>
              <a:t>a herbal laxative </a:t>
            </a:r>
          </a:p>
        </p:txBody>
      </p:sp>
      <p:pic>
        <p:nvPicPr>
          <p:cNvPr id="8" name="Picture 7" descr="A picture containing background pattern&#10;&#10;Description automatically generated">
            <a:extLst>
              <a:ext uri="{FF2B5EF4-FFF2-40B4-BE49-F238E27FC236}">
                <a16:creationId xmlns:a16="http://schemas.microsoft.com/office/drawing/2014/main" id="{2618EEDE-D9F8-E1D4-600B-E3706E3B4DE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rcRect l="9183" r="13073" b="36758"/>
          <a:stretch/>
        </p:blipFill>
        <p:spPr>
          <a:xfrm>
            <a:off x="5502129" y="265743"/>
            <a:ext cx="1042074" cy="11668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709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A9312-23DB-1018-6D72-5F553334659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B2601C3-6C1A-971E-3438-883466D87403}"/>
              </a:ext>
            </a:extLst>
          </p:cNvPr>
          <p:cNvPicPr>
            <a:picLocks noChangeAspect="1"/>
          </p:cNvPicPr>
          <p:nvPr/>
        </p:nvPicPr>
        <p:blipFill>
          <a:blip r:embed="rId2"/>
          <a:srcRect t="2435" b="82981"/>
          <a:stretch/>
        </p:blipFill>
        <p:spPr>
          <a:xfrm>
            <a:off x="0" y="0"/>
            <a:ext cx="6857999" cy="1688123"/>
          </a:xfrm>
          <a:prstGeom prst="rect">
            <a:avLst/>
          </a:prstGeom>
        </p:spPr>
      </p:pic>
      <p:pic>
        <p:nvPicPr>
          <p:cNvPr id="3" name="Picture 2" descr="A close up of a logo&#10;&#10;Description automatically generated">
            <a:extLst>
              <a:ext uri="{FF2B5EF4-FFF2-40B4-BE49-F238E27FC236}">
                <a16:creationId xmlns:a16="http://schemas.microsoft.com/office/drawing/2014/main" id="{CDBCC153-E534-7FE7-A295-58637E7F4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47" y="11852030"/>
            <a:ext cx="7192109" cy="551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0A7957-3040-AE0E-A02A-94FE6B13A17B}"/>
              </a:ext>
            </a:extLst>
          </p:cNvPr>
          <p:cNvSpPr txBox="1"/>
          <p:nvPr/>
        </p:nvSpPr>
        <p:spPr>
          <a:xfrm>
            <a:off x="211016" y="188818"/>
            <a:ext cx="469509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w="19050">
                  <a:solidFill>
                    <a:srgbClr val="A02B93">
                      <a:lumMod val="20000"/>
                      <a:lumOff val="80000"/>
                    </a:srgbClr>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Question 2 [8 marks]</a:t>
            </a:r>
          </a:p>
        </p:txBody>
      </p:sp>
      <p:sp>
        <p:nvSpPr>
          <p:cNvPr id="6" name="Rectangle 7">
            <a:extLst>
              <a:ext uri="{FF2B5EF4-FFF2-40B4-BE49-F238E27FC236}">
                <a16:creationId xmlns:a16="http://schemas.microsoft.com/office/drawing/2014/main" id="{C6DABB32-B3D3-6A0A-852D-C5D6A3E6E5F7}"/>
              </a:ext>
            </a:extLst>
          </p:cNvPr>
          <p:cNvSpPr>
            <a:spLocks noChangeArrowheads="1"/>
          </p:cNvSpPr>
          <p:nvPr/>
        </p:nvSpPr>
        <p:spPr bwMode="auto">
          <a:xfrm>
            <a:off x="197731" y="1879130"/>
            <a:ext cx="6444952"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GB" sz="1600" b="1" i="0" u="sng" strike="noStrike" cap="none" normalizeH="0" baseline="0" dirty="0">
                <a:ln>
                  <a:noFill/>
                </a:ln>
                <a:effectLst/>
                <a:ea typeface="Calibri" pitchFamily="34" charset="0"/>
                <a:cs typeface="Times New Roman" pitchFamily="18" charset="0"/>
              </a:rPr>
              <a:t>Question </a:t>
            </a:r>
            <a:r>
              <a:rPr lang="en-GB" sz="1600" b="1" u="sng" dirty="0">
                <a:ea typeface="Calibri" pitchFamily="34" charset="0"/>
                <a:cs typeface="Times New Roman" pitchFamily="18" charset="0"/>
              </a:rPr>
              <a:t>2:</a:t>
            </a:r>
          </a:p>
          <a:p>
            <a:endParaRPr lang="en-GB" sz="1600" b="1" dirty="0">
              <a:ea typeface="Calibri" pitchFamily="34" charset="0"/>
              <a:cs typeface="Times New Roman" pitchFamily="18" charset="0"/>
            </a:endParaRPr>
          </a:p>
          <a:p>
            <a:r>
              <a:rPr lang="en-GB" sz="1600" b="1" dirty="0"/>
              <a:t>You need to refer to Source A and Source B for this question.</a:t>
            </a:r>
          </a:p>
          <a:p>
            <a:r>
              <a:rPr lang="en-GB" sz="1600" b="1" dirty="0"/>
              <a:t>Use details from both sources. Write a summary of the differences in their attitudes to young people’s reading.</a:t>
            </a:r>
            <a:r>
              <a:rPr kumimoji="0" lang="en-GB" sz="1600" b="1" i="0" u="none" strike="noStrike" cap="none" normalizeH="0" baseline="0" dirty="0">
                <a:ln>
                  <a:noFill/>
                </a:ln>
                <a:effectLst/>
                <a:ea typeface="Calibri" pitchFamily="34" charset="0"/>
                <a:cs typeface="Times New Roman" pitchFamily="18" charset="0"/>
              </a:rPr>
              <a:t>	</a:t>
            </a:r>
            <a:r>
              <a:rPr kumimoji="0" lang="en-GB" sz="1600" b="0" i="0" u="none" strike="noStrike" cap="none" normalizeH="0" dirty="0">
                <a:ln>
                  <a:noFill/>
                </a:ln>
                <a:effectLst/>
                <a:ea typeface="Calibri" pitchFamily="34" charset="0"/>
                <a:cs typeface="Times New Roman" pitchFamily="18" charset="0"/>
              </a:rPr>
              <a:t>             </a:t>
            </a:r>
          </a:p>
          <a:p>
            <a:pPr algn="r"/>
            <a:r>
              <a:rPr kumimoji="0" lang="en-GB" sz="1600" b="1" i="0" u="none" strike="noStrike" cap="none" normalizeH="0" baseline="0" dirty="0">
                <a:ln>
                  <a:noFill/>
                </a:ln>
                <a:effectLst/>
                <a:ea typeface="Calibri" pitchFamily="34" charset="0"/>
                <a:cs typeface="Times New Roman" pitchFamily="18" charset="0"/>
              </a:rPr>
              <a:t>[</a:t>
            </a:r>
            <a:r>
              <a:rPr lang="en-GB" sz="1600" b="1" dirty="0">
                <a:ea typeface="Calibri" pitchFamily="34" charset="0"/>
                <a:cs typeface="Times New Roman" pitchFamily="18" charset="0"/>
              </a:rPr>
              <a:t>8</a:t>
            </a:r>
            <a:r>
              <a:rPr kumimoji="0" lang="en-GB" sz="1600" b="1" i="0" u="none" strike="noStrike" cap="none" normalizeH="0" baseline="0" dirty="0">
                <a:ln>
                  <a:noFill/>
                </a:ln>
                <a:effectLst/>
                <a:ea typeface="Calibri" pitchFamily="34" charset="0"/>
                <a:cs typeface="Times New Roman" pitchFamily="18" charset="0"/>
              </a:rPr>
              <a:t> marks]</a:t>
            </a:r>
            <a:r>
              <a:rPr lang="en-GB" sz="1600" dirty="0">
                <a:ea typeface="Calibri" pitchFamily="34" charset="0"/>
                <a:cs typeface="Times New Roman" pitchFamily="18" charset="0"/>
              </a:rPr>
              <a:t> </a:t>
            </a:r>
          </a:p>
          <a:p>
            <a:endParaRPr kumimoji="0" lang="en-GB" sz="1600" b="0" i="0" u="none" strike="noStrike" cap="none" normalizeH="0" baseline="0" dirty="0">
              <a:ln>
                <a:noFill/>
              </a:ln>
              <a:solidFill>
                <a:schemeClr val="tx1"/>
              </a:solidFill>
              <a:effectLst/>
              <a:ea typeface="Calibri" pitchFamily="34" charset="0"/>
              <a:cs typeface="Times New Roman" pitchFamily="18" charset="0"/>
            </a:endParaRPr>
          </a:p>
          <a:p>
            <a:r>
              <a:rPr kumimoji="0" lang="en-GB" sz="1600" b="1" i="0" u="sng" strike="noStrike" cap="none" normalizeH="0" baseline="0" dirty="0">
                <a:ln>
                  <a:noFill/>
                </a:ln>
                <a:solidFill>
                  <a:schemeClr val="tx1"/>
                </a:solidFill>
                <a:effectLst/>
                <a:ea typeface="Calibri" pitchFamily="34" charset="0"/>
                <a:cs typeface="Times New Roman" pitchFamily="18" charset="0"/>
              </a:rPr>
              <a:t>The AO this question tests:</a:t>
            </a:r>
            <a:r>
              <a:rPr kumimoji="0" lang="en-GB" sz="1600" i="0" strike="noStrike" cap="none" normalizeH="0" baseline="0" dirty="0">
                <a:ln>
                  <a:noFill/>
                </a:ln>
                <a:solidFill>
                  <a:schemeClr val="tx1"/>
                </a:solidFill>
                <a:effectLst/>
                <a:ea typeface="Calibri" pitchFamily="34" charset="0"/>
                <a:cs typeface="Times New Roman" pitchFamily="18" charset="0"/>
              </a:rPr>
              <a:t> </a:t>
            </a:r>
            <a:r>
              <a:rPr kumimoji="0" lang="en-GB" sz="1600" b="0" i="1" u="none" strike="noStrike" cap="none" normalizeH="0" baseline="0" dirty="0">
                <a:ln>
                  <a:noFill/>
                </a:ln>
                <a:solidFill>
                  <a:schemeClr val="tx1"/>
                </a:solidFill>
                <a:effectLst/>
                <a:ea typeface="Calibri" pitchFamily="34" charset="0"/>
                <a:cs typeface="Times New Roman" pitchFamily="18" charset="0"/>
              </a:rPr>
              <a:t>AO1 – Identify and interpret explicit and implicit information and ideas.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cs typeface="Arial" pitchFamily="34" charset="0"/>
            </a:endParaRPr>
          </a:p>
          <a:p>
            <a:pPr marL="285750" lvl="0" indent="-285750">
              <a:buFont typeface="Arial" panose="020B0604020202020204" pitchFamily="34" charset="0"/>
              <a:buChar char="•"/>
            </a:pPr>
            <a:r>
              <a:rPr lang="en-US" sz="1600" dirty="0"/>
              <a:t>Spend around </a:t>
            </a:r>
            <a:r>
              <a:rPr lang="en-US" sz="1600" b="1" dirty="0">
                <a:solidFill>
                  <a:srgbClr val="0070C0"/>
                </a:solidFill>
              </a:rPr>
              <a:t>10 minutes</a:t>
            </a:r>
            <a:r>
              <a:rPr lang="en-US" sz="1600" dirty="0"/>
              <a:t> on this section.</a:t>
            </a:r>
            <a:endParaRPr lang="en-GB" sz="1600" dirty="0"/>
          </a:p>
          <a:p>
            <a:pPr marL="285750" lvl="0" indent="-285750">
              <a:buFont typeface="Arial" panose="020B0604020202020204" pitchFamily="34" charset="0"/>
              <a:buChar char="•"/>
            </a:pPr>
            <a:r>
              <a:rPr lang="en-US" sz="1600" dirty="0"/>
              <a:t>Focus on the </a:t>
            </a:r>
            <a:r>
              <a:rPr lang="en-US" sz="1600" b="1" dirty="0">
                <a:solidFill>
                  <a:srgbClr val="0070C0"/>
                </a:solidFill>
              </a:rPr>
              <a:t>whole of both sources</a:t>
            </a:r>
            <a:r>
              <a:rPr lang="en-US" sz="1600" dirty="0"/>
              <a:t>.  </a:t>
            </a:r>
            <a:endParaRPr lang="en-GB" sz="1600" dirty="0"/>
          </a:p>
          <a:p>
            <a:pPr marL="285750" lvl="0" indent="-285750">
              <a:buFont typeface="Arial" panose="020B0604020202020204" pitchFamily="34" charset="0"/>
              <a:buChar char="•"/>
            </a:pPr>
            <a:r>
              <a:rPr lang="en-US" sz="1600" dirty="0"/>
              <a:t>You will be asked to write a summary of the </a:t>
            </a:r>
            <a:r>
              <a:rPr lang="en-US" sz="1600" b="1" dirty="0">
                <a:solidFill>
                  <a:srgbClr val="0070C0"/>
                </a:solidFill>
              </a:rPr>
              <a:t>similarities/differences</a:t>
            </a:r>
            <a:r>
              <a:rPr lang="en-US" sz="1600" dirty="0"/>
              <a:t> between the </a:t>
            </a:r>
            <a:r>
              <a:rPr lang="en-US" sz="1600" b="1" dirty="0">
                <a:solidFill>
                  <a:srgbClr val="0070C0"/>
                </a:solidFill>
              </a:rPr>
              <a:t>ideas</a:t>
            </a:r>
            <a:r>
              <a:rPr lang="en-US" sz="1600" dirty="0"/>
              <a:t> expressed in the two sources.</a:t>
            </a:r>
            <a:endParaRPr lang="en-GB" sz="1600" dirty="0"/>
          </a:p>
          <a:p>
            <a:pPr marL="285750" lvl="0" indent="-285750">
              <a:buFont typeface="Arial" panose="020B0604020202020204" pitchFamily="34" charset="0"/>
              <a:buChar char="•"/>
            </a:pPr>
            <a:r>
              <a:rPr lang="en-US" sz="1600" dirty="0"/>
              <a:t>Carefully read the question and highlight what it is asking you focus on. </a:t>
            </a:r>
            <a:endParaRPr lang="en-GB" sz="1600" dirty="0"/>
          </a:p>
          <a:p>
            <a:pPr marL="285750" indent="-285750">
              <a:buFont typeface="Arial" panose="020B0604020202020204" pitchFamily="34" charset="0"/>
              <a:buChar char="•"/>
            </a:pPr>
            <a:r>
              <a:rPr lang="en-US" sz="1600" dirty="0"/>
              <a:t>REMEMBER: This question </a:t>
            </a:r>
            <a:r>
              <a:rPr lang="en-US" sz="1600" u="sng" dirty="0"/>
              <a:t>does not</a:t>
            </a:r>
            <a:r>
              <a:rPr lang="en-US" sz="1600" dirty="0"/>
              <a:t> ask you to focus on the writers’ views or include language analysis.</a:t>
            </a:r>
          </a:p>
          <a:p>
            <a:pPr marL="285750" indent="-285750">
              <a:buFont typeface="Arial" panose="020B0604020202020204" pitchFamily="34" charset="0"/>
              <a:buChar char="•"/>
            </a:pPr>
            <a:r>
              <a:rPr lang="en-US" sz="1600" dirty="0"/>
              <a:t>Write using the </a:t>
            </a:r>
            <a:r>
              <a:rPr lang="en-US" sz="1600" b="1" dirty="0">
                <a:solidFill>
                  <a:srgbClr val="00B0F0"/>
                </a:solidFill>
              </a:rPr>
              <a:t>P</a:t>
            </a:r>
            <a:r>
              <a:rPr lang="en-US" sz="1600" b="1" dirty="0"/>
              <a:t> </a:t>
            </a:r>
            <a:r>
              <a:rPr lang="en-US" sz="1600" b="1" dirty="0">
                <a:solidFill>
                  <a:srgbClr val="FF00FF"/>
                </a:solidFill>
              </a:rPr>
              <a:t>Q</a:t>
            </a:r>
            <a:r>
              <a:rPr lang="en-US" sz="1600" b="1" dirty="0"/>
              <a:t> </a:t>
            </a:r>
            <a:r>
              <a:rPr lang="en-US" sz="1600" b="1" dirty="0">
                <a:solidFill>
                  <a:srgbClr val="00B050"/>
                </a:solidFill>
              </a:rPr>
              <a:t>I </a:t>
            </a:r>
            <a:r>
              <a:rPr lang="en-US" sz="1600" dirty="0"/>
              <a:t>structure.</a:t>
            </a:r>
            <a:endParaRPr kumimoji="0" lang="en-GB" sz="1600" b="0" i="0" u="none" strike="noStrike" cap="none" normalizeH="0" baseline="0" dirty="0">
              <a:ln>
                <a:noFill/>
              </a:ln>
              <a:solidFill>
                <a:schemeClr val="tx1"/>
              </a:solidFill>
              <a:effectLst/>
              <a:cs typeface="Arial" pitchFamily="34" charset="0"/>
            </a:endParaRPr>
          </a:p>
        </p:txBody>
      </p:sp>
      <p:sp>
        <p:nvSpPr>
          <p:cNvPr id="7" name="TextBox 6">
            <a:extLst>
              <a:ext uri="{FF2B5EF4-FFF2-40B4-BE49-F238E27FC236}">
                <a16:creationId xmlns:a16="http://schemas.microsoft.com/office/drawing/2014/main" id="{1A719EC0-B97E-5FF0-6EB3-9F4E72FB45B0}"/>
              </a:ext>
            </a:extLst>
          </p:cNvPr>
          <p:cNvSpPr txBox="1"/>
          <p:nvPr/>
        </p:nvSpPr>
        <p:spPr>
          <a:xfrm>
            <a:off x="188640" y="6846232"/>
            <a:ext cx="648072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a:t>Before we start writing, we will plan our answer. The question asks us to summarise attitudes to reading. We will collect some evidence below and consider what we can infer from this.</a:t>
            </a:r>
          </a:p>
        </p:txBody>
      </p:sp>
      <p:graphicFrame>
        <p:nvGraphicFramePr>
          <p:cNvPr id="8" name="Table 7">
            <a:extLst>
              <a:ext uri="{FF2B5EF4-FFF2-40B4-BE49-F238E27FC236}">
                <a16:creationId xmlns:a16="http://schemas.microsoft.com/office/drawing/2014/main" id="{5E573DA7-556C-FE3F-A850-64FAC3E0D4D9}"/>
              </a:ext>
            </a:extLst>
          </p:cNvPr>
          <p:cNvGraphicFramePr>
            <a:graphicFrameLocks noGrp="1"/>
          </p:cNvGraphicFramePr>
          <p:nvPr>
            <p:extLst>
              <p:ext uri="{D42A27DB-BD31-4B8C-83A1-F6EECF244321}">
                <p14:modId xmlns:p14="http://schemas.microsoft.com/office/powerpoint/2010/main" val="3610463210"/>
              </p:ext>
            </p:extLst>
          </p:nvPr>
        </p:nvGraphicFramePr>
        <p:xfrm>
          <a:off x="441504" y="7505977"/>
          <a:ext cx="5974992" cy="4368839"/>
        </p:xfrm>
        <a:graphic>
          <a:graphicData uri="http://schemas.openxmlformats.org/drawingml/2006/table">
            <a:tbl>
              <a:tblPr firstRow="1" bandRow="1">
                <a:tableStyleId>{5C22544A-7EE6-4342-B048-85BDC9FD1C3A}</a:tableStyleId>
              </a:tblPr>
              <a:tblGrid>
                <a:gridCol w="2520281">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2590615">
                  <a:extLst>
                    <a:ext uri="{9D8B030D-6E8A-4147-A177-3AD203B41FA5}">
                      <a16:colId xmlns:a16="http://schemas.microsoft.com/office/drawing/2014/main" val="20002"/>
                    </a:ext>
                  </a:extLst>
                </a:gridCol>
              </a:tblGrid>
              <a:tr h="297668">
                <a:tc gridSpan="3">
                  <a:txBody>
                    <a:bodyPr/>
                    <a:lstStyle/>
                    <a:p>
                      <a:pPr algn="ctr"/>
                      <a:r>
                        <a:rPr lang="en-GB" sz="1400" dirty="0">
                          <a:solidFill>
                            <a:schemeClr val="tx1"/>
                          </a:solidFill>
                        </a:rPr>
                        <a:t>Can you identify three differences between the</a:t>
                      </a:r>
                      <a:r>
                        <a:rPr lang="en-GB" sz="1400" baseline="0" dirty="0">
                          <a:solidFill>
                            <a:schemeClr val="tx1"/>
                          </a:solidFill>
                        </a:rPr>
                        <a:t> two sources?</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447916">
                <a:tc>
                  <a:txBody>
                    <a:bodyPr/>
                    <a:lstStyle/>
                    <a:p>
                      <a:pPr algn="ctr"/>
                      <a:r>
                        <a:rPr lang="en-GB" sz="1100" b="1" i="0" dirty="0">
                          <a:solidFill>
                            <a:schemeClr val="tx1"/>
                          </a:solidFill>
                        </a:rPr>
                        <a:t>Source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i="0" dirty="0">
                          <a:solidFill>
                            <a:schemeClr val="tx1"/>
                          </a:solidFill>
                        </a:rPr>
                        <a:t>Linking phrase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i="0" dirty="0">
                          <a:solidFill>
                            <a:schemeClr val="tx1"/>
                          </a:solidFill>
                        </a:rPr>
                        <a:t>Source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395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effectLst/>
                          <a:latin typeface="+mn-lt"/>
                        </a:rPr>
                        <a:t>Point: Humans need to be in charge of what they fear.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ysClr val="windowText" lastClr="000000"/>
                        </a:solidFill>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dirty="0">
                          <a:solidFill>
                            <a:schemeClr val="tx1"/>
                          </a:solidFill>
                          <a:latin typeface="+mn-lt"/>
                        </a:rPr>
                        <a:t>Quote</a:t>
                      </a:r>
                      <a:r>
                        <a:rPr lang="en-GB" sz="1200" i="1" dirty="0">
                          <a:solidFill>
                            <a:schemeClr val="tx1"/>
                          </a:solidFill>
                          <a:latin typeface="+mn-lt"/>
                        </a:rPr>
                        <a:t>:</a:t>
                      </a:r>
                      <a:r>
                        <a:rPr lang="en-GB" sz="1200" i="0" baseline="0" dirty="0">
                          <a:solidFill>
                            <a:schemeClr val="tx1"/>
                          </a:solidFill>
                          <a:latin typeface="+mn-lt"/>
                        </a:rPr>
                        <a:t> </a:t>
                      </a:r>
                      <a:r>
                        <a:rPr lang="en-GB" sz="1200" i="1" baseline="0" dirty="0">
                          <a:solidFill>
                            <a:schemeClr val="tx1"/>
                          </a:solidFill>
                          <a:latin typeface="+mn-lt"/>
                        </a:rPr>
                        <a:t> </a:t>
                      </a:r>
                      <a:r>
                        <a:rPr lang="en-GB" sz="1200" i="1" dirty="0">
                          <a:solidFill>
                            <a:schemeClr val="tx1"/>
                          </a:solidFill>
                          <a:latin typeface="+mn-lt"/>
                        </a:rPr>
                        <a:t>We hunt down the darkness and we revel in it. Why? Because, this way, we can control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mn-lt"/>
                        </a:rPr>
                        <a:t>Whereas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i="0" dirty="0">
                          <a:solidFill>
                            <a:schemeClr val="tx1"/>
                          </a:solidFill>
                          <a:latin typeface="+mn-lt"/>
                        </a:rPr>
                        <a:t>Point: Children can not control their fear when reading books.</a:t>
                      </a:r>
                    </a:p>
                    <a:p>
                      <a:br>
                        <a:rPr lang="en-GB" sz="1200" i="0" dirty="0">
                          <a:solidFill>
                            <a:schemeClr val="tx1"/>
                          </a:solidFill>
                          <a:latin typeface="+mn-lt"/>
                        </a:rPr>
                      </a:br>
                      <a:r>
                        <a:rPr lang="en-GB" sz="1200" i="0" dirty="0">
                          <a:solidFill>
                            <a:schemeClr val="tx1"/>
                          </a:solidFill>
                          <a:latin typeface="+mn-lt"/>
                        </a:rPr>
                        <a:t>Quote</a:t>
                      </a:r>
                      <a:r>
                        <a:rPr lang="en-GB" sz="1200" i="1" dirty="0">
                          <a:solidFill>
                            <a:schemeClr val="tx1"/>
                          </a:solidFill>
                          <a:latin typeface="+mn-lt"/>
                        </a:rPr>
                        <a:t>:</a:t>
                      </a:r>
                      <a:r>
                        <a:rPr lang="en-GB" sz="1200" i="0" baseline="0" dirty="0">
                          <a:solidFill>
                            <a:schemeClr val="tx1"/>
                          </a:solidFill>
                          <a:latin typeface="+mn-lt"/>
                        </a:rPr>
                        <a:t> </a:t>
                      </a:r>
                      <a:r>
                        <a:rPr lang="en-GB" sz="1200" i="1" dirty="0">
                          <a:solidFill>
                            <a:schemeClr val="tx1"/>
                          </a:solidFill>
                          <a:latin typeface="+mn-lt"/>
                        </a:rPr>
                        <a:t>‘</a:t>
                      </a:r>
                      <a:r>
                        <a:rPr lang="en-GB" sz="1200" i="1" dirty="0">
                          <a:latin typeface="+mn-lt"/>
                        </a:rPr>
                        <a:t>might give the children for whom it was written night after night of pure terror’</a:t>
                      </a:r>
                      <a:endParaRPr lang="en-GB" sz="12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609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effectLst/>
                          <a:latin typeface="+mn-lt"/>
                        </a:rPr>
                        <a:t>Point: Humans used to be afraid of physical threats, but now it’s more likely to be irrational things.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ysClr val="windowText" lastClr="000000"/>
                        </a:solidFill>
                        <a:effectLst/>
                        <a:latin typeface="+mn-lt"/>
                        <a:ea typeface="Calibri"/>
                        <a:cs typeface="Times New Roman"/>
                      </a:endParaRPr>
                    </a:p>
                    <a:p>
                      <a:r>
                        <a:rPr lang="en-GB" sz="1200" i="0" dirty="0">
                          <a:solidFill>
                            <a:schemeClr val="tx1"/>
                          </a:solidFill>
                          <a:latin typeface="+mn-lt"/>
                        </a:rPr>
                        <a:t>Quote</a:t>
                      </a:r>
                      <a:r>
                        <a:rPr lang="en-GB" sz="1200" i="1" dirty="0">
                          <a:solidFill>
                            <a:schemeClr val="tx1"/>
                          </a:solidFill>
                          <a:latin typeface="+mn-lt"/>
                        </a:rPr>
                        <a:t>:</a:t>
                      </a:r>
                      <a:r>
                        <a:rPr lang="en-GB" sz="1200" i="0" baseline="0" dirty="0">
                          <a:solidFill>
                            <a:schemeClr val="tx1"/>
                          </a:solidFill>
                          <a:latin typeface="+mn-lt"/>
                        </a:rPr>
                        <a:t> </a:t>
                      </a:r>
                      <a:endParaRPr lang="en-GB" sz="1200" dirty="0">
                        <a:solidFill>
                          <a:schemeClr val="tx1"/>
                        </a:solidFill>
                        <a:latin typeface="+mn-lt"/>
                      </a:endParaRPr>
                    </a:p>
                    <a:p>
                      <a:endParaRPr lang="en-GB"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mn-lt"/>
                        </a:rPr>
                        <a:t>However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chemeClr val="tx1"/>
                          </a:solidFill>
                          <a:latin typeface="+mn-lt"/>
                        </a:rPr>
                        <a:t>Point:</a:t>
                      </a:r>
                    </a:p>
                    <a:p>
                      <a:endParaRPr lang="en-GB" sz="1200" dirty="0">
                        <a:solidFill>
                          <a:schemeClr val="tx1"/>
                        </a:solidFill>
                        <a:latin typeface="+mn-lt"/>
                      </a:endParaRPr>
                    </a:p>
                    <a:p>
                      <a:endParaRPr lang="en-GB" sz="1200" dirty="0">
                        <a:solidFill>
                          <a:schemeClr val="tx1"/>
                        </a:solidFill>
                        <a:latin typeface="+mn-lt"/>
                      </a:endParaRPr>
                    </a:p>
                    <a:p>
                      <a:r>
                        <a:rPr lang="en-GB" sz="1200" i="0" dirty="0">
                          <a:solidFill>
                            <a:schemeClr val="tx1"/>
                          </a:solidFill>
                          <a:latin typeface="+mn-lt"/>
                        </a:rPr>
                        <a:t>Quote</a:t>
                      </a:r>
                      <a:r>
                        <a:rPr lang="en-GB" sz="1200" i="1" dirty="0">
                          <a:solidFill>
                            <a:schemeClr val="tx1"/>
                          </a:solidFill>
                          <a:latin typeface="+mn-lt"/>
                        </a:rPr>
                        <a:t>:</a:t>
                      </a:r>
                      <a:r>
                        <a:rPr lang="en-GB" sz="1200" i="0" baseline="0" dirty="0">
                          <a:solidFill>
                            <a:schemeClr val="tx1"/>
                          </a:solidFill>
                          <a:latin typeface="+mn-lt"/>
                        </a:rPr>
                        <a:t> </a:t>
                      </a:r>
                      <a:endParaRPr lang="en-GB"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55803">
                <a:tc>
                  <a:txBody>
                    <a:bodyPr/>
                    <a:lstStyle/>
                    <a:p>
                      <a:r>
                        <a:rPr lang="en-GB" sz="1200" dirty="0">
                          <a:solidFill>
                            <a:schemeClr val="tx1"/>
                          </a:solidFill>
                          <a:latin typeface="+mn-lt"/>
                        </a:rPr>
                        <a:t>Point:</a:t>
                      </a:r>
                    </a:p>
                    <a:p>
                      <a:endParaRPr lang="en-GB" sz="1200" dirty="0">
                        <a:solidFill>
                          <a:schemeClr val="tx1"/>
                        </a:solidFill>
                        <a:latin typeface="+mn-lt"/>
                      </a:endParaRPr>
                    </a:p>
                    <a:p>
                      <a:r>
                        <a:rPr lang="en-GB" sz="1200" i="0" dirty="0">
                          <a:solidFill>
                            <a:schemeClr val="tx1"/>
                          </a:solidFill>
                          <a:latin typeface="+mn-lt"/>
                        </a:rPr>
                        <a:t>Quote</a:t>
                      </a:r>
                      <a:r>
                        <a:rPr lang="en-GB" sz="1200" i="1" dirty="0">
                          <a:solidFill>
                            <a:schemeClr val="tx1"/>
                          </a:solidFill>
                          <a:latin typeface="+mn-lt"/>
                        </a:rPr>
                        <a:t>:</a:t>
                      </a:r>
                      <a:r>
                        <a:rPr lang="en-GB" sz="1200" i="0" baseline="0" dirty="0">
                          <a:solidFill>
                            <a:schemeClr val="tx1"/>
                          </a:solidFill>
                          <a:latin typeface="+mn-lt"/>
                        </a:rPr>
                        <a:t> </a:t>
                      </a:r>
                      <a:endParaRPr lang="en-GB" sz="1200" dirty="0">
                        <a:solidFill>
                          <a:schemeClr val="tx1"/>
                        </a:solidFill>
                        <a:latin typeface="+mn-lt"/>
                      </a:endParaRPr>
                    </a:p>
                    <a:p>
                      <a:endParaRPr lang="en-GB" sz="1200" dirty="0">
                        <a:solidFill>
                          <a:schemeClr val="tx1"/>
                        </a:solidFill>
                        <a:latin typeface="+mn-lt"/>
                      </a:endParaRPr>
                    </a:p>
                    <a:p>
                      <a:endParaRPr lang="en-GB"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mn-lt"/>
                        </a:rPr>
                        <a:t>In contrast..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chemeClr val="tx1"/>
                          </a:solidFill>
                          <a:latin typeface="+mn-lt"/>
                        </a:rPr>
                        <a:t>Point:</a:t>
                      </a:r>
                    </a:p>
                    <a:p>
                      <a:endParaRPr lang="en-GB" sz="1200" dirty="0">
                        <a:solidFill>
                          <a:schemeClr val="tx1"/>
                        </a:solidFill>
                        <a:latin typeface="+mn-lt"/>
                      </a:endParaRPr>
                    </a:p>
                    <a:p>
                      <a:r>
                        <a:rPr lang="en-GB" sz="1200" i="0" dirty="0">
                          <a:solidFill>
                            <a:schemeClr val="tx1"/>
                          </a:solidFill>
                          <a:latin typeface="+mn-lt"/>
                        </a:rPr>
                        <a:t>Quote</a:t>
                      </a:r>
                      <a:r>
                        <a:rPr lang="en-GB" sz="1200" i="1" dirty="0">
                          <a:solidFill>
                            <a:schemeClr val="tx1"/>
                          </a:solidFill>
                          <a:latin typeface="+mn-lt"/>
                        </a:rPr>
                        <a:t>:</a:t>
                      </a:r>
                      <a:r>
                        <a:rPr lang="en-GB" sz="1200" i="0" baseline="0" dirty="0">
                          <a:solidFill>
                            <a:schemeClr val="tx1"/>
                          </a:solidFill>
                          <a:latin typeface="+mn-lt"/>
                        </a:rPr>
                        <a:t> </a:t>
                      </a:r>
                      <a:endParaRPr lang="en-GB"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18" name="Picture 17" descr="A picture containing background pattern&#10;&#10;Description automatically generated">
            <a:extLst>
              <a:ext uri="{FF2B5EF4-FFF2-40B4-BE49-F238E27FC236}">
                <a16:creationId xmlns:a16="http://schemas.microsoft.com/office/drawing/2014/main" id="{1A0464B3-80C2-2965-B6E3-AD5FFDC5757E}"/>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rcRect l="9183" r="13073" b="36758"/>
          <a:stretch/>
        </p:blipFill>
        <p:spPr>
          <a:xfrm>
            <a:off x="5502129" y="265743"/>
            <a:ext cx="1042074" cy="11668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8082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2A9F7-2DBF-FF75-A1B4-CE02964D26E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86A4954-532E-81FF-F803-6A7B02266473}"/>
              </a:ext>
            </a:extLst>
          </p:cNvPr>
          <p:cNvPicPr>
            <a:picLocks noChangeAspect="1"/>
          </p:cNvPicPr>
          <p:nvPr/>
        </p:nvPicPr>
        <p:blipFill>
          <a:blip r:embed="rId2"/>
          <a:srcRect t="2435" b="82981"/>
          <a:stretch/>
        </p:blipFill>
        <p:spPr>
          <a:xfrm>
            <a:off x="0" y="0"/>
            <a:ext cx="6857999" cy="1688123"/>
          </a:xfrm>
          <a:prstGeom prst="rect">
            <a:avLst/>
          </a:prstGeom>
        </p:spPr>
      </p:pic>
      <p:pic>
        <p:nvPicPr>
          <p:cNvPr id="3" name="Picture 2" descr="A close up of a logo&#10;&#10;Description automatically generated">
            <a:extLst>
              <a:ext uri="{FF2B5EF4-FFF2-40B4-BE49-F238E27FC236}">
                <a16:creationId xmlns:a16="http://schemas.microsoft.com/office/drawing/2014/main" id="{CC7B108D-C9D3-CAF1-3620-30816B981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47" y="11852030"/>
            <a:ext cx="7192109" cy="551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616924B-230E-7EF8-DAF5-3FD93D476DA7}"/>
              </a:ext>
            </a:extLst>
          </p:cNvPr>
          <p:cNvSpPr txBox="1"/>
          <p:nvPr/>
        </p:nvSpPr>
        <p:spPr>
          <a:xfrm>
            <a:off x="211016" y="188818"/>
            <a:ext cx="469509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w="19050">
                  <a:solidFill>
                    <a:srgbClr val="A02B93">
                      <a:lumMod val="20000"/>
                      <a:lumOff val="80000"/>
                    </a:srgbClr>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Question 2 [8 marks]</a:t>
            </a:r>
          </a:p>
        </p:txBody>
      </p:sp>
      <p:sp>
        <p:nvSpPr>
          <p:cNvPr id="9" name="TextBox 8">
            <a:extLst>
              <a:ext uri="{FF2B5EF4-FFF2-40B4-BE49-F238E27FC236}">
                <a16:creationId xmlns:a16="http://schemas.microsoft.com/office/drawing/2014/main" id="{567999CC-5FD8-077D-382D-F8C87904FA3A}"/>
              </a:ext>
            </a:extLst>
          </p:cNvPr>
          <p:cNvSpPr txBox="1"/>
          <p:nvPr/>
        </p:nvSpPr>
        <p:spPr>
          <a:xfrm>
            <a:off x="383189" y="1941673"/>
            <a:ext cx="609162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a:t>Now, let’s think about what we can infer based on these differences.</a:t>
            </a:r>
          </a:p>
        </p:txBody>
      </p:sp>
      <p:graphicFrame>
        <p:nvGraphicFramePr>
          <p:cNvPr id="10" name="Table 9">
            <a:extLst>
              <a:ext uri="{FF2B5EF4-FFF2-40B4-BE49-F238E27FC236}">
                <a16:creationId xmlns:a16="http://schemas.microsoft.com/office/drawing/2014/main" id="{60801508-907E-8F4D-C2BC-9BE45F5A645F}"/>
              </a:ext>
            </a:extLst>
          </p:cNvPr>
          <p:cNvGraphicFramePr>
            <a:graphicFrameLocks noGrp="1"/>
          </p:cNvGraphicFramePr>
          <p:nvPr>
            <p:extLst>
              <p:ext uri="{D42A27DB-BD31-4B8C-83A1-F6EECF244321}">
                <p14:modId xmlns:p14="http://schemas.microsoft.com/office/powerpoint/2010/main" val="1559681506"/>
              </p:ext>
            </p:extLst>
          </p:nvPr>
        </p:nvGraphicFramePr>
        <p:xfrm>
          <a:off x="383189" y="2418381"/>
          <a:ext cx="6091622" cy="2598420"/>
        </p:xfrm>
        <a:graphic>
          <a:graphicData uri="http://schemas.openxmlformats.org/drawingml/2006/table">
            <a:tbl>
              <a:tblPr firstRow="1" bandRow="1">
                <a:tableStyleId>{5C22544A-7EE6-4342-B048-85BDC9FD1C3A}</a:tableStyleId>
              </a:tblPr>
              <a:tblGrid>
                <a:gridCol w="1053478">
                  <a:extLst>
                    <a:ext uri="{9D8B030D-6E8A-4147-A177-3AD203B41FA5}">
                      <a16:colId xmlns:a16="http://schemas.microsoft.com/office/drawing/2014/main" val="20000"/>
                    </a:ext>
                  </a:extLst>
                </a:gridCol>
                <a:gridCol w="2332700">
                  <a:extLst>
                    <a:ext uri="{9D8B030D-6E8A-4147-A177-3AD203B41FA5}">
                      <a16:colId xmlns:a16="http://schemas.microsoft.com/office/drawing/2014/main" val="20001"/>
                    </a:ext>
                  </a:extLst>
                </a:gridCol>
                <a:gridCol w="2705444">
                  <a:extLst>
                    <a:ext uri="{9D8B030D-6E8A-4147-A177-3AD203B41FA5}">
                      <a16:colId xmlns:a16="http://schemas.microsoft.com/office/drawing/2014/main" val="20002"/>
                    </a:ext>
                  </a:extLst>
                </a:gridCol>
              </a:tblGrid>
              <a:tr h="294339">
                <a:tc gridSpan="3">
                  <a:txBody>
                    <a:bodyPr/>
                    <a:lstStyle/>
                    <a:p>
                      <a:pPr algn="ctr"/>
                      <a:r>
                        <a:rPr lang="en-GB" dirty="0">
                          <a:solidFill>
                            <a:schemeClr val="tx1"/>
                          </a:solidFill>
                        </a:rPr>
                        <a:t>Planning for inference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tc>
                <a:extLst>
                  <a:ext uri="{0D108BD9-81ED-4DB2-BD59-A6C34878D82A}">
                    <a16:rowId xmlns:a16="http://schemas.microsoft.com/office/drawing/2014/main" val="10000"/>
                  </a:ext>
                </a:extLst>
              </a:tr>
              <a:tr h="807145">
                <a:tc>
                  <a:txBody>
                    <a:bodyPr/>
                    <a:lstStyle/>
                    <a:p>
                      <a:pPr algn="ctr"/>
                      <a:r>
                        <a:rPr lang="en-GB" sz="1600" i="0" dirty="0">
                          <a:solidFill>
                            <a:srgbClr val="00B0F0"/>
                          </a:solidFill>
                        </a:rPr>
                        <a:t>Point /</a:t>
                      </a:r>
                      <a:r>
                        <a:rPr lang="en-GB" sz="1600" i="0" baseline="0" dirty="0">
                          <a:solidFill>
                            <a:srgbClr val="00B0F0"/>
                          </a:solidFill>
                        </a:rPr>
                        <a:t> </a:t>
                      </a:r>
                      <a:r>
                        <a:rPr lang="en-GB" sz="1600" i="0" baseline="0" dirty="0">
                          <a:solidFill>
                            <a:srgbClr val="FF00FF"/>
                          </a:solidFill>
                        </a:rPr>
                        <a:t>Quote</a:t>
                      </a:r>
                      <a:endParaRPr lang="en-GB" sz="1600" i="0" dirty="0">
                        <a:solidFill>
                          <a:srgbClr val="FF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solidFill>
                            <a:sysClr val="windowText" lastClr="000000"/>
                          </a:solidFill>
                          <a:effectLst/>
                          <a:latin typeface="+mn-lt"/>
                        </a:rPr>
                        <a:t>Humans need to be in charge of what they fear</a:t>
                      </a:r>
                      <a:r>
                        <a:rPr lang="en-GB" sz="1100" baseline="0" dirty="0">
                          <a:solidFill>
                            <a:sysClr val="windowText" lastClr="000000"/>
                          </a:solidFill>
                          <a:effectLst/>
                          <a:latin typeface="+mn-lt"/>
                          <a:cs typeface="Times New Roman"/>
                        </a:rPr>
                        <a:t>: ‘</a:t>
                      </a:r>
                      <a:r>
                        <a:rPr lang="en-GB" sz="1100" i="1" dirty="0">
                          <a:solidFill>
                            <a:schemeClr val="tx1"/>
                          </a:solidFill>
                          <a:latin typeface="+mn-lt"/>
                        </a:rPr>
                        <a:t>We hunt down the darkness and we revel in it. Why? Because, this way, we can control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dirty="0">
                          <a:solidFill>
                            <a:schemeClr val="tx1"/>
                          </a:solidFill>
                          <a:latin typeface="+mn-lt"/>
                        </a:rPr>
                        <a:t>Children can not control their fear when reading books:</a:t>
                      </a:r>
                      <a:r>
                        <a:rPr lang="en-GB" sz="1100" i="0" baseline="0" dirty="0">
                          <a:solidFill>
                            <a:schemeClr val="tx1"/>
                          </a:solidFill>
                          <a:latin typeface="+mn-lt"/>
                        </a:rPr>
                        <a:t> </a:t>
                      </a:r>
                      <a:r>
                        <a:rPr lang="en-GB" sz="1100" i="1" dirty="0">
                          <a:solidFill>
                            <a:schemeClr val="tx1"/>
                          </a:solidFill>
                          <a:latin typeface="+mn-lt"/>
                        </a:rPr>
                        <a:t>‘</a:t>
                      </a:r>
                      <a:r>
                        <a:rPr lang="en-GB" sz="1100" i="1" dirty="0">
                          <a:latin typeface="+mn-lt"/>
                        </a:rPr>
                        <a:t>might give the children for whom it was written night after night of pure terror’</a:t>
                      </a:r>
                      <a:endParaRPr lang="en-GB" sz="11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8065">
                <a:tc>
                  <a:txBody>
                    <a:bodyPr/>
                    <a:lstStyle/>
                    <a:p>
                      <a:pPr algn="ctr"/>
                      <a:r>
                        <a:rPr lang="en-GB" sz="1600" i="0" dirty="0">
                          <a:solidFill>
                            <a:srgbClr val="00B050"/>
                          </a:solidFill>
                        </a:rPr>
                        <a:t>Inference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i="1" dirty="0">
                          <a:solidFill>
                            <a:schemeClr val="tx1"/>
                          </a:solidFill>
                        </a:rPr>
                        <a:t>This suggests that humans deliberately seek fear</a:t>
                      </a:r>
                      <a:r>
                        <a:rPr lang="en-GB" sz="1200" i="1" baseline="0" dirty="0">
                          <a:solidFill>
                            <a:schemeClr val="tx1"/>
                          </a:solidFill>
                        </a:rPr>
                        <a:t> in order to better understand this feeling and perhaps distract them from feeling fear elsewhere in their lives.</a:t>
                      </a:r>
                      <a:endParaRPr lang="en-GB" sz="12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i="1" dirty="0">
                          <a:solidFill>
                            <a:schemeClr val="tx1"/>
                          </a:solidFill>
                        </a:rPr>
                        <a:t>This implies that children are perhaps unknowingly</a:t>
                      </a:r>
                      <a:r>
                        <a:rPr lang="en-GB" sz="1200" i="1" baseline="0" dirty="0">
                          <a:solidFill>
                            <a:schemeClr val="tx1"/>
                          </a:solidFill>
                        </a:rPr>
                        <a:t> reading stories designed for their age group which will actually end up haunting them. They won’t be able to control this fear and it will cause anxiety in their life they didn’t have before. </a:t>
                      </a:r>
                      <a:endParaRPr lang="en-GB" sz="12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1" name="Content Placeholder 7">
            <a:extLst>
              <a:ext uri="{FF2B5EF4-FFF2-40B4-BE49-F238E27FC236}">
                <a16:creationId xmlns:a16="http://schemas.microsoft.com/office/drawing/2014/main" id="{8CD99395-AB3A-E68E-A3DF-00F982FFAB56}"/>
              </a:ext>
            </a:extLst>
          </p:cNvPr>
          <p:cNvSpPr txBox="1">
            <a:spLocks/>
          </p:cNvSpPr>
          <p:nvPr/>
        </p:nvSpPr>
        <p:spPr>
          <a:xfrm>
            <a:off x="1435369" y="5410079"/>
            <a:ext cx="5229200" cy="293740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400" u="sng" dirty="0"/>
              <a:t>Model answer:</a:t>
            </a:r>
          </a:p>
          <a:p>
            <a:pPr marL="0" indent="0">
              <a:buFont typeface="Arial" panose="020B0604020202020204" pitchFamily="34" charset="0"/>
              <a:buNone/>
            </a:pPr>
            <a:r>
              <a:rPr lang="en-GB" sz="1400" dirty="0">
                <a:solidFill>
                  <a:srgbClr val="00B0F0"/>
                </a:solidFill>
              </a:rPr>
              <a:t>In Source A, the writer presents the view that humans benefit from being in charge of their fear. </a:t>
            </a:r>
            <a:r>
              <a:rPr lang="en-GB" sz="1400" dirty="0">
                <a:solidFill>
                  <a:srgbClr val="FF00FF"/>
                </a:solidFill>
              </a:rPr>
              <a:t>She explains how </a:t>
            </a:r>
            <a:r>
              <a:rPr lang="en-GB" sz="1400" i="1" dirty="0">
                <a:solidFill>
                  <a:srgbClr val="FF00FF"/>
                </a:solidFill>
              </a:rPr>
              <a:t>‘We hunt down the darkness and we revel in it. Why? Because, this way, we can control it.’ </a:t>
            </a:r>
            <a:r>
              <a:rPr lang="en-GB" sz="1400" dirty="0">
                <a:solidFill>
                  <a:srgbClr val="00B050"/>
                </a:solidFill>
              </a:rPr>
              <a:t>This could suggest Morgan feels it is useful for humans to actively seek fear from literature, as this may allow them to control feelings of anxiety in day to day life. </a:t>
            </a:r>
            <a:r>
              <a:rPr lang="en-GB" sz="1400" dirty="0">
                <a:solidFill>
                  <a:schemeClr val="accent6">
                    <a:lumMod val="75000"/>
                  </a:schemeClr>
                </a:solidFill>
              </a:rPr>
              <a:t>However,</a:t>
            </a:r>
            <a:r>
              <a:rPr lang="en-GB" sz="1400" dirty="0">
                <a:solidFill>
                  <a:schemeClr val="accent5"/>
                </a:solidFill>
              </a:rPr>
              <a:t> </a:t>
            </a:r>
            <a:r>
              <a:rPr lang="en-GB" sz="1400" dirty="0">
                <a:solidFill>
                  <a:srgbClr val="00B0F0"/>
                </a:solidFill>
              </a:rPr>
              <a:t>in Source B, the writer feels that children can lose control of their fear when reading books. </a:t>
            </a:r>
            <a:r>
              <a:rPr lang="en-GB" sz="1400" dirty="0">
                <a:solidFill>
                  <a:srgbClr val="FF00FF"/>
                </a:solidFill>
              </a:rPr>
              <a:t>This is evident when the writer warns ‘</a:t>
            </a:r>
            <a:r>
              <a:rPr lang="en-GB" sz="1400" i="1" dirty="0">
                <a:solidFill>
                  <a:srgbClr val="FF00FF"/>
                </a:solidFill>
              </a:rPr>
              <a:t>might give the children for whom it was written night after night of pure terror’ </a:t>
            </a:r>
            <a:r>
              <a:rPr lang="en-GB" sz="1400" dirty="0">
                <a:solidFill>
                  <a:srgbClr val="00B050"/>
                </a:solidFill>
              </a:rPr>
              <a:t>Perhaps this suggests that the children aren’t seeking deliberately scary stories, but by unwittingly reading tales deigned for their age group they can become anxious and fearful which has a profound effect on their wellbeing which they hadn’t experienced before.</a:t>
            </a:r>
          </a:p>
        </p:txBody>
      </p:sp>
      <p:graphicFrame>
        <p:nvGraphicFramePr>
          <p:cNvPr id="12" name="Table 11">
            <a:extLst>
              <a:ext uri="{FF2B5EF4-FFF2-40B4-BE49-F238E27FC236}">
                <a16:creationId xmlns:a16="http://schemas.microsoft.com/office/drawing/2014/main" id="{50E603BB-51F7-C583-C1BE-26C46DF7B5EB}"/>
              </a:ext>
            </a:extLst>
          </p:cNvPr>
          <p:cNvGraphicFramePr>
            <a:graphicFrameLocks noGrp="1"/>
          </p:cNvGraphicFramePr>
          <p:nvPr>
            <p:extLst>
              <p:ext uri="{D42A27DB-BD31-4B8C-83A1-F6EECF244321}">
                <p14:modId xmlns:p14="http://schemas.microsoft.com/office/powerpoint/2010/main" val="2144018900"/>
              </p:ext>
            </p:extLst>
          </p:nvPr>
        </p:nvGraphicFramePr>
        <p:xfrm>
          <a:off x="233885" y="5410079"/>
          <a:ext cx="1129476" cy="2938088"/>
        </p:xfrm>
        <a:graphic>
          <a:graphicData uri="http://schemas.openxmlformats.org/drawingml/2006/table">
            <a:tbl>
              <a:tblPr firstRow="1" bandRow="1">
                <a:tableStyleId>{5C22544A-7EE6-4342-B048-85BDC9FD1C3A}</a:tableStyleId>
              </a:tblPr>
              <a:tblGrid>
                <a:gridCol w="1129476">
                  <a:extLst>
                    <a:ext uri="{9D8B030D-6E8A-4147-A177-3AD203B41FA5}">
                      <a16:colId xmlns:a16="http://schemas.microsoft.com/office/drawing/2014/main" val="20000"/>
                    </a:ext>
                  </a:extLst>
                </a:gridCol>
              </a:tblGrid>
              <a:tr h="325501">
                <a:tc>
                  <a:txBody>
                    <a:bodyPr/>
                    <a:lstStyle/>
                    <a:p>
                      <a:pPr algn="ctr"/>
                      <a:r>
                        <a:rPr lang="en-GB" sz="1200" dirty="0">
                          <a:solidFill>
                            <a:schemeClr val="tx1"/>
                          </a:solidFill>
                        </a:rPr>
                        <a:t>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02605">
                <a:tc>
                  <a:txBody>
                    <a:bodyPr/>
                    <a:lstStyle/>
                    <a:p>
                      <a:pPr marL="0" indent="0">
                        <a:buFont typeface="+mj-lt"/>
                        <a:buNone/>
                      </a:pPr>
                      <a:r>
                        <a:rPr lang="en-GB" sz="1200" dirty="0">
                          <a:solidFill>
                            <a:srgbClr val="00B0F0"/>
                          </a:solidFill>
                        </a:rPr>
                        <a:t>1.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76551">
                <a:tc>
                  <a:txBody>
                    <a:bodyPr/>
                    <a:lstStyle/>
                    <a:p>
                      <a:pPr marL="0" indent="0">
                        <a:buFont typeface="+mj-lt"/>
                        <a:buNone/>
                      </a:pPr>
                      <a:r>
                        <a:rPr lang="en-GB" sz="1200" dirty="0">
                          <a:solidFill>
                            <a:srgbClr val="FF00FF"/>
                          </a:solidFill>
                        </a:rPr>
                        <a:t>2. Quotation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71607">
                <a:tc>
                  <a:txBody>
                    <a:bodyPr/>
                    <a:lstStyle/>
                    <a:p>
                      <a:r>
                        <a:rPr lang="en-GB" sz="1200" dirty="0">
                          <a:solidFill>
                            <a:srgbClr val="00B050"/>
                          </a:solidFill>
                        </a:rPr>
                        <a:t>3. Inference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61824">
                <a:tc>
                  <a:txBody>
                    <a:bodyPr/>
                    <a:lstStyle/>
                    <a:p>
                      <a:r>
                        <a:rPr lang="en-GB" sz="1200" dirty="0">
                          <a:solidFill>
                            <a:schemeClr val="accent6">
                              <a:lumMod val="75000"/>
                            </a:schemeClr>
                          </a:solidFill>
                        </a:rPr>
                        <a:t>4. Link</a:t>
                      </a:r>
                      <a:endParaRPr lang="en-GB" sz="12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2050" name="Picture 2" descr="Free Book And Pencil Clipart, Download Free Book And Pencil Clipart png ...">
            <a:extLst>
              <a:ext uri="{FF2B5EF4-FFF2-40B4-BE49-F238E27FC236}">
                <a16:creationId xmlns:a16="http://schemas.microsoft.com/office/drawing/2014/main" id="{718641F3-28F7-0C78-E98D-1AD43EE13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702" y="9036037"/>
            <a:ext cx="2980593" cy="23230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background pattern&#10;&#10;Description automatically generated">
            <a:extLst>
              <a:ext uri="{FF2B5EF4-FFF2-40B4-BE49-F238E27FC236}">
                <a16:creationId xmlns:a16="http://schemas.microsoft.com/office/drawing/2014/main" id="{33CB2C93-D7C0-1054-5171-20CD3073F333}"/>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rcRect l="9183" r="13073" b="36758"/>
          <a:stretch/>
        </p:blipFill>
        <p:spPr>
          <a:xfrm>
            <a:off x="5502129" y="265743"/>
            <a:ext cx="1042074" cy="11668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31848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049F5-881C-F783-3642-7DCFE399469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1AB5707-ECBA-7BE8-B998-0B48EE32E18F}"/>
              </a:ext>
            </a:extLst>
          </p:cNvPr>
          <p:cNvPicPr>
            <a:picLocks noChangeAspect="1"/>
          </p:cNvPicPr>
          <p:nvPr/>
        </p:nvPicPr>
        <p:blipFill>
          <a:blip r:embed="rId2"/>
          <a:srcRect t="2435" b="82981"/>
          <a:stretch/>
        </p:blipFill>
        <p:spPr>
          <a:xfrm>
            <a:off x="0" y="0"/>
            <a:ext cx="6857999" cy="1688123"/>
          </a:xfrm>
          <a:prstGeom prst="rect">
            <a:avLst/>
          </a:prstGeom>
        </p:spPr>
      </p:pic>
      <p:pic>
        <p:nvPicPr>
          <p:cNvPr id="3" name="Picture 2" descr="A close up of a logo&#10;&#10;Description automatically generated">
            <a:extLst>
              <a:ext uri="{FF2B5EF4-FFF2-40B4-BE49-F238E27FC236}">
                <a16:creationId xmlns:a16="http://schemas.microsoft.com/office/drawing/2014/main" id="{DF51915B-72E6-7607-EB63-23FC7D725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47" y="11852030"/>
            <a:ext cx="7192109" cy="551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1DF9B4-A858-C688-50CF-97C31A5D7E1E}"/>
              </a:ext>
            </a:extLst>
          </p:cNvPr>
          <p:cNvSpPr txBox="1"/>
          <p:nvPr/>
        </p:nvSpPr>
        <p:spPr>
          <a:xfrm>
            <a:off x="211016" y="188818"/>
            <a:ext cx="469509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w="19050">
                  <a:solidFill>
                    <a:srgbClr val="A02B93">
                      <a:lumMod val="20000"/>
                      <a:lumOff val="80000"/>
                    </a:srgbClr>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Question 2 [8 marks]</a:t>
            </a:r>
          </a:p>
        </p:txBody>
      </p:sp>
      <p:sp>
        <p:nvSpPr>
          <p:cNvPr id="6" name="TextBox 5">
            <a:extLst>
              <a:ext uri="{FF2B5EF4-FFF2-40B4-BE49-F238E27FC236}">
                <a16:creationId xmlns:a16="http://schemas.microsoft.com/office/drawing/2014/main" id="{937031A5-5E51-F30D-223F-90C2ABC37B18}"/>
              </a:ext>
            </a:extLst>
          </p:cNvPr>
          <p:cNvSpPr txBox="1"/>
          <p:nvPr/>
        </p:nvSpPr>
        <p:spPr>
          <a:xfrm>
            <a:off x="211016" y="1941673"/>
            <a:ext cx="631099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a:t>Next, you will write two sets of your own PQI paragraphs summarising another two differences you found between the sources. You should plan what your differences infer first, then write it up using the four step structure from the model.</a:t>
            </a:r>
          </a:p>
        </p:txBody>
      </p:sp>
      <p:graphicFrame>
        <p:nvGraphicFramePr>
          <p:cNvPr id="7" name="Table 6">
            <a:extLst>
              <a:ext uri="{FF2B5EF4-FFF2-40B4-BE49-F238E27FC236}">
                <a16:creationId xmlns:a16="http://schemas.microsoft.com/office/drawing/2014/main" id="{298DE098-E852-E271-89C0-3CE1FD1FC460}"/>
              </a:ext>
            </a:extLst>
          </p:cNvPr>
          <p:cNvGraphicFramePr>
            <a:graphicFrameLocks noGrp="1"/>
          </p:cNvGraphicFramePr>
          <p:nvPr>
            <p:extLst>
              <p:ext uri="{D42A27DB-BD31-4B8C-83A1-F6EECF244321}">
                <p14:modId xmlns:p14="http://schemas.microsoft.com/office/powerpoint/2010/main" val="441122512"/>
              </p:ext>
            </p:extLst>
          </p:nvPr>
        </p:nvGraphicFramePr>
        <p:xfrm>
          <a:off x="1651175" y="3058296"/>
          <a:ext cx="4863566" cy="3962400"/>
        </p:xfrm>
        <a:graphic>
          <a:graphicData uri="http://schemas.openxmlformats.org/drawingml/2006/table">
            <a:tbl>
              <a:tblPr firstRow="1" bandRow="1">
                <a:tableStyleId>{5C22544A-7EE6-4342-B048-85BDC9FD1C3A}</a:tableStyleId>
              </a:tblPr>
              <a:tblGrid>
                <a:gridCol w="1170859">
                  <a:extLst>
                    <a:ext uri="{9D8B030D-6E8A-4147-A177-3AD203B41FA5}">
                      <a16:colId xmlns:a16="http://schemas.microsoft.com/office/drawing/2014/main" val="20000"/>
                    </a:ext>
                  </a:extLst>
                </a:gridCol>
                <a:gridCol w="1891387">
                  <a:extLst>
                    <a:ext uri="{9D8B030D-6E8A-4147-A177-3AD203B41FA5}">
                      <a16:colId xmlns:a16="http://schemas.microsoft.com/office/drawing/2014/main" val="20001"/>
                    </a:ext>
                  </a:extLst>
                </a:gridCol>
                <a:gridCol w="1801320">
                  <a:extLst>
                    <a:ext uri="{9D8B030D-6E8A-4147-A177-3AD203B41FA5}">
                      <a16:colId xmlns:a16="http://schemas.microsoft.com/office/drawing/2014/main" val="20002"/>
                    </a:ext>
                  </a:extLst>
                </a:gridCol>
              </a:tblGrid>
              <a:tr h="496215">
                <a:tc gridSpan="3">
                  <a:txBody>
                    <a:bodyPr/>
                    <a:lstStyle/>
                    <a:p>
                      <a:pPr algn="ctr"/>
                      <a:r>
                        <a:rPr lang="en-GB" sz="1600" dirty="0">
                          <a:solidFill>
                            <a:schemeClr val="tx1"/>
                          </a:solidFill>
                        </a:rPr>
                        <a:t>Planning for Inference:</a:t>
                      </a:r>
                      <a:br>
                        <a:rPr lang="en-GB" sz="1600" dirty="0">
                          <a:solidFill>
                            <a:schemeClr val="tx1"/>
                          </a:solidFill>
                        </a:rPr>
                      </a:br>
                      <a:r>
                        <a:rPr lang="en-GB" sz="1600" dirty="0">
                          <a:solidFill>
                            <a:schemeClr val="tx1"/>
                          </a:solidFill>
                        </a:rPr>
                        <a:t>Difference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tc>
                <a:extLst>
                  <a:ext uri="{0D108BD9-81ED-4DB2-BD59-A6C34878D82A}">
                    <a16:rowId xmlns:a16="http://schemas.microsoft.com/office/drawing/2014/main" val="10000"/>
                  </a:ext>
                </a:extLst>
              </a:tr>
              <a:tr h="809614">
                <a:tc>
                  <a:txBody>
                    <a:bodyPr/>
                    <a:lstStyle/>
                    <a:p>
                      <a:pPr algn="ctr"/>
                      <a:r>
                        <a:rPr lang="en-GB" sz="1400" i="0" dirty="0">
                          <a:solidFill>
                            <a:srgbClr val="00B0F0"/>
                          </a:solidFill>
                        </a:rPr>
                        <a:t>Point /</a:t>
                      </a:r>
                      <a:r>
                        <a:rPr lang="en-GB" sz="1400" i="0" baseline="0" dirty="0">
                          <a:solidFill>
                            <a:srgbClr val="00B0F0"/>
                          </a:solidFill>
                        </a:rPr>
                        <a:t> </a:t>
                      </a:r>
                      <a:r>
                        <a:rPr lang="en-GB" sz="1400" i="0" baseline="0" dirty="0">
                          <a:solidFill>
                            <a:srgbClr val="FF00FF"/>
                          </a:solidFill>
                        </a:rPr>
                        <a:t>Quote</a:t>
                      </a:r>
                      <a:endParaRPr lang="en-GB" sz="1400" i="0" dirty="0">
                        <a:solidFill>
                          <a:srgbClr val="FF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Source A –</a:t>
                      </a: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Source B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58467">
                <a:tc>
                  <a:txBody>
                    <a:bodyPr/>
                    <a:lstStyle/>
                    <a:p>
                      <a:pPr algn="ctr"/>
                      <a:r>
                        <a:rPr lang="en-GB" sz="1400" i="0" dirty="0">
                          <a:solidFill>
                            <a:srgbClr val="00B050"/>
                          </a:solidFill>
                        </a:rPr>
                        <a:t>Inference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p>
                      <a:endParaRPr lang="en-GB" sz="1600" dirty="0"/>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8" name="Table 7">
            <a:extLst>
              <a:ext uri="{FF2B5EF4-FFF2-40B4-BE49-F238E27FC236}">
                <a16:creationId xmlns:a16="http://schemas.microsoft.com/office/drawing/2014/main" id="{7E85BA6D-DAAA-7EEF-C295-DF966F36E1D3}"/>
              </a:ext>
            </a:extLst>
          </p:cNvPr>
          <p:cNvGraphicFramePr>
            <a:graphicFrameLocks noGrp="1"/>
          </p:cNvGraphicFramePr>
          <p:nvPr>
            <p:extLst>
              <p:ext uri="{D42A27DB-BD31-4B8C-83A1-F6EECF244321}">
                <p14:modId xmlns:p14="http://schemas.microsoft.com/office/powerpoint/2010/main" val="4253116161"/>
              </p:ext>
            </p:extLst>
          </p:nvPr>
        </p:nvGraphicFramePr>
        <p:xfrm>
          <a:off x="211016" y="3058296"/>
          <a:ext cx="1224136" cy="4211969"/>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tblGrid>
              <a:tr h="355745">
                <a:tc>
                  <a:txBody>
                    <a:bodyPr/>
                    <a:lstStyle/>
                    <a:p>
                      <a:pPr algn="ctr"/>
                      <a:r>
                        <a:rPr lang="en-GB" sz="1400" dirty="0">
                          <a:solidFill>
                            <a:schemeClr val="tx1"/>
                          </a:solidFill>
                        </a:rPr>
                        <a:t>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66386">
                <a:tc>
                  <a:txBody>
                    <a:bodyPr/>
                    <a:lstStyle/>
                    <a:p>
                      <a:pPr marL="0" indent="0">
                        <a:buFont typeface="+mj-lt"/>
                        <a:buNone/>
                      </a:pPr>
                      <a:r>
                        <a:rPr lang="en-GB" sz="1400" b="1" dirty="0">
                          <a:solidFill>
                            <a:srgbClr val="00B0F0"/>
                          </a:solidFill>
                        </a:rPr>
                        <a:t>1. Point</a:t>
                      </a:r>
                      <a:br>
                        <a:rPr lang="en-GB" sz="1400" dirty="0">
                          <a:solidFill>
                            <a:srgbClr val="00B0F0"/>
                          </a:solidFill>
                        </a:rPr>
                      </a:br>
                      <a:r>
                        <a:rPr lang="en-GB" sz="1400" i="1" dirty="0">
                          <a:solidFill>
                            <a:srgbClr val="00B0F0"/>
                          </a:solidFill>
                        </a:rPr>
                        <a:t>In Source </a:t>
                      </a:r>
                      <a:r>
                        <a:rPr lang="en-GB" sz="1400" i="1" baseline="0" dirty="0">
                          <a:solidFill>
                            <a:srgbClr val="00B0F0"/>
                          </a:solidFill>
                        </a:rPr>
                        <a:t> </a:t>
                      </a:r>
                      <a:r>
                        <a:rPr lang="en-GB" sz="1400" i="1" dirty="0">
                          <a:solidFill>
                            <a:srgbClr val="00B0F0"/>
                          </a:solidFill>
                        </a:rPr>
                        <a:t>A /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04766">
                <a:tc>
                  <a:txBody>
                    <a:bodyPr/>
                    <a:lstStyle/>
                    <a:p>
                      <a:pPr marL="0" indent="0">
                        <a:buFont typeface="+mj-lt"/>
                        <a:buNone/>
                      </a:pPr>
                      <a:r>
                        <a:rPr lang="en-GB" sz="1400" b="1" dirty="0">
                          <a:solidFill>
                            <a:srgbClr val="FF00FF"/>
                          </a:solidFill>
                        </a:rPr>
                        <a:t>2. Quotation</a:t>
                      </a:r>
                      <a:br>
                        <a:rPr lang="en-GB" sz="1400" dirty="0">
                          <a:solidFill>
                            <a:srgbClr val="FF00FF"/>
                          </a:solidFill>
                        </a:rPr>
                      </a:br>
                      <a:r>
                        <a:rPr lang="en-GB" sz="1400" i="1" dirty="0">
                          <a:solidFill>
                            <a:srgbClr val="FF00FF"/>
                          </a:solidFill>
                        </a:rPr>
                        <a:t>This is evident when…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02809">
                <a:tc>
                  <a:txBody>
                    <a:bodyPr/>
                    <a:lstStyle/>
                    <a:p>
                      <a:r>
                        <a:rPr lang="en-GB" sz="1400" b="1" dirty="0">
                          <a:solidFill>
                            <a:srgbClr val="00B050"/>
                          </a:solidFill>
                        </a:rPr>
                        <a:t>3. Inference</a:t>
                      </a:r>
                      <a:br>
                        <a:rPr lang="en-GB" sz="1400" dirty="0">
                          <a:solidFill>
                            <a:srgbClr val="00B050"/>
                          </a:solidFill>
                        </a:rPr>
                      </a:br>
                      <a:r>
                        <a:rPr lang="en-GB" sz="1400" i="1" dirty="0">
                          <a:solidFill>
                            <a:srgbClr val="00B050"/>
                          </a:solidFill>
                        </a:rPr>
                        <a:t>Perhaps</a:t>
                      </a:r>
                      <a:r>
                        <a:rPr lang="en-GB" sz="1400" i="1" baseline="0" dirty="0">
                          <a:solidFill>
                            <a:srgbClr val="00B050"/>
                          </a:solidFill>
                        </a:rPr>
                        <a:t> this could imply / connote / suggest…</a:t>
                      </a:r>
                      <a:endParaRPr lang="en-GB" sz="1400" i="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86718">
                <a:tc>
                  <a:txBody>
                    <a:bodyPr/>
                    <a:lstStyle/>
                    <a:p>
                      <a:r>
                        <a:rPr lang="en-GB" sz="1400" b="1" dirty="0">
                          <a:solidFill>
                            <a:schemeClr val="accent6">
                              <a:lumMod val="75000"/>
                            </a:schemeClr>
                          </a:solidFill>
                        </a:rPr>
                        <a:t>4. Link</a:t>
                      </a:r>
                      <a:br>
                        <a:rPr lang="en-GB" sz="1400" dirty="0">
                          <a:solidFill>
                            <a:schemeClr val="accent6">
                              <a:lumMod val="75000"/>
                            </a:schemeClr>
                          </a:solidFill>
                        </a:rPr>
                      </a:br>
                      <a:r>
                        <a:rPr lang="en-GB" sz="1400" i="1" dirty="0">
                          <a:solidFill>
                            <a:schemeClr val="accent6">
                              <a:lumMod val="75000"/>
                            </a:schemeClr>
                          </a:solidFill>
                        </a:rPr>
                        <a:t>However / In contrast / Whereas…</a:t>
                      </a:r>
                      <a:endParaRPr lang="en-GB" sz="1400" i="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3" name="Table 12">
            <a:extLst>
              <a:ext uri="{FF2B5EF4-FFF2-40B4-BE49-F238E27FC236}">
                <a16:creationId xmlns:a16="http://schemas.microsoft.com/office/drawing/2014/main" id="{C3B56EB3-29E4-3613-F634-FAA292FC06EB}"/>
              </a:ext>
            </a:extLst>
          </p:cNvPr>
          <p:cNvGraphicFramePr>
            <a:graphicFrameLocks noGrp="1"/>
          </p:cNvGraphicFramePr>
          <p:nvPr>
            <p:extLst>
              <p:ext uri="{D42A27DB-BD31-4B8C-83A1-F6EECF244321}">
                <p14:modId xmlns:p14="http://schemas.microsoft.com/office/powerpoint/2010/main" val="478545763"/>
              </p:ext>
            </p:extLst>
          </p:nvPr>
        </p:nvGraphicFramePr>
        <p:xfrm>
          <a:off x="1644514" y="7490988"/>
          <a:ext cx="4870227" cy="3962400"/>
        </p:xfrm>
        <a:graphic>
          <a:graphicData uri="http://schemas.openxmlformats.org/drawingml/2006/table">
            <a:tbl>
              <a:tblPr firstRow="1" bandRow="1">
                <a:tableStyleId>{5C22544A-7EE6-4342-B048-85BDC9FD1C3A}</a:tableStyleId>
              </a:tblPr>
              <a:tblGrid>
                <a:gridCol w="1172463">
                  <a:extLst>
                    <a:ext uri="{9D8B030D-6E8A-4147-A177-3AD203B41FA5}">
                      <a16:colId xmlns:a16="http://schemas.microsoft.com/office/drawing/2014/main" val="20000"/>
                    </a:ext>
                  </a:extLst>
                </a:gridCol>
                <a:gridCol w="1893977">
                  <a:extLst>
                    <a:ext uri="{9D8B030D-6E8A-4147-A177-3AD203B41FA5}">
                      <a16:colId xmlns:a16="http://schemas.microsoft.com/office/drawing/2014/main" val="20001"/>
                    </a:ext>
                  </a:extLst>
                </a:gridCol>
                <a:gridCol w="1803787">
                  <a:extLst>
                    <a:ext uri="{9D8B030D-6E8A-4147-A177-3AD203B41FA5}">
                      <a16:colId xmlns:a16="http://schemas.microsoft.com/office/drawing/2014/main" val="20002"/>
                    </a:ext>
                  </a:extLst>
                </a:gridCol>
              </a:tblGrid>
              <a:tr h="543152">
                <a:tc gridSpan="3">
                  <a:txBody>
                    <a:bodyPr/>
                    <a:lstStyle/>
                    <a:p>
                      <a:pPr algn="ctr"/>
                      <a:r>
                        <a:rPr lang="en-GB" sz="1600" dirty="0">
                          <a:solidFill>
                            <a:schemeClr val="tx1"/>
                          </a:solidFill>
                        </a:rPr>
                        <a:t>Planning for Inference:</a:t>
                      </a:r>
                      <a:br>
                        <a:rPr lang="en-GB" sz="1600" dirty="0">
                          <a:solidFill>
                            <a:schemeClr val="tx1"/>
                          </a:solidFill>
                        </a:rPr>
                      </a:br>
                      <a:r>
                        <a:rPr lang="en-GB" sz="1600" dirty="0">
                          <a:solidFill>
                            <a:schemeClr val="tx1"/>
                          </a:solidFill>
                        </a:rPr>
                        <a:t>Difference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tc>
                <a:extLst>
                  <a:ext uri="{0D108BD9-81ED-4DB2-BD59-A6C34878D82A}">
                    <a16:rowId xmlns:a16="http://schemas.microsoft.com/office/drawing/2014/main" val="10000"/>
                  </a:ext>
                </a:extLst>
              </a:tr>
              <a:tr h="957706">
                <a:tc>
                  <a:txBody>
                    <a:bodyPr/>
                    <a:lstStyle/>
                    <a:p>
                      <a:pPr algn="ctr"/>
                      <a:r>
                        <a:rPr lang="en-GB" sz="1400" i="0" dirty="0">
                          <a:solidFill>
                            <a:srgbClr val="00B0F0"/>
                          </a:solidFill>
                        </a:rPr>
                        <a:t>Point /</a:t>
                      </a:r>
                      <a:r>
                        <a:rPr lang="en-GB" sz="1400" i="0" baseline="0" dirty="0">
                          <a:solidFill>
                            <a:srgbClr val="00B0F0"/>
                          </a:solidFill>
                        </a:rPr>
                        <a:t> </a:t>
                      </a:r>
                      <a:r>
                        <a:rPr lang="en-GB" sz="1400" i="0" baseline="0" dirty="0">
                          <a:solidFill>
                            <a:srgbClr val="FF00FF"/>
                          </a:solidFill>
                        </a:rPr>
                        <a:t>Quote</a:t>
                      </a:r>
                      <a:endParaRPr lang="en-GB" sz="1400" i="0" dirty="0">
                        <a:solidFill>
                          <a:srgbClr val="FF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Source A –</a:t>
                      </a: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Source B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86966">
                <a:tc>
                  <a:txBody>
                    <a:bodyPr/>
                    <a:lstStyle/>
                    <a:p>
                      <a:pPr algn="ctr"/>
                      <a:r>
                        <a:rPr lang="en-GB" sz="1400" i="0" dirty="0">
                          <a:solidFill>
                            <a:srgbClr val="00B050"/>
                          </a:solidFill>
                        </a:rPr>
                        <a:t>Inference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p>
                      <a:endParaRPr lang="en-GB" sz="1600" dirty="0"/>
                    </a:p>
                    <a:p>
                      <a:endParaRPr lang="en-GB" sz="1600" dirty="0"/>
                    </a:p>
                    <a:p>
                      <a:endParaRPr lang="en-GB" sz="1600" dirty="0"/>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4" name="TextBox 13">
            <a:extLst>
              <a:ext uri="{FF2B5EF4-FFF2-40B4-BE49-F238E27FC236}">
                <a16:creationId xmlns:a16="http://schemas.microsoft.com/office/drawing/2014/main" id="{73E82DE5-5C45-05BE-EA32-8E39E67AF50C}"/>
              </a:ext>
            </a:extLst>
          </p:cNvPr>
          <p:cNvSpPr txBox="1"/>
          <p:nvPr/>
        </p:nvSpPr>
        <p:spPr>
          <a:xfrm>
            <a:off x="236726" y="7540294"/>
            <a:ext cx="1198426" cy="116955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1400" dirty="0"/>
              <a:t>You will have 10 minutes in the exam for this question.</a:t>
            </a:r>
          </a:p>
        </p:txBody>
      </p:sp>
      <p:pic>
        <p:nvPicPr>
          <p:cNvPr id="15" name="Picture 14" descr="A picture containing background pattern&#10;&#10;Description automatically generated">
            <a:extLst>
              <a:ext uri="{FF2B5EF4-FFF2-40B4-BE49-F238E27FC236}">
                <a16:creationId xmlns:a16="http://schemas.microsoft.com/office/drawing/2014/main" id="{65F7F811-62B3-F606-D963-ACB1DDB3EC66}"/>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rcRect l="9183" r="13073" b="36758"/>
          <a:stretch/>
        </p:blipFill>
        <p:spPr>
          <a:xfrm>
            <a:off x="5502129" y="265743"/>
            <a:ext cx="1042074" cy="11668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19729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3792D-E3A0-2860-6604-86AC93DC9EA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2A61763-02B5-5DA4-79F4-B64D3234CD18}"/>
              </a:ext>
            </a:extLst>
          </p:cNvPr>
          <p:cNvPicPr>
            <a:picLocks noChangeAspect="1"/>
          </p:cNvPicPr>
          <p:nvPr/>
        </p:nvPicPr>
        <p:blipFill>
          <a:blip r:embed="rId2"/>
          <a:srcRect t="2435" b="82981"/>
          <a:stretch/>
        </p:blipFill>
        <p:spPr>
          <a:xfrm>
            <a:off x="0" y="0"/>
            <a:ext cx="6857999" cy="1688123"/>
          </a:xfrm>
          <a:prstGeom prst="rect">
            <a:avLst/>
          </a:prstGeom>
        </p:spPr>
      </p:pic>
      <p:pic>
        <p:nvPicPr>
          <p:cNvPr id="3" name="Picture 2" descr="A close up of a logo&#10;&#10;Description automatically generated">
            <a:extLst>
              <a:ext uri="{FF2B5EF4-FFF2-40B4-BE49-F238E27FC236}">
                <a16:creationId xmlns:a16="http://schemas.microsoft.com/office/drawing/2014/main" id="{79D4694E-02AF-B188-E6BC-E88E87797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47" y="11852030"/>
            <a:ext cx="7192109" cy="551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779CCAE-4B54-A420-29C7-7358CF207B5B}"/>
              </a:ext>
            </a:extLst>
          </p:cNvPr>
          <p:cNvSpPr txBox="1"/>
          <p:nvPr/>
        </p:nvSpPr>
        <p:spPr>
          <a:xfrm>
            <a:off x="211016" y="188818"/>
            <a:ext cx="469509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w="19050">
                  <a:solidFill>
                    <a:srgbClr val="A02B93">
                      <a:lumMod val="20000"/>
                      <a:lumOff val="80000"/>
                    </a:srgbClr>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Question 2 [8 marks]</a:t>
            </a:r>
          </a:p>
        </p:txBody>
      </p:sp>
      <p:sp>
        <p:nvSpPr>
          <p:cNvPr id="6" name="TextBox 5">
            <a:extLst>
              <a:ext uri="{FF2B5EF4-FFF2-40B4-BE49-F238E27FC236}">
                <a16:creationId xmlns:a16="http://schemas.microsoft.com/office/drawing/2014/main" id="{924C037F-FD6C-DED7-0FEF-0B076344ECDE}"/>
              </a:ext>
            </a:extLst>
          </p:cNvPr>
          <p:cNvSpPr txBox="1"/>
          <p:nvPr/>
        </p:nvSpPr>
        <p:spPr>
          <a:xfrm>
            <a:off x="211016" y="1941673"/>
            <a:ext cx="631099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Next, you will write two sets of your own PQI paragraphs summarising another two differences you found between the sources. You should plan what your differences infer first, then write it up using the four step structure from the model.</a:t>
            </a:r>
          </a:p>
        </p:txBody>
      </p:sp>
      <p:graphicFrame>
        <p:nvGraphicFramePr>
          <p:cNvPr id="8" name="Table 7">
            <a:extLst>
              <a:ext uri="{FF2B5EF4-FFF2-40B4-BE49-F238E27FC236}">
                <a16:creationId xmlns:a16="http://schemas.microsoft.com/office/drawing/2014/main" id="{63BA23D5-9148-7C14-A4B2-E6802ABAAB6E}"/>
              </a:ext>
            </a:extLst>
          </p:cNvPr>
          <p:cNvGraphicFramePr>
            <a:graphicFrameLocks noGrp="1"/>
          </p:cNvGraphicFramePr>
          <p:nvPr>
            <p:extLst>
              <p:ext uri="{D42A27DB-BD31-4B8C-83A1-F6EECF244321}">
                <p14:modId xmlns:p14="http://schemas.microsoft.com/office/powerpoint/2010/main" val="2728358827"/>
              </p:ext>
            </p:extLst>
          </p:nvPr>
        </p:nvGraphicFramePr>
        <p:xfrm>
          <a:off x="211016" y="3058296"/>
          <a:ext cx="1224136" cy="4211969"/>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tblGrid>
              <a:tr h="355745">
                <a:tc>
                  <a:txBody>
                    <a:bodyPr/>
                    <a:lstStyle/>
                    <a:p>
                      <a:pPr algn="ctr"/>
                      <a:r>
                        <a:rPr lang="en-GB" sz="1400" dirty="0">
                          <a:solidFill>
                            <a:schemeClr val="tx1"/>
                          </a:solidFill>
                        </a:rPr>
                        <a:t>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66386">
                <a:tc>
                  <a:txBody>
                    <a:bodyPr/>
                    <a:lstStyle/>
                    <a:p>
                      <a:pPr marL="0" indent="0">
                        <a:buFont typeface="+mj-lt"/>
                        <a:buNone/>
                      </a:pPr>
                      <a:r>
                        <a:rPr lang="en-GB" sz="1400" b="1" dirty="0">
                          <a:solidFill>
                            <a:srgbClr val="00B0F0"/>
                          </a:solidFill>
                        </a:rPr>
                        <a:t>1. Point</a:t>
                      </a:r>
                      <a:br>
                        <a:rPr lang="en-GB" sz="1400" dirty="0">
                          <a:solidFill>
                            <a:srgbClr val="00B0F0"/>
                          </a:solidFill>
                        </a:rPr>
                      </a:br>
                      <a:r>
                        <a:rPr lang="en-GB" sz="1400" i="1" dirty="0">
                          <a:solidFill>
                            <a:srgbClr val="00B0F0"/>
                          </a:solidFill>
                        </a:rPr>
                        <a:t>In Source </a:t>
                      </a:r>
                      <a:r>
                        <a:rPr lang="en-GB" sz="1400" i="1" baseline="0" dirty="0">
                          <a:solidFill>
                            <a:srgbClr val="00B0F0"/>
                          </a:solidFill>
                        </a:rPr>
                        <a:t> </a:t>
                      </a:r>
                      <a:r>
                        <a:rPr lang="en-GB" sz="1400" i="1" dirty="0">
                          <a:solidFill>
                            <a:srgbClr val="00B0F0"/>
                          </a:solidFill>
                        </a:rPr>
                        <a:t>A /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04766">
                <a:tc>
                  <a:txBody>
                    <a:bodyPr/>
                    <a:lstStyle/>
                    <a:p>
                      <a:pPr marL="0" indent="0">
                        <a:buFont typeface="+mj-lt"/>
                        <a:buNone/>
                      </a:pPr>
                      <a:r>
                        <a:rPr lang="en-GB" sz="1400" b="1" dirty="0">
                          <a:solidFill>
                            <a:srgbClr val="FF00FF"/>
                          </a:solidFill>
                        </a:rPr>
                        <a:t>2. Quotation</a:t>
                      </a:r>
                      <a:br>
                        <a:rPr lang="en-GB" sz="1400" dirty="0">
                          <a:solidFill>
                            <a:srgbClr val="FF00FF"/>
                          </a:solidFill>
                        </a:rPr>
                      </a:br>
                      <a:r>
                        <a:rPr lang="en-GB" sz="1400" i="1" dirty="0">
                          <a:solidFill>
                            <a:srgbClr val="FF00FF"/>
                          </a:solidFill>
                        </a:rPr>
                        <a:t>This is evident when…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02809">
                <a:tc>
                  <a:txBody>
                    <a:bodyPr/>
                    <a:lstStyle/>
                    <a:p>
                      <a:r>
                        <a:rPr lang="en-GB" sz="1400" b="1" dirty="0">
                          <a:solidFill>
                            <a:srgbClr val="00B050"/>
                          </a:solidFill>
                        </a:rPr>
                        <a:t>3. Inference</a:t>
                      </a:r>
                      <a:br>
                        <a:rPr lang="en-GB" sz="1400" dirty="0">
                          <a:solidFill>
                            <a:srgbClr val="00B050"/>
                          </a:solidFill>
                        </a:rPr>
                      </a:br>
                      <a:r>
                        <a:rPr lang="en-GB" sz="1400" i="1" dirty="0">
                          <a:solidFill>
                            <a:srgbClr val="00B050"/>
                          </a:solidFill>
                        </a:rPr>
                        <a:t>Perhaps</a:t>
                      </a:r>
                      <a:r>
                        <a:rPr lang="en-GB" sz="1400" i="1" baseline="0" dirty="0">
                          <a:solidFill>
                            <a:srgbClr val="00B050"/>
                          </a:solidFill>
                        </a:rPr>
                        <a:t> this could imply / connote / suggest…</a:t>
                      </a:r>
                      <a:endParaRPr lang="en-GB" sz="1400" i="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86718">
                <a:tc>
                  <a:txBody>
                    <a:bodyPr/>
                    <a:lstStyle/>
                    <a:p>
                      <a:r>
                        <a:rPr lang="en-GB" sz="1400" b="1" dirty="0">
                          <a:solidFill>
                            <a:schemeClr val="accent6">
                              <a:lumMod val="75000"/>
                            </a:schemeClr>
                          </a:solidFill>
                        </a:rPr>
                        <a:t>4. Link</a:t>
                      </a:r>
                      <a:br>
                        <a:rPr lang="en-GB" sz="1400" dirty="0">
                          <a:solidFill>
                            <a:schemeClr val="accent6">
                              <a:lumMod val="75000"/>
                            </a:schemeClr>
                          </a:solidFill>
                        </a:rPr>
                      </a:br>
                      <a:r>
                        <a:rPr lang="en-GB" sz="1400" i="1" dirty="0">
                          <a:solidFill>
                            <a:schemeClr val="accent6">
                              <a:lumMod val="75000"/>
                            </a:schemeClr>
                          </a:solidFill>
                        </a:rPr>
                        <a:t>However / In contrast / Whereas…</a:t>
                      </a:r>
                      <a:endParaRPr lang="en-GB" sz="1400" i="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4" name="TextBox 13">
            <a:extLst>
              <a:ext uri="{FF2B5EF4-FFF2-40B4-BE49-F238E27FC236}">
                <a16:creationId xmlns:a16="http://schemas.microsoft.com/office/drawing/2014/main" id="{7976541E-CA8D-ED02-9353-3C0DD9E89F72}"/>
              </a:ext>
            </a:extLst>
          </p:cNvPr>
          <p:cNvSpPr txBox="1"/>
          <p:nvPr/>
        </p:nvSpPr>
        <p:spPr>
          <a:xfrm>
            <a:off x="236726" y="7540294"/>
            <a:ext cx="1198426" cy="116955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You will have 10 minutes in the exam for this question.</a:t>
            </a:r>
          </a:p>
        </p:txBody>
      </p:sp>
      <p:sp>
        <p:nvSpPr>
          <p:cNvPr id="9" name="TextBox 8">
            <a:extLst>
              <a:ext uri="{FF2B5EF4-FFF2-40B4-BE49-F238E27FC236}">
                <a16:creationId xmlns:a16="http://schemas.microsoft.com/office/drawing/2014/main" id="{78B848F3-3114-B16E-2F0A-A06295F9B938}"/>
              </a:ext>
            </a:extLst>
          </p:cNvPr>
          <p:cNvSpPr txBox="1"/>
          <p:nvPr/>
        </p:nvSpPr>
        <p:spPr>
          <a:xfrm>
            <a:off x="1680106" y="3052533"/>
            <a:ext cx="4941168" cy="84023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u="sng" dirty="0"/>
              <a:t>Write your answer here: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u="sng" dirty="0"/>
          </a:p>
        </p:txBody>
      </p:sp>
      <p:pic>
        <p:nvPicPr>
          <p:cNvPr id="10" name="Picture 9" descr="A picture containing background pattern&#10;&#10;Description automatically generated">
            <a:extLst>
              <a:ext uri="{FF2B5EF4-FFF2-40B4-BE49-F238E27FC236}">
                <a16:creationId xmlns:a16="http://schemas.microsoft.com/office/drawing/2014/main" id="{416E6A6D-5378-652A-FF4A-91B10F150817}"/>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rcRect l="9183" r="13073" b="36758"/>
          <a:stretch/>
        </p:blipFill>
        <p:spPr>
          <a:xfrm>
            <a:off x="5502129" y="265743"/>
            <a:ext cx="1042074" cy="11668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11455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TM03457491[[fn=Metropolitan]]</Template>
  <TotalTime>123</TotalTime>
  <Words>4344</Words>
  <Application>Microsoft Office PowerPoint</Application>
  <PresentationFormat>Widescreen</PresentationFormat>
  <Paragraphs>467</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Aptos Display</vt:lpstr>
      <vt:lpstr>Arial</vt:lpstr>
      <vt:lpstr>Arial Nova Light</vt:lpstr>
      <vt:lpstr>Arial Rounded MT Bold</vt:lpstr>
      <vt:lpstr>Calibri</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Luke Amos</dc:creator>
  <cp:lastModifiedBy>Luke Amos</cp:lastModifiedBy>
  <cp:revision>1</cp:revision>
  <dcterms:created xsi:type="dcterms:W3CDTF">2025-02-12T07:28:12Z</dcterms:created>
  <dcterms:modified xsi:type="dcterms:W3CDTF">2025-03-10T13:00:29Z</dcterms:modified>
</cp:coreProperties>
</file>