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9" r:id="rId4"/>
    <p:sldId id="260" r:id="rId5"/>
    <p:sldId id="261" r:id="rId6"/>
    <p:sldId id="262" r:id="rId7"/>
    <p:sldId id="263" r:id="rId8"/>
    <p:sldId id="264" r:id="rId9"/>
    <p:sldId id="274" r:id="rId10"/>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055816-427E-46D7-8EDB-007977406A62}" v="1" dt="2025-03-10T12:56:18.9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47" d="100"/>
          <a:sy n="47" d="100"/>
        </p:scale>
        <p:origin x="284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e Amos" userId="80126f9f-26e7-4b0e-9912-c0b4f3d1c8ff" providerId="ADAL" clId="{EC73D696-8BA3-4F7D-A895-7C512FA1E6DD}"/>
    <pc:docChg chg="custSel delSld modSld">
      <pc:chgData name="Luke Amos" userId="80126f9f-26e7-4b0e-9912-c0b4f3d1c8ff" providerId="ADAL" clId="{EC73D696-8BA3-4F7D-A895-7C512FA1E6DD}" dt="2024-02-25T23:26:47.791" v="186" actId="47"/>
      <pc:docMkLst>
        <pc:docMk/>
      </pc:docMkLst>
      <pc:sldChg chg="addSp delSp modSp mod">
        <pc:chgData name="Luke Amos" userId="80126f9f-26e7-4b0e-9912-c0b4f3d1c8ff" providerId="ADAL" clId="{EC73D696-8BA3-4F7D-A895-7C512FA1E6DD}" dt="2024-02-25T23:26:30.349" v="185" actId="1076"/>
        <pc:sldMkLst>
          <pc:docMk/>
          <pc:sldMk cId="411848569" sldId="257"/>
        </pc:sldMkLst>
      </pc:sldChg>
      <pc:sldChg chg="del">
        <pc:chgData name="Luke Amos" userId="80126f9f-26e7-4b0e-9912-c0b4f3d1c8ff" providerId="ADAL" clId="{EC73D696-8BA3-4F7D-A895-7C512FA1E6DD}" dt="2024-02-25T23:26:47.791" v="186" actId="47"/>
        <pc:sldMkLst>
          <pc:docMk/>
          <pc:sldMk cId="3183888498" sldId="277"/>
        </pc:sldMkLst>
      </pc:sldChg>
    </pc:docChg>
  </pc:docChgLst>
  <pc:docChgLst>
    <pc:chgData name="Luke Amos" userId="80126f9f-26e7-4b0e-9912-c0b4f3d1c8ff" providerId="ADAL" clId="{5B5DEBD0-7BD5-4671-9F1B-0373BD4BAC9B}"/>
    <pc:docChg chg="undo custSel modSld">
      <pc:chgData name="Luke Amos" userId="80126f9f-26e7-4b0e-9912-c0b4f3d1c8ff" providerId="ADAL" clId="{5B5DEBD0-7BD5-4671-9F1B-0373BD4BAC9B}" dt="2023-04-04T21:01:37.339" v="1521" actId="20577"/>
      <pc:docMkLst>
        <pc:docMk/>
      </pc:docMkLst>
      <pc:sldChg chg="modSp mod">
        <pc:chgData name="Luke Amos" userId="80126f9f-26e7-4b0e-9912-c0b4f3d1c8ff" providerId="ADAL" clId="{5B5DEBD0-7BD5-4671-9F1B-0373BD4BAC9B}" dt="2023-04-03T20:52:41.080" v="489" actId="20577"/>
        <pc:sldMkLst>
          <pc:docMk/>
          <pc:sldMk cId="2735509492" sldId="262"/>
        </pc:sldMkLst>
      </pc:sldChg>
      <pc:sldChg chg="modSp mod">
        <pc:chgData name="Luke Amos" userId="80126f9f-26e7-4b0e-9912-c0b4f3d1c8ff" providerId="ADAL" clId="{5B5DEBD0-7BD5-4671-9F1B-0373BD4BAC9B}" dt="2023-04-04T21:01:37.339" v="1521" actId="20577"/>
        <pc:sldMkLst>
          <pc:docMk/>
          <pc:sldMk cId="2430857084" sldId="264"/>
        </pc:sldMkLst>
      </pc:sldChg>
    </pc:docChg>
  </pc:docChgLst>
  <pc:docChgLst>
    <pc:chgData name="Luke Amos" userId="80126f9f-26e7-4b0e-9912-c0b4f3d1c8ff" providerId="ADAL" clId="{BF10B33D-DFFC-4150-96F9-907F81454349}"/>
    <pc:docChg chg="undo custSel modSld">
      <pc:chgData name="Luke Amos" userId="80126f9f-26e7-4b0e-9912-c0b4f3d1c8ff" providerId="ADAL" clId="{BF10B33D-DFFC-4150-96F9-907F81454349}" dt="2023-05-08T20:36:47.775" v="3"/>
      <pc:docMkLst>
        <pc:docMk/>
      </pc:docMkLst>
      <pc:sldChg chg="modSp mod">
        <pc:chgData name="Luke Amos" userId="80126f9f-26e7-4b0e-9912-c0b4f3d1c8ff" providerId="ADAL" clId="{BF10B33D-DFFC-4150-96F9-907F81454349}" dt="2023-05-08T20:36:47.775" v="3"/>
        <pc:sldMkLst>
          <pc:docMk/>
          <pc:sldMk cId="3492357955" sldId="260"/>
        </pc:sldMkLst>
      </pc:sldChg>
    </pc:docChg>
  </pc:docChgLst>
  <pc:docChgLst>
    <pc:chgData name="Luke Amos" userId="80126f9f-26e7-4b0e-9912-c0b4f3d1c8ff" providerId="ADAL" clId="{81055816-427E-46D7-8EDB-007977406A62}"/>
    <pc:docChg chg="modSld">
      <pc:chgData name="Luke Amos" userId="80126f9f-26e7-4b0e-9912-c0b4f3d1c8ff" providerId="ADAL" clId="{81055816-427E-46D7-8EDB-007977406A62}" dt="2025-03-10T12:56:18.925" v="63" actId="1076"/>
      <pc:docMkLst>
        <pc:docMk/>
      </pc:docMkLst>
      <pc:sldChg chg="modSp mod">
        <pc:chgData name="Luke Amos" userId="80126f9f-26e7-4b0e-9912-c0b4f3d1c8ff" providerId="ADAL" clId="{81055816-427E-46D7-8EDB-007977406A62}" dt="2025-03-10T12:56:18.925" v="63" actId="1076"/>
        <pc:sldMkLst>
          <pc:docMk/>
          <pc:sldMk cId="411848569" sldId="257"/>
        </pc:sldMkLst>
        <pc:spChg chg="mod">
          <ac:chgData name="Luke Amos" userId="80126f9f-26e7-4b0e-9912-c0b4f3d1c8ff" providerId="ADAL" clId="{81055816-427E-46D7-8EDB-007977406A62}" dt="2025-03-10T12:56:17.314" v="62" actId="1076"/>
          <ac:spMkLst>
            <pc:docMk/>
            <pc:sldMk cId="411848569" sldId="257"/>
            <ac:spMk id="8" creationId="{80BA5581-301D-FB95-2B2F-775284077702}"/>
          </ac:spMkLst>
        </pc:spChg>
        <pc:picChg chg="mod">
          <ac:chgData name="Luke Amos" userId="80126f9f-26e7-4b0e-9912-c0b4f3d1c8ff" providerId="ADAL" clId="{81055816-427E-46D7-8EDB-007977406A62}" dt="2025-03-10T12:56:18.925" v="63" actId="1076"/>
          <ac:picMkLst>
            <pc:docMk/>
            <pc:sldMk cId="411848569" sldId="257"/>
            <ac:picMk id="2" creationId="{71709BDF-568B-1201-2EB1-75A3FA3A7A0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607F42-42BC-443B-AA96-D696D76C4E55}"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212369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07F42-42BC-443B-AA96-D696D76C4E55}"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2290793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07F42-42BC-443B-AA96-D696D76C4E55}"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3040562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2638689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50491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707400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D06086-E1DC-42EF-8E6E-630B1044DE01}"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2652922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D06086-E1DC-42EF-8E6E-630B1044DE01}" type="datetimeFigureOut">
              <a:rPr lang="en-GB" smtClean="0"/>
              <a:t>10/03/2025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1585219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D06086-E1DC-42EF-8E6E-630B1044DE01}" type="datetimeFigureOut">
              <a:rPr lang="en-GB" smtClean="0"/>
              <a:t>10/03/2025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931807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06086-E1DC-42EF-8E6E-630B1044DE01}" type="datetimeFigureOut">
              <a:rPr lang="en-GB" smtClean="0"/>
              <a:t>10/03/2025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318972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7D06086-E1DC-42EF-8E6E-630B1044DE01}"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417336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07F42-42BC-443B-AA96-D696D76C4E55}"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1050898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7D06086-E1DC-42EF-8E6E-630B1044DE01}"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1102472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39907785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06086-E1DC-42EF-8E6E-630B1044DE01}"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AAF19-48CD-4CBC-BCCD-A1E3BBCED61D}" type="slidenum">
              <a:rPr lang="en-GB" smtClean="0"/>
              <a:t>‹#›</a:t>
            </a:fld>
            <a:endParaRPr lang="en-GB"/>
          </a:p>
        </p:txBody>
      </p:sp>
    </p:spTree>
    <p:extLst>
      <p:ext uri="{BB962C8B-B14F-4D97-AF65-F5344CB8AC3E}">
        <p14:creationId xmlns:p14="http://schemas.microsoft.com/office/powerpoint/2010/main" val="66815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607F42-42BC-443B-AA96-D696D76C4E55}" type="datetimeFigureOut">
              <a:rPr lang="en-GB" smtClean="0"/>
              <a:t>10/03/2025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210399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607F42-42BC-443B-AA96-D696D76C4E55}"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250844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607F42-42BC-443B-AA96-D696D76C4E55}" type="datetimeFigureOut">
              <a:rPr lang="en-GB" smtClean="0"/>
              <a:t>10/03/2025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2705265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607F42-42BC-443B-AA96-D696D76C4E55}" type="datetimeFigureOut">
              <a:rPr lang="en-GB" smtClean="0"/>
              <a:t>10/03/2025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162186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07F42-42BC-443B-AA96-D696D76C4E55}" type="datetimeFigureOut">
              <a:rPr lang="en-GB" smtClean="0"/>
              <a:t>10/03/2025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139072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07F42-42BC-443B-AA96-D696D76C4E55}"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92927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07F42-42BC-443B-AA96-D696D76C4E55}" type="datetimeFigureOut">
              <a:rPr lang="en-GB" smtClean="0"/>
              <a:t>10/03/2025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FAD69-8414-4E54-A11F-F2E86070057F}" type="slidenum">
              <a:rPr lang="en-GB" smtClean="0"/>
              <a:t>‹#›</a:t>
            </a:fld>
            <a:endParaRPr lang="en-GB"/>
          </a:p>
        </p:txBody>
      </p:sp>
    </p:spTree>
    <p:extLst>
      <p:ext uri="{BB962C8B-B14F-4D97-AF65-F5344CB8AC3E}">
        <p14:creationId xmlns:p14="http://schemas.microsoft.com/office/powerpoint/2010/main" val="388896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0607F42-42BC-443B-AA96-D696D76C4E55}" type="datetimeFigureOut">
              <a:rPr lang="en-GB" smtClean="0"/>
              <a:t>10/03/2025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700FAD69-8414-4E54-A11F-F2E86070057F}" type="slidenum">
              <a:rPr lang="en-GB" smtClean="0"/>
              <a:t>‹#›</a:t>
            </a:fld>
            <a:endParaRPr lang="en-GB"/>
          </a:p>
        </p:txBody>
      </p:sp>
    </p:spTree>
    <p:extLst>
      <p:ext uri="{BB962C8B-B14F-4D97-AF65-F5344CB8AC3E}">
        <p14:creationId xmlns:p14="http://schemas.microsoft.com/office/powerpoint/2010/main" val="2358027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77D06086-E1DC-42EF-8E6E-630B1044DE01}" type="datetimeFigureOut">
              <a:rPr lang="en-GB" smtClean="0"/>
              <a:t>10/03/2025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A95AAF19-48CD-4CBC-BCCD-A1E3BBCED61D}" type="slidenum">
              <a:rPr lang="en-GB" smtClean="0"/>
              <a:t>‹#›</a:t>
            </a:fld>
            <a:endParaRPr lang="en-GB"/>
          </a:p>
        </p:txBody>
      </p:sp>
    </p:spTree>
    <p:extLst>
      <p:ext uri="{BB962C8B-B14F-4D97-AF65-F5344CB8AC3E}">
        <p14:creationId xmlns:p14="http://schemas.microsoft.com/office/powerpoint/2010/main" val="3647704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6A900DD4-12EA-8476-2BAB-D6D205C5165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29447" y="287866"/>
            <a:ext cx="744220" cy="1016000"/>
          </a:xfrm>
          <a:prstGeom prst="rect">
            <a:avLst/>
          </a:prstGeom>
        </p:spPr>
      </p:pic>
      <p:pic>
        <p:nvPicPr>
          <p:cNvPr id="5" name="Picture 4">
            <a:extLst>
              <a:ext uri="{FF2B5EF4-FFF2-40B4-BE49-F238E27FC236}">
                <a16:creationId xmlns:a16="http://schemas.microsoft.com/office/drawing/2014/main" id="{067C030B-1FDE-BE3E-6DFB-05021A9E472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461917">
            <a:off x="5336801" y="410327"/>
            <a:ext cx="1306281" cy="457846"/>
          </a:xfrm>
          <a:prstGeom prst="rect">
            <a:avLst/>
          </a:prstGeom>
          <a:noFill/>
          <a:ln>
            <a:noFill/>
          </a:ln>
        </p:spPr>
      </p:pic>
      <p:pic>
        <p:nvPicPr>
          <p:cNvPr id="6" name="Picture 5" descr="A close up of a logo&#10;&#10;Description automatically generated">
            <a:extLst>
              <a:ext uri="{FF2B5EF4-FFF2-40B4-BE49-F238E27FC236}">
                <a16:creationId xmlns:a16="http://schemas.microsoft.com/office/drawing/2014/main" id="{D955616A-61EA-532B-098A-CBD65A9164F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245" y="11408411"/>
            <a:ext cx="5731510" cy="454660"/>
          </a:xfrm>
          <a:prstGeom prst="rect">
            <a:avLst/>
          </a:prstGeom>
          <a:noFill/>
        </p:spPr>
      </p:pic>
      <p:sp>
        <p:nvSpPr>
          <p:cNvPr id="7" name="Text Box 1">
            <a:extLst>
              <a:ext uri="{FF2B5EF4-FFF2-40B4-BE49-F238E27FC236}">
                <a16:creationId xmlns:a16="http://schemas.microsoft.com/office/drawing/2014/main" id="{4D6716AA-73C8-2EA2-5731-221C4646DD52}"/>
              </a:ext>
            </a:extLst>
          </p:cNvPr>
          <p:cNvSpPr txBox="1"/>
          <p:nvPr/>
        </p:nvSpPr>
        <p:spPr>
          <a:xfrm>
            <a:off x="1130946" y="1964690"/>
            <a:ext cx="4596130" cy="2357633"/>
          </a:xfrm>
          <a:prstGeom prst="rect">
            <a:avLst/>
          </a:prstGeom>
          <a:noFill/>
          <a:ln>
            <a:noFill/>
          </a:ln>
        </p:spPr>
        <p:txBody>
          <a:bodyPr rot="0" spcFirstLastPara="0" vert="horz" wrap="non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6000"/>
              </a:lnSpc>
              <a:spcBef>
                <a:spcPts val="0"/>
              </a:spcBef>
              <a:spcAft>
                <a:spcPts val="800"/>
              </a:spcAft>
              <a:buClrTx/>
              <a:buSzTx/>
              <a:buFontTx/>
              <a:buNone/>
              <a:tabLst/>
              <a:defRPr/>
            </a:pPr>
            <a:r>
              <a:rPr lang="en-US" sz="4800" dirty="0">
                <a:ln w="6604" cap="flat" cmpd="sng" algn="ctr">
                  <a:solidFill>
                    <a:srgbClr val="7030A0"/>
                  </a:solidFill>
                  <a:prstDash val="solid"/>
                  <a:round/>
                </a:ln>
                <a:solidFill>
                  <a:srgbClr val="7030A0"/>
                </a:solidFill>
                <a:latin typeface="Modern Love Caps" panose="04070805081001020A01" pitchFamily="82" charset="0"/>
                <a:ea typeface="Calibri" panose="020F0502020204030204" pitchFamily="34" charset="0"/>
                <a:cs typeface="Times New Roman" panose="02020603050405020304" pitchFamily="18" charset="0"/>
              </a:rPr>
              <a:t>Literature Paper 2</a:t>
            </a:r>
            <a:endParaRPr kumimoji="0" lang="en-US" sz="4800" b="0" i="0" u="none" strike="noStrike" kern="1200" cap="none" spc="0" normalizeH="0" baseline="0" noProof="0" dirty="0">
              <a:ln w="6604" cap="flat" cmpd="sng" algn="ctr">
                <a:solidFill>
                  <a:srgbClr val="7030A0"/>
                </a:solidFill>
                <a:prstDash val="solid"/>
                <a:round/>
              </a:ln>
              <a:solidFill>
                <a:srgbClr val="7030A0"/>
              </a:solidFill>
              <a:effectLst/>
              <a:uLnTx/>
              <a:uFillTx/>
              <a:latin typeface="Modern Love Caps" panose="04070805081001020A01" pitchFamily="82"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6000"/>
              </a:lnSpc>
              <a:spcBef>
                <a:spcPts val="0"/>
              </a:spcBef>
              <a:spcAft>
                <a:spcPts val="800"/>
              </a:spcAft>
              <a:buClrTx/>
              <a:buSzTx/>
              <a:buFontTx/>
              <a:buNone/>
              <a:tabLst/>
              <a:defRPr/>
            </a:pPr>
            <a:r>
              <a:rPr lang="en-US" sz="2400" dirty="0">
                <a:ln w="6604" cap="flat" cmpd="sng" algn="ctr">
                  <a:solidFill>
                    <a:srgbClr val="7030A0"/>
                  </a:solidFill>
                  <a:prstDash val="solid"/>
                  <a:round/>
                </a:ln>
                <a:solidFill>
                  <a:srgbClr val="7030A0"/>
                </a:solidFill>
                <a:latin typeface="Modern Love Caps" panose="04070805081001020A01" pitchFamily="82" charset="0"/>
                <a:ea typeface="Calibri" panose="020F0502020204030204" pitchFamily="34" charset="0"/>
                <a:cs typeface="Times New Roman" panose="02020603050405020304" pitchFamily="18" charset="0"/>
              </a:rPr>
              <a:t>Section A: ‘An Inspector Calls’</a:t>
            </a:r>
          </a:p>
          <a:p>
            <a:pPr marL="0" marR="0" lvl="0" indent="0" algn="ctr" defTabSz="914400" rtl="0" eaLnBrk="1" fontAlgn="auto" latinLnBrk="0" hangingPunct="1">
              <a:lnSpc>
                <a:spcPct val="106000"/>
              </a:lnSpc>
              <a:spcBef>
                <a:spcPts val="0"/>
              </a:spcBef>
              <a:spcAft>
                <a:spcPts val="800"/>
              </a:spcAft>
              <a:buClrTx/>
              <a:buSzTx/>
              <a:buFontTx/>
              <a:buNone/>
              <a:tabLst/>
              <a:defRPr/>
            </a:pPr>
            <a:r>
              <a:rPr lang="en-US" sz="2400" dirty="0">
                <a:ln w="6604" cap="flat" cmpd="sng" algn="ctr">
                  <a:solidFill>
                    <a:srgbClr val="7030A0"/>
                  </a:solidFill>
                  <a:prstDash val="solid"/>
                  <a:round/>
                </a:ln>
                <a:solidFill>
                  <a:srgbClr val="7030A0"/>
                </a:solidFill>
                <a:latin typeface="Modern Love Caps" panose="04070805081001020A01" pitchFamily="82" charset="0"/>
                <a:ea typeface="Calibri" panose="020F0502020204030204" pitchFamily="34" charset="0"/>
                <a:cs typeface="Times New Roman" panose="02020603050405020304" pitchFamily="18" charset="0"/>
              </a:rPr>
              <a:t>Section B: Power &amp; Conflict Poetry</a:t>
            </a:r>
          </a:p>
          <a:p>
            <a:pPr marL="0" marR="0" lvl="0" indent="0" algn="ctr" defTabSz="914400" rtl="0" eaLnBrk="1" fontAlgn="auto" latinLnBrk="0" hangingPunct="1">
              <a:lnSpc>
                <a:spcPct val="106000"/>
              </a:lnSpc>
              <a:spcBef>
                <a:spcPts val="0"/>
              </a:spcBef>
              <a:spcAft>
                <a:spcPts val="800"/>
              </a:spcAft>
              <a:buClrTx/>
              <a:buSzTx/>
              <a:buFontTx/>
              <a:buNone/>
              <a:tabLst/>
              <a:defRPr/>
            </a:pPr>
            <a:r>
              <a:rPr lang="en-US" sz="2400" dirty="0">
                <a:ln w="6604" cap="flat" cmpd="sng" algn="ctr">
                  <a:solidFill>
                    <a:srgbClr val="7030A0"/>
                  </a:solidFill>
                  <a:prstDash val="solid"/>
                  <a:round/>
                </a:ln>
                <a:solidFill>
                  <a:srgbClr val="7030A0"/>
                </a:solidFill>
                <a:latin typeface="Modern Love Caps" panose="04070805081001020A01" pitchFamily="82" charset="0"/>
                <a:ea typeface="Calibri" panose="020F0502020204030204" pitchFamily="34" charset="0"/>
                <a:cs typeface="Times New Roman" panose="02020603050405020304" pitchFamily="18" charset="0"/>
              </a:rPr>
              <a:t>Section C: Unseen Poetry</a:t>
            </a:r>
          </a:p>
        </p:txBody>
      </p:sp>
      <p:sp>
        <p:nvSpPr>
          <p:cNvPr id="8" name="Text Box 1">
            <a:extLst>
              <a:ext uri="{FF2B5EF4-FFF2-40B4-BE49-F238E27FC236}">
                <a16:creationId xmlns:a16="http://schemas.microsoft.com/office/drawing/2014/main" id="{80BA5581-301D-FB95-2B2F-775284077702}"/>
              </a:ext>
            </a:extLst>
          </p:cNvPr>
          <p:cNvSpPr txBox="1"/>
          <p:nvPr/>
        </p:nvSpPr>
        <p:spPr>
          <a:xfrm>
            <a:off x="1021784" y="9463383"/>
            <a:ext cx="4814432" cy="1527854"/>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6000"/>
              </a:lnSpc>
              <a:spcBef>
                <a:spcPts val="0"/>
              </a:spcBef>
              <a:spcAft>
                <a:spcPts val="800"/>
              </a:spcAft>
              <a:buClrTx/>
              <a:buSzTx/>
              <a:buFontTx/>
              <a:buNone/>
              <a:tabLst/>
              <a:defRPr/>
            </a:pPr>
            <a:r>
              <a:rPr kumimoji="0" lang="en-US" sz="4400" b="0" i="0" u="none" strike="noStrike" kern="1200" cap="none" spc="0" normalizeH="0" baseline="0" noProof="0" dirty="0">
                <a:ln w="6604" cap="flat" cmpd="sng" algn="ctr">
                  <a:solidFill>
                    <a:srgbClr val="7030A0"/>
                  </a:solidFill>
                  <a:prstDash val="solid"/>
                  <a:round/>
                </a:ln>
                <a:solidFill>
                  <a:srgbClr val="7030A0"/>
                </a:solidFill>
                <a:effectLst/>
                <a:uLnTx/>
                <a:uFillTx/>
                <a:latin typeface="Modern Love Caps" panose="04070805081001020A01" pitchFamily="82" charset="0"/>
                <a:ea typeface="Calibri" panose="020F0502020204030204" pitchFamily="34" charset="0"/>
                <a:cs typeface="Times New Roman" panose="02020603050405020304" pitchFamily="18" charset="0"/>
              </a:rPr>
              <a:t>Wal</a:t>
            </a:r>
            <a:r>
              <a:rPr lang="en-US" sz="4400" dirty="0" err="1">
                <a:ln w="6604" cap="flat" cmpd="sng" algn="ctr">
                  <a:solidFill>
                    <a:srgbClr val="7030A0"/>
                  </a:solidFill>
                  <a:prstDash val="solid"/>
                  <a:round/>
                </a:ln>
                <a:solidFill>
                  <a:srgbClr val="7030A0"/>
                </a:solidFill>
                <a:latin typeface="Modern Love Caps" panose="04070805081001020A01" pitchFamily="82" charset="0"/>
                <a:ea typeface="Calibri" panose="020F0502020204030204" pitchFamily="34" charset="0"/>
                <a:cs typeface="Times New Roman" panose="02020603050405020304" pitchFamily="18" charset="0"/>
              </a:rPr>
              <a:t>kthrough</a:t>
            </a:r>
            <a:r>
              <a:rPr lang="en-US" sz="4400" dirty="0">
                <a:ln w="6604" cap="flat" cmpd="sng" algn="ctr">
                  <a:solidFill>
                    <a:srgbClr val="7030A0"/>
                  </a:solidFill>
                  <a:prstDash val="solid"/>
                  <a:round/>
                </a:ln>
                <a:solidFill>
                  <a:srgbClr val="7030A0"/>
                </a:solidFill>
                <a:latin typeface="Modern Love Caps" panose="04070805081001020A01" pitchFamily="82" charset="0"/>
                <a:ea typeface="Calibri" panose="020F0502020204030204" pitchFamily="34" charset="0"/>
                <a:cs typeface="Times New Roman" panose="02020603050405020304" pitchFamily="18" charset="0"/>
              </a:rPr>
              <a:t> Guide &amp; Revision Workbook</a:t>
            </a:r>
            <a:endParaRPr kumimoji="0" lang="en-GB" sz="1050" b="0" i="0" u="none" strike="noStrike" kern="1200" cap="none" spc="0" normalizeH="0" baseline="0" noProof="0" dirty="0">
              <a:ln>
                <a:noFill/>
              </a:ln>
              <a:solidFill>
                <a:prstClr val="black"/>
              </a:solidFill>
              <a:effectLst/>
              <a:uLnTx/>
              <a:uFillTx/>
              <a:latin typeface="Modern Love Caps" panose="04070805081001020A01" pitchFamily="82" charset="0"/>
              <a:ea typeface="Calibri" panose="020F0502020204030204" pitchFamily="34" charset="0"/>
              <a:cs typeface="Times New Roman" panose="02020603050405020304" pitchFamily="18" charset="0"/>
            </a:endParaRPr>
          </a:p>
        </p:txBody>
      </p:sp>
      <p:pic>
        <p:nvPicPr>
          <p:cNvPr id="2" name="Picture 2">
            <a:extLst>
              <a:ext uri="{FF2B5EF4-FFF2-40B4-BE49-F238E27FC236}">
                <a16:creationId xmlns:a16="http://schemas.microsoft.com/office/drawing/2014/main" id="{71709BDF-568B-1201-2EB1-75A3FA3A7A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4372"/>
          <a:stretch/>
        </p:blipFill>
        <p:spPr bwMode="auto">
          <a:xfrm>
            <a:off x="1069901" y="4632739"/>
            <a:ext cx="4718198" cy="4378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4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BE122-A515-044D-B728-F9D15783939C}"/>
              </a:ext>
            </a:extLst>
          </p:cNvPr>
          <p:cNvPicPr>
            <a:picLocks noChangeAspect="1"/>
          </p:cNvPicPr>
          <p:nvPr/>
        </p:nvPicPr>
        <p:blipFill>
          <a:blip r:embed="rId2"/>
          <a:stretch>
            <a:fillRect/>
          </a:stretch>
        </p:blipFill>
        <p:spPr>
          <a:xfrm>
            <a:off x="0" y="12058269"/>
            <a:ext cx="6858000" cy="133731"/>
          </a:xfrm>
          <a:prstGeom prst="rect">
            <a:avLst/>
          </a:prstGeom>
        </p:spPr>
      </p:pic>
      <p:sp>
        <p:nvSpPr>
          <p:cNvPr id="3" name="Title 3">
            <a:extLst>
              <a:ext uri="{FF2B5EF4-FFF2-40B4-BE49-F238E27FC236}">
                <a16:creationId xmlns:a16="http://schemas.microsoft.com/office/drawing/2014/main" id="{7E4FC8B9-772B-D69E-4B93-279DAEA780B2}"/>
              </a:ext>
            </a:extLst>
          </p:cNvPr>
          <p:cNvSpPr txBox="1">
            <a:spLocks/>
          </p:cNvSpPr>
          <p:nvPr/>
        </p:nvSpPr>
        <p:spPr>
          <a:xfrm>
            <a:off x="0" y="0"/>
            <a:ext cx="6858000" cy="754912"/>
          </a:xfrm>
          <a:prstGeom prst="rect">
            <a:avLst/>
          </a:prstGeom>
          <a:noFill/>
          <a:ln w="76200" cap="flat" cmpd="sng" algn="ctr">
            <a:solidFill>
              <a:srgbClr val="7030A0"/>
            </a:solidFill>
            <a:prstDash val="solid"/>
            <a:miter lim="800000"/>
          </a:ln>
        </p:spPr>
        <p:style>
          <a:lnRef idx="3">
            <a:schemeClr val="lt1"/>
          </a:lnRef>
          <a:fillRef idx="1">
            <a:schemeClr val="dk1"/>
          </a:fillRef>
          <a:effectRef idx="1">
            <a:schemeClr val="dk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An Inspector Calls: Exam Technique</a:t>
            </a:r>
          </a:p>
        </p:txBody>
      </p:sp>
      <p:sp>
        <p:nvSpPr>
          <p:cNvPr id="7" name="TextBox 6">
            <a:extLst>
              <a:ext uri="{FF2B5EF4-FFF2-40B4-BE49-F238E27FC236}">
                <a16:creationId xmlns:a16="http://schemas.microsoft.com/office/drawing/2014/main" id="{0345432F-26F1-DA96-1A22-F123D49B9276}"/>
              </a:ext>
            </a:extLst>
          </p:cNvPr>
          <p:cNvSpPr txBox="1"/>
          <p:nvPr/>
        </p:nvSpPr>
        <p:spPr>
          <a:xfrm>
            <a:off x="353226" y="5909080"/>
            <a:ext cx="6200774" cy="1754326"/>
          </a:xfrm>
          <a:prstGeom prst="rect">
            <a:avLst/>
          </a:prstGeom>
          <a:noFill/>
          <a:ln w="38100">
            <a:solidFill>
              <a:srgbClr val="7030A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Big Idea 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p:txBody>
      </p:sp>
      <p:sp>
        <p:nvSpPr>
          <p:cNvPr id="4" name="Text Box 2">
            <a:extLst>
              <a:ext uri="{FF2B5EF4-FFF2-40B4-BE49-F238E27FC236}">
                <a16:creationId xmlns:a16="http://schemas.microsoft.com/office/drawing/2014/main" id="{B6D12F3F-9AE9-40D3-A041-5D0980C58861}"/>
              </a:ext>
            </a:extLst>
          </p:cNvPr>
          <p:cNvSpPr txBox="1">
            <a:spLocks noChangeArrowheads="1"/>
          </p:cNvSpPr>
          <p:nvPr/>
        </p:nvSpPr>
        <p:spPr bwMode="auto">
          <a:xfrm>
            <a:off x="353226" y="2079532"/>
            <a:ext cx="6200774" cy="349190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How does Priestley explore the generation gap in An Inspector Calls?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Write about: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ideas about the generation gap in An Inspector Calls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how Priestley presents these ideas by the ways he writes. </a:t>
            </a:r>
          </a:p>
          <a:p>
            <a:pPr marL="457200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[30 marks]</a:t>
            </a:r>
          </a:p>
          <a:p>
            <a:pPr marL="4572000" marR="0" lvl="0" indent="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AO4 [4 marks]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OR</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How does Priestley explore Sheila Birling in An Inspector Calls?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Write about: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ideas about Sheila presented in An Inspector Calls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how Priestley presents these ideas by the ways he writes. </a:t>
            </a:r>
          </a:p>
          <a:p>
            <a:pPr marL="4114800" marR="0" lvl="0" indent="45720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[30 marks]</a:t>
            </a:r>
          </a:p>
          <a:p>
            <a:pPr marL="4114800" marR="0" lvl="0" indent="457200" algn="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AO4 [4 marks]</a:t>
            </a:r>
          </a:p>
        </p:txBody>
      </p:sp>
      <p:sp>
        <p:nvSpPr>
          <p:cNvPr id="8" name="Text Box 2">
            <a:extLst>
              <a:ext uri="{FF2B5EF4-FFF2-40B4-BE49-F238E27FC236}">
                <a16:creationId xmlns:a16="http://schemas.microsoft.com/office/drawing/2014/main" id="{F5479CF7-4C6A-A8AB-235E-FC9FC213028E}"/>
              </a:ext>
            </a:extLst>
          </p:cNvPr>
          <p:cNvSpPr txBox="1">
            <a:spLocks noChangeArrowheads="1"/>
          </p:cNvSpPr>
          <p:nvPr/>
        </p:nvSpPr>
        <p:spPr bwMode="auto">
          <a:xfrm>
            <a:off x="353226" y="1058590"/>
            <a:ext cx="6200774" cy="102094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Modern Texts</a:t>
            </a:r>
            <a:endPar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You are advised to spend about 45 minutes on this section.</a:t>
            </a:r>
            <a:endPar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Answer one question.</a:t>
            </a:r>
            <a:endPar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C9A41F2-6D5D-B591-15C3-26B1AC0B2FE3}"/>
              </a:ext>
            </a:extLst>
          </p:cNvPr>
          <p:cNvSpPr txBox="1"/>
          <p:nvPr/>
        </p:nvSpPr>
        <p:spPr>
          <a:xfrm>
            <a:off x="353226" y="7943901"/>
            <a:ext cx="6200774" cy="1754326"/>
          </a:xfrm>
          <a:prstGeom prst="rect">
            <a:avLst/>
          </a:prstGeom>
          <a:noFill/>
          <a:ln w="38100">
            <a:solidFill>
              <a:schemeClr val="accent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Big Idea 2</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p:txBody>
      </p:sp>
      <p:sp>
        <p:nvSpPr>
          <p:cNvPr id="10" name="TextBox 9">
            <a:extLst>
              <a:ext uri="{FF2B5EF4-FFF2-40B4-BE49-F238E27FC236}">
                <a16:creationId xmlns:a16="http://schemas.microsoft.com/office/drawing/2014/main" id="{69807377-6627-E835-C94C-EF47408D9025}"/>
              </a:ext>
            </a:extLst>
          </p:cNvPr>
          <p:cNvSpPr txBox="1"/>
          <p:nvPr/>
        </p:nvSpPr>
        <p:spPr>
          <a:xfrm>
            <a:off x="353226" y="9978722"/>
            <a:ext cx="6200774" cy="1754326"/>
          </a:xfrm>
          <a:prstGeom prst="rect">
            <a:avLst/>
          </a:prstGeom>
          <a:noFill/>
          <a:ln w="38100">
            <a:solidFill>
              <a:srgbClr val="00B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Big Idea 3</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p:txBody>
      </p:sp>
    </p:spTree>
    <p:extLst>
      <p:ext uri="{BB962C8B-B14F-4D97-AF65-F5344CB8AC3E}">
        <p14:creationId xmlns:p14="http://schemas.microsoft.com/office/powerpoint/2010/main" val="3685547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BE122-A515-044D-B728-F9D15783939C}"/>
              </a:ext>
            </a:extLst>
          </p:cNvPr>
          <p:cNvPicPr>
            <a:picLocks noChangeAspect="1"/>
          </p:cNvPicPr>
          <p:nvPr/>
        </p:nvPicPr>
        <p:blipFill>
          <a:blip r:embed="rId2"/>
          <a:stretch>
            <a:fillRect/>
          </a:stretch>
        </p:blipFill>
        <p:spPr>
          <a:xfrm>
            <a:off x="0" y="12058269"/>
            <a:ext cx="6858000" cy="133731"/>
          </a:xfrm>
          <a:prstGeom prst="rect">
            <a:avLst/>
          </a:prstGeom>
        </p:spPr>
      </p:pic>
      <p:sp>
        <p:nvSpPr>
          <p:cNvPr id="3" name="Title 3">
            <a:extLst>
              <a:ext uri="{FF2B5EF4-FFF2-40B4-BE49-F238E27FC236}">
                <a16:creationId xmlns:a16="http://schemas.microsoft.com/office/drawing/2014/main" id="{7E4FC8B9-772B-D69E-4B93-279DAEA780B2}"/>
              </a:ext>
            </a:extLst>
          </p:cNvPr>
          <p:cNvSpPr txBox="1">
            <a:spLocks/>
          </p:cNvSpPr>
          <p:nvPr/>
        </p:nvSpPr>
        <p:spPr>
          <a:xfrm>
            <a:off x="0" y="0"/>
            <a:ext cx="6858000" cy="754912"/>
          </a:xfrm>
          <a:prstGeom prst="rect">
            <a:avLst/>
          </a:prstGeom>
          <a:noFill/>
          <a:ln w="76200" cap="flat" cmpd="sng" algn="ctr">
            <a:solidFill>
              <a:srgbClr val="7030A0"/>
            </a:solidFill>
            <a:prstDash val="solid"/>
            <a:miter lim="800000"/>
          </a:ln>
        </p:spPr>
        <p:style>
          <a:lnRef idx="3">
            <a:schemeClr val="lt1"/>
          </a:lnRef>
          <a:fillRef idx="1">
            <a:schemeClr val="dk1"/>
          </a:fillRef>
          <a:effectRef idx="1">
            <a:schemeClr val="dk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Model on Sheila Birling</a:t>
            </a:r>
          </a:p>
        </p:txBody>
      </p:sp>
      <p:sp>
        <p:nvSpPr>
          <p:cNvPr id="4" name="TextBox 3">
            <a:extLst>
              <a:ext uri="{FF2B5EF4-FFF2-40B4-BE49-F238E27FC236}">
                <a16:creationId xmlns:a16="http://schemas.microsoft.com/office/drawing/2014/main" id="{AB7468D1-A26E-C1D9-4C71-251CB1B41191}"/>
              </a:ext>
            </a:extLst>
          </p:cNvPr>
          <p:cNvSpPr txBox="1"/>
          <p:nvPr/>
        </p:nvSpPr>
        <p:spPr>
          <a:xfrm>
            <a:off x="328613" y="8948535"/>
            <a:ext cx="6200774" cy="2862322"/>
          </a:xfrm>
          <a:prstGeom prst="rect">
            <a:avLst/>
          </a:prstGeom>
          <a:noFill/>
          <a:ln w="3810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Feedback – Areas of Success &amp; Improvement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p:txBody>
      </p:sp>
      <p:sp>
        <p:nvSpPr>
          <p:cNvPr id="6" name="TextBox 5">
            <a:extLst>
              <a:ext uri="{FF2B5EF4-FFF2-40B4-BE49-F238E27FC236}">
                <a16:creationId xmlns:a16="http://schemas.microsoft.com/office/drawing/2014/main" id="{425CE49D-D7A8-398D-1F74-2DC1364F0963}"/>
              </a:ext>
            </a:extLst>
          </p:cNvPr>
          <p:cNvSpPr txBox="1"/>
          <p:nvPr/>
        </p:nvSpPr>
        <p:spPr>
          <a:xfrm>
            <a:off x="647700" y="1049214"/>
            <a:ext cx="5562600" cy="763285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‘An Inspector Calls’, J.B. Priestley’s morality play, the character of Sheila Birling undergoes the most dramatic character reformation and transformation arguably within the family. Sheila is used as a microcosmic vessel and mouthpiece for Priestley to present and argue his socialist ideology and views, and his belief that ultimately the younger generation are the future post-1945 within Britain.</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In Act One at the start of the play, Priestley utilises Sheila Birling to expose the materialism of young capitalist women and their lack of autonomy and own thought. Referencing her new engagement ring, Sheila exclaims ‘isn’t it a beauty’, falling prey to Edwardian expectations of women through the use of the emotive and feminised adjective ‘beauty’. She is also shown to need material objects to confirm and legitimise a feeling, ‘Now I really feel engaged’, instead of valuing the true meaning of love and marriage. Furthermore, when Sheila discusses her ring, she uses the rhetorical question ‘Mummy – isn’t it a beauty?’ which suggests that Sheila depends on her parents affirmation and acceptance, illustrating how she has been “protected” by her Edwardian patriarchal family. The fact that Sheila is questioning the beauty of the ring means that she constantly needs her mother's approval and has a lack of maturity and freedom of thought. In addition, the specific use of the childish pronoun ‘Mummy’ highlights that her parents have been manipulating her experiences of the world, which has left her as a naive and insecure young woman, leaving her to call her parents in a childish manner. The metaphorical ‘pink and intimate’ bubble which her parents have modelled keeps the harsh realities of the world hidden, leaving Sheila to her childish delights. Ironically, once Sheila is told by the Inspector about the suicide of Eva Smith, her first thought is ‘Pretty?’, which informs us that looks are a priority for Sheila – she is seen to decide the value of life based on appearance. Priestley purposefully uses Sheila in this way to show the audience how women are perceived in Edwardian society; Sheila is presented an archetypal aristocratic self-centred young woman who is naïve to the wider world and its realities. Therefore, her individual and moral change in Act Two allows Priestley to us her as a mouthpiece for socialist ideology as the younger generation begins to move post-war Britain away from this Edwardian capitalism. </a:t>
            </a:r>
          </a:p>
        </p:txBody>
      </p:sp>
    </p:spTree>
    <p:extLst>
      <p:ext uri="{BB962C8B-B14F-4D97-AF65-F5344CB8AC3E}">
        <p14:creationId xmlns:p14="http://schemas.microsoft.com/office/powerpoint/2010/main" val="3492357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BE122-A515-044D-B728-F9D15783939C}"/>
              </a:ext>
            </a:extLst>
          </p:cNvPr>
          <p:cNvPicPr>
            <a:picLocks noChangeAspect="1"/>
          </p:cNvPicPr>
          <p:nvPr/>
        </p:nvPicPr>
        <p:blipFill>
          <a:blip r:embed="rId2"/>
          <a:stretch>
            <a:fillRect/>
          </a:stretch>
        </p:blipFill>
        <p:spPr>
          <a:xfrm>
            <a:off x="0" y="12058269"/>
            <a:ext cx="6858000" cy="133731"/>
          </a:xfrm>
          <a:prstGeom prst="rect">
            <a:avLst/>
          </a:prstGeom>
        </p:spPr>
      </p:pic>
      <p:sp>
        <p:nvSpPr>
          <p:cNvPr id="3" name="Title 3">
            <a:extLst>
              <a:ext uri="{FF2B5EF4-FFF2-40B4-BE49-F238E27FC236}">
                <a16:creationId xmlns:a16="http://schemas.microsoft.com/office/drawing/2014/main" id="{7E4FC8B9-772B-D69E-4B93-279DAEA780B2}"/>
              </a:ext>
            </a:extLst>
          </p:cNvPr>
          <p:cNvSpPr txBox="1">
            <a:spLocks/>
          </p:cNvSpPr>
          <p:nvPr/>
        </p:nvSpPr>
        <p:spPr>
          <a:xfrm>
            <a:off x="0" y="0"/>
            <a:ext cx="6858000" cy="754912"/>
          </a:xfrm>
          <a:prstGeom prst="rect">
            <a:avLst/>
          </a:prstGeom>
          <a:noFill/>
          <a:ln w="76200" cap="flat" cmpd="sng" algn="ctr">
            <a:solidFill>
              <a:srgbClr val="7030A0"/>
            </a:solidFill>
            <a:prstDash val="solid"/>
            <a:miter lim="800000"/>
          </a:ln>
        </p:spPr>
        <p:style>
          <a:lnRef idx="3">
            <a:schemeClr val="lt1"/>
          </a:lnRef>
          <a:fillRef idx="1">
            <a:schemeClr val="dk1"/>
          </a:fillRef>
          <a:effectRef idx="1">
            <a:schemeClr val="dk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Power &amp; Conflict Poetry: Exam Technique</a:t>
            </a:r>
          </a:p>
        </p:txBody>
      </p:sp>
      <p:sp>
        <p:nvSpPr>
          <p:cNvPr id="7" name="TextBox 6">
            <a:extLst>
              <a:ext uri="{FF2B5EF4-FFF2-40B4-BE49-F238E27FC236}">
                <a16:creationId xmlns:a16="http://schemas.microsoft.com/office/drawing/2014/main" id="{0345432F-26F1-DA96-1A22-F123D49B9276}"/>
              </a:ext>
            </a:extLst>
          </p:cNvPr>
          <p:cNvSpPr txBox="1"/>
          <p:nvPr/>
        </p:nvSpPr>
        <p:spPr>
          <a:xfrm>
            <a:off x="328613" y="7164030"/>
            <a:ext cx="6200774" cy="1754326"/>
          </a:xfrm>
          <a:prstGeom prst="rect">
            <a:avLst/>
          </a:prstGeom>
          <a:noFill/>
          <a:ln w="38100">
            <a:solidFill>
              <a:schemeClr val="accent2"/>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Contextual Links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Modern Love" panose="04090805081005020601" pitchFamily="82"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Modern Love" panose="04090805081005020601" pitchFamily="82"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Modern Love" panose="04090805081005020601" pitchFamily="82" charset="0"/>
            </a:endParaRPr>
          </a:p>
        </p:txBody>
      </p:sp>
      <p:sp>
        <p:nvSpPr>
          <p:cNvPr id="4" name="Text Box 2">
            <a:extLst>
              <a:ext uri="{FF2B5EF4-FFF2-40B4-BE49-F238E27FC236}">
                <a16:creationId xmlns:a16="http://schemas.microsoft.com/office/drawing/2014/main" id="{B6D12F3F-9AE9-40D3-A041-5D0980C58861}"/>
              </a:ext>
            </a:extLst>
          </p:cNvPr>
          <p:cNvSpPr txBox="1">
            <a:spLocks noChangeArrowheads="1"/>
          </p:cNvSpPr>
          <p:nvPr/>
        </p:nvSpPr>
        <p:spPr bwMode="auto">
          <a:xfrm>
            <a:off x="353226" y="1035407"/>
            <a:ext cx="6200774" cy="89226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Compare how poets present the effects of war in ‘Poppies’ and in one other poem from ‘Power and Conflict’.</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[30 marks]</a:t>
            </a:r>
          </a:p>
        </p:txBody>
      </p:sp>
      <p:sp>
        <p:nvSpPr>
          <p:cNvPr id="6" name="Rectangle 5">
            <a:extLst>
              <a:ext uri="{FF2B5EF4-FFF2-40B4-BE49-F238E27FC236}">
                <a16:creationId xmlns:a16="http://schemas.microsoft.com/office/drawing/2014/main" id="{F672F856-2A38-B6A4-5B96-76AA791B3190}"/>
              </a:ext>
            </a:extLst>
          </p:cNvPr>
          <p:cNvSpPr/>
          <p:nvPr/>
        </p:nvSpPr>
        <p:spPr>
          <a:xfrm>
            <a:off x="353226" y="2530455"/>
            <a:ext cx="3445174" cy="646331"/>
          </a:xfrm>
          <a:prstGeom prst="rect">
            <a:avLst/>
          </a:prstGeom>
          <a:noFill/>
        </p:spPr>
        <p:txBody>
          <a:bodyPr wrap="none" lIns="91440" tIns="45720" rIns="91440" bIns="45720">
            <a:spAutoFit/>
          </a:bodyPr>
          <a:lstStyle/>
          <a:p>
            <a:pPr algn="ctr"/>
            <a:r>
              <a:rPr lang="en-US" sz="3600" b="0" cap="none" spc="0" dirty="0">
                <a:ln w="0"/>
                <a:solidFill>
                  <a:srgbClr val="FF0066"/>
                </a:solidFill>
                <a:effectLst>
                  <a:outerShdw blurRad="38100" dist="38100" dir="2700000" algn="tl">
                    <a:srgbClr val="000000">
                      <a:alpha val="43137"/>
                    </a:srgbClr>
                  </a:outerShdw>
                </a:effectLst>
                <a:latin typeface="Modern Love Caps" panose="04070805081001020A01" pitchFamily="82" charset="0"/>
              </a:rPr>
              <a:t>Power of Identity </a:t>
            </a:r>
          </a:p>
        </p:txBody>
      </p:sp>
      <p:sp>
        <p:nvSpPr>
          <p:cNvPr id="11" name="Rectangle 10">
            <a:extLst>
              <a:ext uri="{FF2B5EF4-FFF2-40B4-BE49-F238E27FC236}">
                <a16:creationId xmlns:a16="http://schemas.microsoft.com/office/drawing/2014/main" id="{ECDFD9D7-D580-D650-823E-6C3D7370BD6B}"/>
              </a:ext>
            </a:extLst>
          </p:cNvPr>
          <p:cNvSpPr/>
          <p:nvPr/>
        </p:nvSpPr>
        <p:spPr>
          <a:xfrm>
            <a:off x="2159169" y="4162665"/>
            <a:ext cx="3278462" cy="646331"/>
          </a:xfrm>
          <a:prstGeom prst="rect">
            <a:avLst/>
          </a:prstGeom>
          <a:noFill/>
        </p:spPr>
        <p:txBody>
          <a:bodyPr wrap="none" lIns="91440" tIns="45720" rIns="91440" bIns="45720">
            <a:spAutoFit/>
          </a:bodyPr>
          <a:lstStyle/>
          <a:p>
            <a:pPr algn="ctr"/>
            <a:r>
              <a:rPr lang="en-US" sz="3600" b="0" cap="none" spc="0" dirty="0">
                <a:ln w="0"/>
                <a:solidFill>
                  <a:srgbClr val="FFC000"/>
                </a:solidFill>
                <a:effectLst>
                  <a:outerShdw blurRad="38100" dist="38100" dir="2700000" algn="tl">
                    <a:srgbClr val="000000">
                      <a:alpha val="43137"/>
                    </a:srgbClr>
                  </a:outerShdw>
                </a:effectLst>
                <a:latin typeface="Modern Love Caps" panose="04070805081001020A01" pitchFamily="82" charset="0"/>
              </a:rPr>
              <a:t>Power of Nature </a:t>
            </a:r>
          </a:p>
        </p:txBody>
      </p:sp>
      <p:sp>
        <p:nvSpPr>
          <p:cNvPr id="12" name="Rectangle 11">
            <a:extLst>
              <a:ext uri="{FF2B5EF4-FFF2-40B4-BE49-F238E27FC236}">
                <a16:creationId xmlns:a16="http://schemas.microsoft.com/office/drawing/2014/main" id="{AD212E51-EF52-F8FD-702C-179B42484189}"/>
              </a:ext>
            </a:extLst>
          </p:cNvPr>
          <p:cNvSpPr/>
          <p:nvPr/>
        </p:nvSpPr>
        <p:spPr>
          <a:xfrm>
            <a:off x="2914863" y="5794876"/>
            <a:ext cx="3639137" cy="646331"/>
          </a:xfrm>
          <a:prstGeom prst="rect">
            <a:avLst/>
          </a:prstGeom>
          <a:noFill/>
        </p:spPr>
        <p:txBody>
          <a:bodyPr wrap="none" lIns="91440" tIns="45720" rIns="91440" bIns="45720">
            <a:spAutoFit/>
          </a:bodyPr>
          <a:lstStyle/>
          <a:p>
            <a:pPr algn="ctr"/>
            <a:r>
              <a:rPr lang="en-US" sz="3600" b="0" cap="none" spc="0" dirty="0">
                <a:ln w="0"/>
                <a:solidFill>
                  <a:srgbClr val="00CC66"/>
                </a:solidFill>
                <a:effectLst>
                  <a:outerShdw blurRad="38100" dist="38100" dir="2700000" algn="tl">
                    <a:srgbClr val="000000">
                      <a:alpha val="43137"/>
                    </a:srgbClr>
                  </a:outerShdw>
                </a:effectLst>
                <a:latin typeface="Modern Love Caps" panose="04070805081001020A01" pitchFamily="82" charset="0"/>
              </a:rPr>
              <a:t>Reality of Conflict</a:t>
            </a:r>
          </a:p>
        </p:txBody>
      </p:sp>
      <p:sp>
        <p:nvSpPr>
          <p:cNvPr id="13" name="TextBox 12">
            <a:extLst>
              <a:ext uri="{FF2B5EF4-FFF2-40B4-BE49-F238E27FC236}">
                <a16:creationId xmlns:a16="http://schemas.microsoft.com/office/drawing/2014/main" id="{51CCD1ED-194D-F124-0128-2580CBAAB30E}"/>
              </a:ext>
            </a:extLst>
          </p:cNvPr>
          <p:cNvSpPr txBox="1"/>
          <p:nvPr/>
        </p:nvSpPr>
        <p:spPr>
          <a:xfrm>
            <a:off x="328612" y="9195651"/>
            <a:ext cx="6200775" cy="2585323"/>
          </a:xfrm>
          <a:prstGeom prst="rect">
            <a:avLst/>
          </a:prstGeom>
          <a:solidFill>
            <a:sysClr val="window" lastClr="FFFFFF"/>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0" cap="none" spc="0" normalizeH="0" baseline="0" noProof="0" dirty="0">
                <a:ln>
                  <a:noFill/>
                </a:ln>
                <a:solidFill>
                  <a:prstClr val="black"/>
                </a:solidFill>
                <a:effectLst/>
                <a:uLnTx/>
                <a:uFillTx/>
                <a:latin typeface="Modern Love Caps" panose="04070805081001020A01" pitchFamily="82" charset="0"/>
                <a:ea typeface="+mn-ea"/>
                <a:cs typeface="+mn-cs"/>
              </a:rPr>
              <a:t>Success Criteria: Does your answer include…?</a:t>
            </a:r>
            <a:endPar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AO1: Knowledge of conflict and the three main themes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AO1: Embedded, judicious and relevant evidence and quotations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AO2: Language devices and methods that are clearly and correctly named</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AO2: What the language suggests about types of conflict (linked to the three themes)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AO2: Zooming into key words (multiple times)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AO3: Historical context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prstClr val="black"/>
                </a:solidFill>
                <a:effectLst/>
                <a:uLnTx/>
                <a:uFillTx/>
                <a:latin typeface="Modern Love Caps" panose="04070805081001020A01" pitchFamily="82" charset="0"/>
                <a:ea typeface="+mn-ea"/>
                <a:cs typeface="+mn-cs"/>
              </a:rPr>
              <a:t>AO3: The poet’s intentions</a:t>
            </a:r>
          </a:p>
        </p:txBody>
      </p:sp>
    </p:spTree>
    <p:extLst>
      <p:ext uri="{BB962C8B-B14F-4D97-AF65-F5344CB8AC3E}">
        <p14:creationId xmlns:p14="http://schemas.microsoft.com/office/powerpoint/2010/main" val="825226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BE122-A515-044D-B728-F9D15783939C}"/>
              </a:ext>
            </a:extLst>
          </p:cNvPr>
          <p:cNvPicPr>
            <a:picLocks noChangeAspect="1"/>
          </p:cNvPicPr>
          <p:nvPr/>
        </p:nvPicPr>
        <p:blipFill>
          <a:blip r:embed="rId2"/>
          <a:stretch>
            <a:fillRect/>
          </a:stretch>
        </p:blipFill>
        <p:spPr>
          <a:xfrm>
            <a:off x="0" y="12058269"/>
            <a:ext cx="6858000" cy="133731"/>
          </a:xfrm>
          <a:prstGeom prst="rect">
            <a:avLst/>
          </a:prstGeom>
        </p:spPr>
      </p:pic>
      <p:sp>
        <p:nvSpPr>
          <p:cNvPr id="3" name="Title 3">
            <a:extLst>
              <a:ext uri="{FF2B5EF4-FFF2-40B4-BE49-F238E27FC236}">
                <a16:creationId xmlns:a16="http://schemas.microsoft.com/office/drawing/2014/main" id="{7E4FC8B9-772B-D69E-4B93-279DAEA780B2}"/>
              </a:ext>
            </a:extLst>
          </p:cNvPr>
          <p:cNvSpPr txBox="1">
            <a:spLocks/>
          </p:cNvSpPr>
          <p:nvPr/>
        </p:nvSpPr>
        <p:spPr>
          <a:xfrm>
            <a:off x="0" y="0"/>
            <a:ext cx="6858000" cy="754912"/>
          </a:xfrm>
          <a:prstGeom prst="rect">
            <a:avLst/>
          </a:prstGeom>
          <a:noFill/>
          <a:ln w="76200" cap="flat" cmpd="sng" algn="ctr">
            <a:solidFill>
              <a:srgbClr val="7030A0"/>
            </a:solidFill>
            <a:prstDash val="solid"/>
            <a:miter lim="800000"/>
          </a:ln>
        </p:spPr>
        <p:style>
          <a:lnRef idx="3">
            <a:schemeClr val="lt1"/>
          </a:lnRef>
          <a:fillRef idx="1">
            <a:schemeClr val="dk1"/>
          </a:fillRef>
          <a:effectRef idx="1">
            <a:schemeClr val="dk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Model on ‘Poppies’ </a:t>
            </a:r>
            <a:r>
              <a:rPr lang="en-GB" sz="3200" dirty="0">
                <a:solidFill>
                  <a:srgbClr val="7030A0"/>
                </a:solidFill>
                <a:latin typeface="Modern Love Caps" panose="04070805081001020A01" pitchFamily="82" charset="0"/>
              </a:rPr>
              <a:t>&amp;</a:t>
            </a: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‘Exposure’</a:t>
            </a:r>
          </a:p>
        </p:txBody>
      </p:sp>
      <p:sp>
        <p:nvSpPr>
          <p:cNvPr id="4" name="TextBox 3">
            <a:extLst>
              <a:ext uri="{FF2B5EF4-FFF2-40B4-BE49-F238E27FC236}">
                <a16:creationId xmlns:a16="http://schemas.microsoft.com/office/drawing/2014/main" id="{AB7468D1-A26E-C1D9-4C71-251CB1B41191}"/>
              </a:ext>
            </a:extLst>
          </p:cNvPr>
          <p:cNvSpPr txBox="1"/>
          <p:nvPr/>
        </p:nvSpPr>
        <p:spPr>
          <a:xfrm>
            <a:off x="328613" y="8948535"/>
            <a:ext cx="6200774" cy="2862322"/>
          </a:xfrm>
          <a:prstGeom prst="rect">
            <a:avLst/>
          </a:prstGeom>
          <a:noFill/>
          <a:ln w="3810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Feedback – Areas of Success &amp; Improvement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p:txBody>
      </p:sp>
      <p:sp>
        <p:nvSpPr>
          <p:cNvPr id="6" name="TextBox 5">
            <a:extLst>
              <a:ext uri="{FF2B5EF4-FFF2-40B4-BE49-F238E27FC236}">
                <a16:creationId xmlns:a16="http://schemas.microsoft.com/office/drawing/2014/main" id="{425CE49D-D7A8-398D-1F74-2DC1364F0963}"/>
              </a:ext>
            </a:extLst>
          </p:cNvPr>
          <p:cNvSpPr txBox="1"/>
          <p:nvPr/>
        </p:nvSpPr>
        <p:spPr>
          <a:xfrm>
            <a:off x="571500" y="1035294"/>
            <a:ext cx="5715000" cy="763285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solidFill>
                  <a:prstClr val="black"/>
                </a:solidFill>
                <a:latin typeface="Calibri" panose="020F0502020204030204" pitchFamily="34" charset="0"/>
                <a:cs typeface="Times New Roman" panose="02020603050405020304" pitchFamily="18" charset="0"/>
              </a:rPr>
              <a:t>Both ‘Exposure’ by Wilfred Owen and ‘Poppies’ by Jane Weir explore the detrimental effects of war on people personally and their extended families. Both poems criticise the stance of the government and their use of false propaganda at showing the realism of war and conflict through the themes of the reality of conflict, the power of nature and the power of identity.</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In ‘Poppies’, Jane Weir references the power of identity as she makes frequent references to the injury and individual bereavement caused by the pain and suffering of conflict. The poem opens with a tactile, grieving image to the poppies placed ‘on individual war graves’. By emphasising the personal and individual loss that conflict can cause, Weir highlights the speaker’s fear (the mother’s fear) that her own son may be killed in battle. Furthermore, Weir uses the specific adjective ‘individual’ to display how the mother acknowledges the sacrifice every soldier has made for war creating a rather sombre tone – she may fear that this will be the outcome of her son, but the poet also displays how this holds a wider societal message for all mothers and families who are also grieving. Also, the use of an end-stopped line displays how the mother has become lost in thought, as though she has come to the realisation that her son could meet the same fate. This could also be considered as the mother’s response to the fact that her child has been a victim of conflict and she is coping with putting something on her own son’s war grave. The mother’s anxiety about the violence of conflict is further suggested by the depiction of poppy petals as ‘spasms of paper red’. This metaphor evokes a vivid image of the physical injuries that may be suffered by those fighting in conflicts, which allows the reader to understand the persona’s perspective and to empathise with her. In contrast, in ‘Exposure’, Wilfred Owen uses a rhetorical question from a first person perspective of a soldier on the front line in World War One: ‘What are we doing here?’ Instead of a mother’s perspective, by using a personal speaker, Owen illustrates the futility and pointlessness of war as the soldiers question their identity, existence and own fate. Like the son in ‘Poppies’, these soldiers too are the victims of the power and conflict and will be killed in battle. Furthermore, the collective pronoun ‘we’ demonstrates how all soldiers are connected and questioning their experiences; they are not alone as they understand that their identities are now consumed by war.</a:t>
            </a:r>
          </a:p>
        </p:txBody>
      </p:sp>
    </p:spTree>
    <p:extLst>
      <p:ext uri="{BB962C8B-B14F-4D97-AF65-F5344CB8AC3E}">
        <p14:creationId xmlns:p14="http://schemas.microsoft.com/office/powerpoint/2010/main" val="273550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BE122-A515-044D-B728-F9D15783939C}"/>
              </a:ext>
            </a:extLst>
          </p:cNvPr>
          <p:cNvPicPr>
            <a:picLocks noChangeAspect="1"/>
          </p:cNvPicPr>
          <p:nvPr/>
        </p:nvPicPr>
        <p:blipFill>
          <a:blip r:embed="rId2"/>
          <a:stretch>
            <a:fillRect/>
          </a:stretch>
        </p:blipFill>
        <p:spPr>
          <a:xfrm>
            <a:off x="0" y="12058269"/>
            <a:ext cx="6858000" cy="133731"/>
          </a:xfrm>
          <a:prstGeom prst="rect">
            <a:avLst/>
          </a:prstGeom>
        </p:spPr>
      </p:pic>
      <p:sp>
        <p:nvSpPr>
          <p:cNvPr id="3" name="Title 3">
            <a:extLst>
              <a:ext uri="{FF2B5EF4-FFF2-40B4-BE49-F238E27FC236}">
                <a16:creationId xmlns:a16="http://schemas.microsoft.com/office/drawing/2014/main" id="{7E4FC8B9-772B-D69E-4B93-279DAEA780B2}"/>
              </a:ext>
            </a:extLst>
          </p:cNvPr>
          <p:cNvSpPr txBox="1">
            <a:spLocks/>
          </p:cNvSpPr>
          <p:nvPr/>
        </p:nvSpPr>
        <p:spPr>
          <a:xfrm>
            <a:off x="0" y="0"/>
            <a:ext cx="6858000" cy="754912"/>
          </a:xfrm>
          <a:prstGeom prst="rect">
            <a:avLst/>
          </a:prstGeom>
          <a:noFill/>
          <a:ln w="76200" cap="flat" cmpd="sng" algn="ctr">
            <a:solidFill>
              <a:srgbClr val="7030A0"/>
            </a:solidFill>
            <a:prstDash val="solid"/>
            <a:miter lim="800000"/>
          </a:ln>
        </p:spPr>
        <p:style>
          <a:lnRef idx="3">
            <a:schemeClr val="lt1"/>
          </a:lnRef>
          <a:fillRef idx="1">
            <a:schemeClr val="dk1"/>
          </a:fillRef>
          <a:effectRef idx="1">
            <a:schemeClr val="dk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Unseen Poetry: Exam Technique</a:t>
            </a:r>
          </a:p>
        </p:txBody>
      </p:sp>
      <p:sp>
        <p:nvSpPr>
          <p:cNvPr id="5" name="Text Box 47">
            <a:extLst>
              <a:ext uri="{FF2B5EF4-FFF2-40B4-BE49-F238E27FC236}">
                <a16:creationId xmlns:a16="http://schemas.microsoft.com/office/drawing/2014/main" id="{C18C6210-EDEB-4958-AD10-BB385C5FDA6D}"/>
              </a:ext>
            </a:extLst>
          </p:cNvPr>
          <p:cNvSpPr txBox="1"/>
          <p:nvPr/>
        </p:nvSpPr>
        <p:spPr>
          <a:xfrm>
            <a:off x="4837748" y="1033463"/>
            <a:ext cx="1792605" cy="5556316"/>
          </a:xfrm>
          <a:prstGeom prst="rect">
            <a:avLst/>
          </a:prstGeom>
          <a:noFill/>
          <a:ln w="28575">
            <a:solidFill>
              <a:srgbClr val="7030A0"/>
            </a:solidFill>
          </a:ln>
          <a:effectLst/>
        </p:spPr>
        <p:txBody>
          <a:bodyPr rot="0" spcFirstLastPara="0" vert="horz" wrap="square" lIns="182880" tIns="0" rIns="137160" bIns="0" numCol="1" spcCol="0" rtlCol="0" fromWordArt="0" anchor="t" anchorCtr="0" forceAA="0" compatLnSpc="1">
            <a:prstTxWarp prst="textNoShape">
              <a:avLst/>
            </a:prstTxWarp>
            <a:noAutofit/>
          </a:bodyPr>
          <a:lstStyle/>
          <a:p>
            <a:pPr>
              <a:spcAft>
                <a:spcPts val="800"/>
              </a:spcAft>
            </a:pPr>
            <a:r>
              <a:rPr lang="en-GB" sz="900" b="1" dirty="0">
                <a:solidFill>
                  <a:srgbClr val="262626"/>
                </a:solidFill>
                <a:effectLst/>
                <a:latin typeface="Arial" panose="020B0604020202020204" pitchFamily="34" charset="0"/>
                <a:ea typeface="Calibri" panose="020F0502020204030204" pitchFamily="34" charset="0"/>
                <a:cs typeface="Times New Roman" panose="02020603050405020304" pitchFamily="18" charset="0"/>
              </a:rPr>
              <a:t>Reading Unseen Poetry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900" b="1" dirty="0">
                <a:effectLst/>
                <a:latin typeface="Arial" panose="020B0604020202020204" pitchFamily="34" charset="0"/>
                <a:ea typeface="Calibri" panose="020F0502020204030204" pitchFamily="34" charset="0"/>
                <a:cs typeface="Times New Roman" panose="02020603050405020304" pitchFamily="18" charset="0"/>
              </a:rPr>
              <a:t>STEP 1: Read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900" dirty="0">
                <a:effectLst/>
                <a:latin typeface="Arial" panose="020B0604020202020204" pitchFamily="34" charset="0"/>
                <a:ea typeface="Calibri" panose="020F0502020204030204" pitchFamily="34" charset="0"/>
              </a:rPr>
              <a:t>Who is speaking?</a:t>
            </a:r>
            <a:endParaRPr lang="en-GB" sz="1200" dirty="0">
              <a:effectLst/>
              <a:latin typeface="Times New Roman" panose="02020603050405020304" pitchFamily="18" charset="0"/>
              <a:ea typeface="Calibri" panose="020F0502020204030204" pitchFamily="34"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Who is being addressed? </a:t>
            </a:r>
            <a:endParaRPr lang="en-GB" sz="1200" dirty="0">
              <a:effectLst/>
              <a:latin typeface="Times New Roman" panose="02020603050405020304" pitchFamily="18" charset="0"/>
              <a:ea typeface="Calibri" panose="020F0502020204030204" pitchFamily="34"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What is the speaker talking about? </a:t>
            </a:r>
            <a:endParaRPr lang="en-GB" sz="1200" dirty="0">
              <a:effectLst/>
              <a:latin typeface="Times New Roman" panose="02020603050405020304" pitchFamily="18" charset="0"/>
              <a:ea typeface="Calibri" panose="020F0502020204030204" pitchFamily="34" charset="0"/>
            </a:endParaRPr>
          </a:p>
          <a:p>
            <a:pPr marL="342900" lvl="0" indent="-342900" fontAlgn="base">
              <a:spcAft>
                <a:spcPts val="1000"/>
              </a:spcAft>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Where is the poem set?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900" b="1" dirty="0">
                <a:effectLst/>
                <a:latin typeface="Arial" panose="020B0604020202020204" pitchFamily="34" charset="0"/>
                <a:ea typeface="Calibri" panose="020F0502020204030204" pitchFamily="34" charset="0"/>
                <a:cs typeface="Times New Roman" panose="02020603050405020304" pitchFamily="18" charset="0"/>
              </a:rPr>
              <a:t>STEP 2: Read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900" dirty="0">
                <a:effectLst/>
                <a:latin typeface="Arial" panose="020B0604020202020204" pitchFamily="34" charset="0"/>
                <a:ea typeface="Calibri" panose="020F0502020204030204" pitchFamily="34" charset="0"/>
              </a:rPr>
              <a:t>What is the poem about thematically?</a:t>
            </a:r>
            <a:endParaRPr lang="en-GB" sz="1200" dirty="0">
              <a:effectLst/>
              <a:latin typeface="Times New Roman" panose="02020603050405020304" pitchFamily="18" charset="0"/>
              <a:ea typeface="Calibri" panose="020F0502020204030204" pitchFamily="34" charset="0"/>
            </a:endParaRPr>
          </a:p>
          <a:p>
            <a:pPr marL="342900" lvl="0" indent="-342900">
              <a:buFont typeface="Symbol" panose="05050102010706020507" pitchFamily="18" charset="2"/>
              <a:buChar char=""/>
            </a:pPr>
            <a:r>
              <a:rPr lang="en-GB" sz="900" dirty="0">
                <a:effectLst/>
                <a:latin typeface="Arial" panose="020B0604020202020204" pitchFamily="34" charset="0"/>
                <a:ea typeface="Calibri" panose="020F0502020204030204" pitchFamily="34" charset="0"/>
              </a:rPr>
              <a:t>What attitude does the poem express towards this idea?</a:t>
            </a:r>
            <a:endParaRPr lang="en-GB" sz="1200" dirty="0">
              <a:effectLst/>
              <a:latin typeface="Times New Roman" panose="02020603050405020304" pitchFamily="18" charset="0"/>
              <a:ea typeface="Calibri" panose="020F0502020204030204" pitchFamily="34" charset="0"/>
            </a:endParaRPr>
          </a:p>
          <a:p>
            <a:pPr marL="342900" lvl="0" indent="-342900" fontAlgn="base">
              <a:spcAft>
                <a:spcPts val="1000"/>
              </a:spcAft>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What idea is the poem about? Does it seem happy, sad or angry about this idea?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900" b="1" dirty="0">
                <a:effectLst/>
                <a:latin typeface="Arial" panose="020B0604020202020204" pitchFamily="34" charset="0"/>
                <a:ea typeface="Calibri" panose="020F0502020204030204" pitchFamily="34" charset="0"/>
                <a:cs typeface="Times New Roman" panose="02020603050405020304" pitchFamily="18" charset="0"/>
              </a:rPr>
              <a:t>STEP 3: Annotate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Highlight the three most important and interesting images in the poem</a:t>
            </a:r>
            <a:endParaRPr lang="en-GB" sz="1200" dirty="0">
              <a:effectLst/>
              <a:latin typeface="Times New Roman" panose="02020603050405020304" pitchFamily="18" charset="0"/>
              <a:ea typeface="Calibri" panose="020F0502020204030204" pitchFamily="34"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Highlight any other interesting words in the poem</a:t>
            </a:r>
            <a:endParaRPr lang="en-GB" sz="1200" dirty="0">
              <a:effectLst/>
              <a:latin typeface="Times New Roman" panose="02020603050405020304" pitchFamily="18" charset="0"/>
              <a:ea typeface="Calibri" panose="020F0502020204030204" pitchFamily="34"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Does the tone shift at any point?</a:t>
            </a:r>
            <a:endParaRPr lang="en-GB" sz="1200" dirty="0">
              <a:effectLst/>
              <a:latin typeface="Times New Roman" panose="02020603050405020304" pitchFamily="18" charset="0"/>
              <a:ea typeface="Calibri" panose="020F0502020204030204" pitchFamily="34"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How does the poem begin and end?</a:t>
            </a:r>
            <a:endParaRPr lang="en-GB" sz="1200" dirty="0">
              <a:effectLst/>
              <a:latin typeface="Times New Roman" panose="02020603050405020304" pitchFamily="18" charset="0"/>
              <a:ea typeface="Calibri" panose="020F0502020204030204" pitchFamily="34" charset="0"/>
            </a:endParaRPr>
          </a:p>
          <a:p>
            <a:pPr marL="342900" lvl="0" indent="-342900" fontAlgn="base">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How does the poem utilise form?</a:t>
            </a:r>
            <a:endParaRPr lang="en-GB" sz="1200" dirty="0">
              <a:effectLst/>
              <a:latin typeface="Times New Roman" panose="02020603050405020304" pitchFamily="18" charset="0"/>
              <a:ea typeface="Calibri" panose="020F0502020204030204" pitchFamily="34" charset="0"/>
            </a:endParaRPr>
          </a:p>
          <a:p>
            <a:pPr marL="342900" lvl="0" indent="-342900" fontAlgn="base">
              <a:spcAft>
                <a:spcPts val="1000"/>
              </a:spcAft>
              <a:buFont typeface="Symbol" panose="05050102010706020507" pitchFamily="18" charset="2"/>
              <a:buChar char=""/>
            </a:pPr>
            <a:r>
              <a:rPr lang="en-GB" sz="900" dirty="0">
                <a:solidFill>
                  <a:srgbClr val="000000"/>
                </a:solidFill>
                <a:effectLst/>
                <a:latin typeface="Arial" panose="020B0604020202020204" pitchFamily="34" charset="0"/>
                <a:ea typeface="Times New Roman" panose="02020603050405020304" pitchFamily="18" charset="0"/>
              </a:rPr>
              <a:t>I like / I am puzzled by / I am interested in</a:t>
            </a:r>
            <a:endParaRPr lang="en-GB" sz="1200" dirty="0">
              <a:effectLst/>
              <a:latin typeface="Times New Roman" panose="02020603050405020304" pitchFamily="18" charset="0"/>
              <a:ea typeface="Calibri" panose="020F0502020204030204" pitchFamily="34" charset="0"/>
            </a:endParaRPr>
          </a:p>
        </p:txBody>
      </p:sp>
      <p:sp>
        <p:nvSpPr>
          <p:cNvPr id="8" name="Rectangle 7">
            <a:extLst>
              <a:ext uri="{FF2B5EF4-FFF2-40B4-BE49-F238E27FC236}">
                <a16:creationId xmlns:a16="http://schemas.microsoft.com/office/drawing/2014/main" id="{B1D40C21-709E-423A-8FAC-77550372ED40}"/>
              </a:ext>
            </a:extLst>
          </p:cNvPr>
          <p:cNvSpPr/>
          <p:nvPr/>
        </p:nvSpPr>
        <p:spPr>
          <a:xfrm>
            <a:off x="227647" y="1918795"/>
            <a:ext cx="4228238" cy="3785652"/>
          </a:xfrm>
          <a:prstGeom prst="rect">
            <a:avLst/>
          </a:prstGeom>
        </p:spPr>
        <p:txBody>
          <a:bodyPr wrap="square">
            <a:spAutoFit/>
          </a:bodyPr>
          <a:lstStyle/>
          <a:p>
            <a:pPr defTabSz="1219170"/>
            <a:r>
              <a:rPr lang="en-GB" sz="1200" b="1" dirty="0">
                <a:solidFill>
                  <a:prstClr val="black"/>
                </a:solidFill>
                <a:latin typeface="Calibri" panose="020F0502020204030204"/>
              </a:rPr>
              <a:t>BROTHERS</a:t>
            </a:r>
          </a:p>
          <a:p>
            <a:pPr defTabSz="1219170"/>
            <a:endParaRPr lang="en-GB" sz="1200" dirty="0">
              <a:solidFill>
                <a:prstClr val="black"/>
              </a:solidFill>
              <a:latin typeface="Calibri" panose="020F0502020204030204"/>
            </a:endParaRPr>
          </a:p>
          <a:p>
            <a:pPr defTabSz="1219170"/>
            <a:r>
              <a:rPr lang="en-GB" sz="1200" dirty="0">
                <a:solidFill>
                  <a:prstClr val="black"/>
                </a:solidFill>
                <a:latin typeface="Calibri" panose="020F0502020204030204"/>
              </a:rPr>
              <a:t>Saddled with you for the afternoon, me and Paul</a:t>
            </a:r>
            <a:br>
              <a:rPr lang="en-GB" sz="1200" dirty="0">
                <a:solidFill>
                  <a:prstClr val="black"/>
                </a:solidFill>
                <a:latin typeface="Calibri" panose="020F0502020204030204"/>
              </a:rPr>
            </a:br>
            <a:r>
              <a:rPr lang="en-GB" sz="1200" dirty="0">
                <a:solidFill>
                  <a:prstClr val="black"/>
                </a:solidFill>
                <a:latin typeface="Calibri" panose="020F0502020204030204"/>
              </a:rPr>
              <a:t>ambled across the threadbare field to the bus stop,</a:t>
            </a:r>
            <a:br>
              <a:rPr lang="en-GB" sz="1200" dirty="0">
                <a:solidFill>
                  <a:prstClr val="black"/>
                </a:solidFill>
                <a:latin typeface="Calibri" panose="020F0502020204030204"/>
              </a:rPr>
            </a:br>
            <a:r>
              <a:rPr lang="en-GB" sz="1200" dirty="0">
                <a:solidFill>
                  <a:prstClr val="black"/>
                </a:solidFill>
                <a:latin typeface="Calibri" panose="020F0502020204030204"/>
              </a:rPr>
              <a:t>talking over Sheffield Wednesday’s chances in the Cup</a:t>
            </a:r>
            <a:br>
              <a:rPr lang="en-GB" sz="1200" dirty="0">
                <a:solidFill>
                  <a:prstClr val="black"/>
                </a:solidFill>
                <a:latin typeface="Calibri" panose="020F0502020204030204"/>
              </a:rPr>
            </a:br>
            <a:r>
              <a:rPr lang="en-GB" sz="1200" dirty="0">
                <a:solidFill>
                  <a:prstClr val="black"/>
                </a:solidFill>
                <a:latin typeface="Calibri" panose="020F0502020204030204"/>
              </a:rPr>
              <a:t>while you skipped beside us in your ridiculous tank-top,</a:t>
            </a:r>
            <a:br>
              <a:rPr lang="en-GB" sz="1200" dirty="0">
                <a:solidFill>
                  <a:prstClr val="black"/>
                </a:solidFill>
                <a:latin typeface="Calibri" panose="020F0502020204030204"/>
              </a:rPr>
            </a:br>
            <a:r>
              <a:rPr lang="en-GB" sz="1200" dirty="0">
                <a:solidFill>
                  <a:prstClr val="black"/>
                </a:solidFill>
                <a:latin typeface="Calibri" panose="020F0502020204030204"/>
              </a:rPr>
              <a:t>spouting six-year-old views on Rotherham United.</a:t>
            </a:r>
          </a:p>
          <a:p>
            <a:pPr defTabSz="1219170"/>
            <a:endParaRPr lang="en-GB" sz="1200" dirty="0">
              <a:solidFill>
                <a:prstClr val="black"/>
              </a:solidFill>
              <a:latin typeface="Calibri" panose="020F0502020204030204"/>
            </a:endParaRPr>
          </a:p>
          <a:p>
            <a:pPr defTabSz="1219170"/>
            <a:r>
              <a:rPr lang="en-GB" sz="1200" dirty="0">
                <a:solidFill>
                  <a:prstClr val="black"/>
                </a:solidFill>
                <a:latin typeface="Calibri" panose="020F0502020204030204"/>
              </a:rPr>
              <a:t>Suddenly you froze, said you hadn’t any bus fare.</a:t>
            </a:r>
            <a:br>
              <a:rPr lang="en-GB" sz="1200" dirty="0">
                <a:solidFill>
                  <a:prstClr val="black"/>
                </a:solidFill>
                <a:latin typeface="Calibri" panose="020F0502020204030204"/>
              </a:rPr>
            </a:br>
            <a:r>
              <a:rPr lang="en-GB" sz="1200" dirty="0">
                <a:solidFill>
                  <a:prstClr val="black"/>
                </a:solidFill>
                <a:latin typeface="Calibri" panose="020F0502020204030204"/>
              </a:rPr>
              <a:t>I sighed, said you should go and ask Mum</a:t>
            </a:r>
            <a:br>
              <a:rPr lang="en-GB" sz="1200" dirty="0">
                <a:solidFill>
                  <a:prstClr val="black"/>
                </a:solidFill>
                <a:latin typeface="Calibri" panose="020F0502020204030204"/>
              </a:rPr>
            </a:br>
            <a:r>
              <a:rPr lang="en-GB" sz="1200" dirty="0">
                <a:solidFill>
                  <a:prstClr val="black"/>
                </a:solidFill>
                <a:latin typeface="Calibri" panose="020F0502020204030204"/>
              </a:rPr>
              <a:t>and while you </a:t>
            </a:r>
            <a:r>
              <a:rPr lang="en-GB" sz="1200" dirty="0" err="1">
                <a:solidFill>
                  <a:prstClr val="black"/>
                </a:solidFill>
                <a:latin typeface="Calibri" panose="020F0502020204030204"/>
              </a:rPr>
              <a:t>windmilled</a:t>
            </a:r>
            <a:r>
              <a:rPr lang="en-GB" sz="1200" dirty="0">
                <a:solidFill>
                  <a:prstClr val="black"/>
                </a:solidFill>
                <a:latin typeface="Calibri" panose="020F0502020204030204"/>
              </a:rPr>
              <a:t> home I looked at Paul.</a:t>
            </a:r>
            <a:br>
              <a:rPr lang="en-GB" sz="1200" dirty="0">
                <a:solidFill>
                  <a:prstClr val="black"/>
                </a:solidFill>
                <a:latin typeface="Calibri" panose="020F0502020204030204"/>
              </a:rPr>
            </a:br>
            <a:r>
              <a:rPr lang="en-GB" sz="1200" dirty="0">
                <a:solidFill>
                  <a:prstClr val="black"/>
                </a:solidFill>
                <a:latin typeface="Calibri" panose="020F0502020204030204"/>
              </a:rPr>
              <a:t>His smile, like mine, said I was nine and he was ten</a:t>
            </a:r>
            <a:br>
              <a:rPr lang="en-GB" sz="1200" dirty="0">
                <a:solidFill>
                  <a:prstClr val="black"/>
                </a:solidFill>
                <a:latin typeface="Calibri" panose="020F0502020204030204"/>
              </a:rPr>
            </a:br>
            <a:r>
              <a:rPr lang="en-GB" sz="1200" dirty="0">
                <a:solidFill>
                  <a:prstClr val="black"/>
                </a:solidFill>
                <a:latin typeface="Calibri" panose="020F0502020204030204"/>
              </a:rPr>
              <a:t>and we must stroll the town, doing what grown-ups do.</a:t>
            </a:r>
            <a:br>
              <a:rPr lang="en-GB" sz="1200" dirty="0">
                <a:solidFill>
                  <a:prstClr val="black"/>
                </a:solidFill>
                <a:latin typeface="Calibri" panose="020F0502020204030204"/>
              </a:rPr>
            </a:br>
            <a:br>
              <a:rPr lang="en-GB" sz="1200" dirty="0">
                <a:solidFill>
                  <a:prstClr val="black"/>
                </a:solidFill>
                <a:latin typeface="Calibri" panose="020F0502020204030204"/>
              </a:rPr>
            </a:br>
            <a:r>
              <a:rPr lang="en-GB" sz="1200" dirty="0">
                <a:solidFill>
                  <a:prstClr val="black"/>
                </a:solidFill>
                <a:latin typeface="Calibri" panose="020F0502020204030204"/>
              </a:rPr>
              <a:t>As a bus crested the hill we chased Olympic Gold.</a:t>
            </a:r>
            <a:br>
              <a:rPr lang="en-GB" sz="1200" dirty="0">
                <a:solidFill>
                  <a:prstClr val="black"/>
                </a:solidFill>
                <a:latin typeface="Calibri" panose="020F0502020204030204"/>
              </a:rPr>
            </a:br>
            <a:r>
              <a:rPr lang="en-GB" sz="1200" dirty="0">
                <a:solidFill>
                  <a:prstClr val="black"/>
                </a:solidFill>
                <a:latin typeface="Calibri" panose="020F0502020204030204"/>
              </a:rPr>
              <a:t>Looking back I saw you spring towards the gate,</a:t>
            </a:r>
            <a:br>
              <a:rPr lang="en-GB" sz="1200" dirty="0">
                <a:solidFill>
                  <a:prstClr val="black"/>
                </a:solidFill>
                <a:latin typeface="Calibri" panose="020F0502020204030204"/>
              </a:rPr>
            </a:br>
            <a:r>
              <a:rPr lang="en-GB" sz="1200" dirty="0">
                <a:solidFill>
                  <a:prstClr val="black"/>
                </a:solidFill>
                <a:latin typeface="Calibri" panose="020F0502020204030204"/>
              </a:rPr>
              <a:t>your hand holding out what must have been a coin.</a:t>
            </a:r>
            <a:br>
              <a:rPr lang="en-GB" sz="1200" dirty="0">
                <a:solidFill>
                  <a:prstClr val="black"/>
                </a:solidFill>
                <a:latin typeface="Calibri" panose="020F0502020204030204"/>
              </a:rPr>
            </a:br>
            <a:r>
              <a:rPr lang="en-GB" sz="1200" dirty="0">
                <a:solidFill>
                  <a:prstClr val="black"/>
                </a:solidFill>
                <a:latin typeface="Calibri" panose="020F0502020204030204"/>
              </a:rPr>
              <a:t>I ran on, unable to close the distance I’d set in motion.</a:t>
            </a:r>
          </a:p>
          <a:p>
            <a:pPr algn="r" defTabSz="1219170"/>
            <a:endParaRPr lang="en-GB" sz="1200" dirty="0">
              <a:solidFill>
                <a:prstClr val="black"/>
              </a:solidFill>
              <a:latin typeface="Calibri" panose="020F0502020204030204"/>
            </a:endParaRPr>
          </a:p>
          <a:p>
            <a:pPr algn="r" defTabSz="1219170"/>
            <a:r>
              <a:rPr lang="en-GB" sz="1200" dirty="0">
                <a:solidFill>
                  <a:prstClr val="black"/>
                </a:solidFill>
                <a:latin typeface="Calibri" panose="020F0502020204030204"/>
              </a:rPr>
              <a:t>Andrew Forster</a:t>
            </a:r>
          </a:p>
        </p:txBody>
      </p:sp>
      <p:sp>
        <p:nvSpPr>
          <p:cNvPr id="9" name="TextBox 8">
            <a:extLst>
              <a:ext uri="{FF2B5EF4-FFF2-40B4-BE49-F238E27FC236}">
                <a16:creationId xmlns:a16="http://schemas.microsoft.com/office/drawing/2014/main" id="{3E958443-789F-4788-D46E-8CB30F205FCD}"/>
              </a:ext>
            </a:extLst>
          </p:cNvPr>
          <p:cNvSpPr txBox="1"/>
          <p:nvPr/>
        </p:nvSpPr>
        <p:spPr>
          <a:xfrm>
            <a:off x="227647" y="6868330"/>
            <a:ext cx="6402706" cy="309372"/>
          </a:xfrm>
          <a:prstGeom prst="rect">
            <a:avLst/>
          </a:prstGeom>
          <a:noFill/>
          <a:ln w="38100">
            <a:solidFill>
              <a:srgbClr val="FF0066"/>
            </a:solidFill>
          </a:ln>
        </p:spPr>
        <p:txBody>
          <a:bodyPr wrap="square" rtlCol="0">
            <a:spAutoFit/>
          </a:bodyPr>
          <a:lstStyle/>
          <a:p>
            <a:pPr algn="ctr" defTabSz="1219170"/>
            <a:r>
              <a:rPr lang="en-GB" sz="1400" dirty="0">
                <a:solidFill>
                  <a:prstClr val="black"/>
                </a:solidFill>
                <a:latin typeface="Calibri" panose="020F0502020204030204"/>
              </a:rPr>
              <a:t>How does the speaker present their feelings about siblings in this poem? [24 marks]</a:t>
            </a:r>
          </a:p>
        </p:txBody>
      </p:sp>
      <p:sp>
        <p:nvSpPr>
          <p:cNvPr id="10" name="TextBox 9">
            <a:extLst>
              <a:ext uri="{FF2B5EF4-FFF2-40B4-BE49-F238E27FC236}">
                <a16:creationId xmlns:a16="http://schemas.microsoft.com/office/drawing/2014/main" id="{9BEC3C7A-22D5-4921-A017-C19CEBFE60D2}"/>
              </a:ext>
            </a:extLst>
          </p:cNvPr>
          <p:cNvSpPr txBox="1"/>
          <p:nvPr/>
        </p:nvSpPr>
        <p:spPr>
          <a:xfrm>
            <a:off x="1159346" y="8498350"/>
            <a:ext cx="4539307" cy="369332"/>
          </a:xfrm>
          <a:prstGeom prst="rect">
            <a:avLst/>
          </a:prstGeom>
          <a:solidFill>
            <a:srgbClr val="FF3399"/>
          </a:solidFill>
          <a:ln w="38100">
            <a:solidFill>
              <a:srgbClr val="FF3399"/>
            </a:solidFill>
          </a:ln>
        </p:spPr>
        <p:txBody>
          <a:bodyPr wrap="square" rtlCol="0">
            <a:spAutoFit/>
          </a:bodyPr>
          <a:lstStyle/>
          <a:p>
            <a:pPr algn="ctr" defTabSz="1219170"/>
            <a:r>
              <a:rPr lang="en-GB" dirty="0">
                <a:solidFill>
                  <a:prstClr val="white"/>
                </a:solidFill>
                <a:latin typeface="Modern Love Caps" panose="04070805081001020A01" pitchFamily="82" charset="0"/>
              </a:rPr>
              <a:t>Exam Plan: Feelings towards Siblings</a:t>
            </a:r>
          </a:p>
        </p:txBody>
      </p:sp>
      <p:sp>
        <p:nvSpPr>
          <p:cNvPr id="15" name="Content Placeholder 2">
            <a:extLst>
              <a:ext uri="{FF2B5EF4-FFF2-40B4-BE49-F238E27FC236}">
                <a16:creationId xmlns:a16="http://schemas.microsoft.com/office/drawing/2014/main" id="{A8F87350-31A2-64AE-C77E-2997E9F1132F}"/>
              </a:ext>
            </a:extLst>
          </p:cNvPr>
          <p:cNvSpPr txBox="1">
            <a:spLocks/>
          </p:cNvSpPr>
          <p:nvPr/>
        </p:nvSpPr>
        <p:spPr>
          <a:xfrm>
            <a:off x="1085848" y="10775765"/>
            <a:ext cx="4686300" cy="885332"/>
          </a:xfrm>
          <a:prstGeom prst="rect">
            <a:avLst/>
          </a:prstGeom>
          <a:ln w="57150">
            <a:solidFill>
              <a:srgbClr val="7030A0"/>
            </a:solidFill>
          </a:ln>
        </p:spPr>
        <p:txBody>
          <a:bodyPr vert="horz" lIns="91440" tIns="45720" rIns="91440" bIns="45720" rtlCol="0" anchor="t">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GB" sz="1600" dirty="0">
                <a:latin typeface="Calibri" panose="020F0502020204030204" pitchFamily="34" charset="0"/>
                <a:ea typeface="Calibri" panose="020F0502020204030204" pitchFamily="34" charset="0"/>
                <a:cs typeface="Times New Roman" panose="02020603050405020304" pitchFamily="18" charset="0"/>
              </a:rPr>
              <a:t>Written by _____, the poem, _________, is written from a _______ perspective and presents a speaker who is ________________</a:t>
            </a:r>
          </a:p>
        </p:txBody>
      </p:sp>
      <p:sp>
        <p:nvSpPr>
          <p:cNvPr id="16" name="Rectangle: Rounded Corners 15">
            <a:extLst>
              <a:ext uri="{FF2B5EF4-FFF2-40B4-BE49-F238E27FC236}">
                <a16:creationId xmlns:a16="http://schemas.microsoft.com/office/drawing/2014/main" id="{AEA27F4D-289A-6451-E375-0DFE002606EB}"/>
              </a:ext>
            </a:extLst>
          </p:cNvPr>
          <p:cNvSpPr/>
          <p:nvPr/>
        </p:nvSpPr>
        <p:spPr>
          <a:xfrm>
            <a:off x="998179" y="10050220"/>
            <a:ext cx="4861639" cy="445969"/>
          </a:xfrm>
          <a:prstGeom prst="roundRect">
            <a:avLst/>
          </a:prstGeom>
          <a:solidFill>
            <a:srgbClr val="7030A0">
              <a:alpha val="5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GB" sz="2400" b="1" dirty="0">
                <a:solidFill>
                  <a:prstClr val="white"/>
                </a:solidFill>
                <a:effectLst>
                  <a:outerShdw blurRad="38100" dist="38100" dir="2700000" algn="tl">
                    <a:srgbClr val="000000">
                      <a:alpha val="43137"/>
                    </a:srgbClr>
                  </a:outerShdw>
                </a:effectLst>
                <a:latin typeface="Ink Free" panose="03080402000500000000" pitchFamily="66" charset="0"/>
                <a:ea typeface="Gadugi" panose="020B0502040204020203" pitchFamily="34" charset="0"/>
              </a:rPr>
              <a:t>Introduction Practice</a:t>
            </a:r>
          </a:p>
        </p:txBody>
      </p:sp>
    </p:spTree>
    <p:extLst>
      <p:ext uri="{BB962C8B-B14F-4D97-AF65-F5344CB8AC3E}">
        <p14:creationId xmlns:p14="http://schemas.microsoft.com/office/powerpoint/2010/main" val="2604879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BE122-A515-044D-B728-F9D15783939C}"/>
              </a:ext>
            </a:extLst>
          </p:cNvPr>
          <p:cNvPicPr>
            <a:picLocks noChangeAspect="1"/>
          </p:cNvPicPr>
          <p:nvPr/>
        </p:nvPicPr>
        <p:blipFill>
          <a:blip r:embed="rId2"/>
          <a:stretch>
            <a:fillRect/>
          </a:stretch>
        </p:blipFill>
        <p:spPr>
          <a:xfrm>
            <a:off x="0" y="12058269"/>
            <a:ext cx="6858000" cy="133731"/>
          </a:xfrm>
          <a:prstGeom prst="rect">
            <a:avLst/>
          </a:prstGeom>
        </p:spPr>
      </p:pic>
      <p:sp>
        <p:nvSpPr>
          <p:cNvPr id="3" name="Title 3">
            <a:extLst>
              <a:ext uri="{FF2B5EF4-FFF2-40B4-BE49-F238E27FC236}">
                <a16:creationId xmlns:a16="http://schemas.microsoft.com/office/drawing/2014/main" id="{7E4FC8B9-772B-D69E-4B93-279DAEA780B2}"/>
              </a:ext>
            </a:extLst>
          </p:cNvPr>
          <p:cNvSpPr txBox="1">
            <a:spLocks/>
          </p:cNvSpPr>
          <p:nvPr/>
        </p:nvSpPr>
        <p:spPr>
          <a:xfrm>
            <a:off x="0" y="0"/>
            <a:ext cx="6858000" cy="754912"/>
          </a:xfrm>
          <a:prstGeom prst="rect">
            <a:avLst/>
          </a:prstGeom>
          <a:noFill/>
          <a:ln w="76200" cap="flat" cmpd="sng" algn="ctr">
            <a:solidFill>
              <a:srgbClr val="7030A0"/>
            </a:solidFill>
            <a:prstDash val="solid"/>
            <a:miter lim="800000"/>
          </a:ln>
        </p:spPr>
        <p:style>
          <a:lnRef idx="3">
            <a:schemeClr val="lt1"/>
          </a:lnRef>
          <a:fillRef idx="1">
            <a:schemeClr val="dk1"/>
          </a:fillRef>
          <a:effectRef idx="1">
            <a:schemeClr val="dk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a:ln>
                  <a:noFill/>
                </a:ln>
                <a:solidFill>
                  <a:srgbClr val="7030A0"/>
                </a:solidFill>
                <a:effectLst/>
                <a:uLnTx/>
                <a:uFillTx/>
                <a:latin typeface="Modern Love Caps" panose="04070805081001020A01" pitchFamily="82" charset="0"/>
                <a:ea typeface="+mn-ea"/>
                <a:cs typeface="+mn-cs"/>
              </a:rPr>
              <a:t>Model on ‘Brothers’</a:t>
            </a:r>
          </a:p>
        </p:txBody>
      </p:sp>
      <p:sp>
        <p:nvSpPr>
          <p:cNvPr id="5" name="TextBox 4">
            <a:extLst>
              <a:ext uri="{FF2B5EF4-FFF2-40B4-BE49-F238E27FC236}">
                <a16:creationId xmlns:a16="http://schemas.microsoft.com/office/drawing/2014/main" id="{D6803ECD-24F5-7AC6-F2FA-7B4B0C13FDF6}"/>
              </a:ext>
            </a:extLst>
          </p:cNvPr>
          <p:cNvSpPr txBox="1"/>
          <p:nvPr/>
        </p:nvSpPr>
        <p:spPr>
          <a:xfrm>
            <a:off x="600075" y="929534"/>
            <a:ext cx="5657850" cy="8925520"/>
          </a:xfrm>
          <a:prstGeom prst="rect">
            <a:avLst/>
          </a:prstGeom>
          <a:noFill/>
        </p:spPr>
        <p:txBody>
          <a:bodyPr wrap="square">
            <a:spAutoFit/>
          </a:bodyPr>
          <a:lstStyle/>
          <a:p>
            <a:pPr marL="0" indent="0">
              <a:buNone/>
            </a:pPr>
            <a:r>
              <a:rPr lang="en-GB" sz="1400" dirty="0"/>
              <a:t>In ‘Brothers’, we are presented with a sibling who is unwelcome and a hindrance to the older brother. This is made clear through the metaphorical and derogatory language used in ‘Saddled with you for the afternoon’ which immediately presents a negative connotation of someone who is a burden. The verb ‘saddled’ suggests that there was a lack of choice in the decision to spend time with the younger sibling and so there is no desire to be together, certainly on the part of the older brother. Interestingly, by referring to the younger brother through the pronoun ‘you’, he becomes nameless and worthless unlike ‘Paul’ who is valued and named.</a:t>
            </a:r>
          </a:p>
          <a:p>
            <a:pPr marL="0" indent="0">
              <a:buNone/>
            </a:pPr>
            <a:endParaRPr lang="en-GB" sz="1400" dirty="0"/>
          </a:p>
          <a:p>
            <a:pPr marL="0" indent="0">
              <a:buNone/>
            </a:pPr>
            <a:r>
              <a:rPr lang="en-GB" sz="1400" dirty="0"/>
              <a:t>Furthermore, the child-like imagery used in the poem also presents an infant who enjoys life but is also looked down upon by his older siblings.  The metaphor ‘while you windmilled home I looked at Paul’ shows just how childlike the younger brother is; he is still able to be carefree and swing his arms as he is described through the childish verb ‘windmilling’, which has connotations of freedom and innocence. However, the persona perceives this in a negative way when he ‘looked at Paul’ with a sense of judgement made clear. The elder siblings believe they are more mature and so the relationship between them ultimately becomes more distant, even potentially forced by their parents or elders, rather than respected and admired.</a:t>
            </a:r>
          </a:p>
          <a:p>
            <a:pPr marL="0" indent="0">
              <a:buNone/>
            </a:pPr>
            <a:endParaRPr lang="en-GB" sz="1400" dirty="0"/>
          </a:p>
          <a:p>
            <a:pPr marL="0" indent="0">
              <a:buNone/>
            </a:pPr>
            <a:r>
              <a:rPr lang="en-GB" sz="1400" dirty="0"/>
              <a:t>Finally, in ‘Brothers’, the structure of the poem equally reflects the growing distance between the siblings. In the final stanza, the distance between them grows significantly with a semantic field of movement becoming more apparent in through the lexemes ‘motion’, ‘spring’, ‘distance’, ‘ran’ and ‘crest’. This semantic field ultimately reflects how each brother is moving on their lives but in different directions. They are each moving forward but this movement is now collective and, most importantly, the poem ends with a division in the relationship which each brother is ‘unable to close’. This lexis is not apparent early in the poem and so the message of growing division and loss of innocence is made clearer in the final stanza or in the final moments of this memory. At the end, we are therefore made aware of the true reflection and movement of feelings from initial frustration and now to loss as the speaker looks back on their relationship with their younger brother through an extended flashback.</a:t>
            </a:r>
          </a:p>
          <a:p>
            <a:pPr marL="0" indent="0">
              <a:buNone/>
            </a:pPr>
            <a:endParaRPr lang="en-GB" sz="1400" dirty="0"/>
          </a:p>
          <a:p>
            <a:pPr marL="0" indent="0">
              <a:buNone/>
            </a:pPr>
            <a:r>
              <a:rPr lang="en-GB" sz="1400" dirty="0"/>
              <a:t>Clearly, ‘Brothers’ explores how siblings can be divided and how this division can grow as maturity is reached and may never be reconciled. The moral message of the poem highlights the tensions between siblings but explores how family remains forever; divisions are only ever temporary.</a:t>
            </a:r>
          </a:p>
        </p:txBody>
      </p:sp>
      <p:sp>
        <p:nvSpPr>
          <p:cNvPr id="6" name="TextBox 5">
            <a:extLst>
              <a:ext uri="{FF2B5EF4-FFF2-40B4-BE49-F238E27FC236}">
                <a16:creationId xmlns:a16="http://schemas.microsoft.com/office/drawing/2014/main" id="{2A917BD3-E959-2A67-7FCF-D5FE89CA27C5}"/>
              </a:ext>
            </a:extLst>
          </p:cNvPr>
          <p:cNvSpPr txBox="1"/>
          <p:nvPr/>
        </p:nvSpPr>
        <p:spPr>
          <a:xfrm>
            <a:off x="328613" y="10029676"/>
            <a:ext cx="6200774" cy="1754326"/>
          </a:xfrm>
          <a:prstGeom prst="rect">
            <a:avLst/>
          </a:prstGeom>
          <a:noFill/>
          <a:ln w="3810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rPr>
              <a:t>Feedback – Areas of Success &amp; Improvement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Modern Love" panose="04090805081005020601" pitchFamily="82" charset="0"/>
              <a:ea typeface="+mn-ea"/>
              <a:cs typeface="+mn-cs"/>
            </a:endParaRPr>
          </a:p>
        </p:txBody>
      </p:sp>
    </p:spTree>
    <p:extLst>
      <p:ext uri="{BB962C8B-B14F-4D97-AF65-F5344CB8AC3E}">
        <p14:creationId xmlns:p14="http://schemas.microsoft.com/office/powerpoint/2010/main" val="2430857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5F3C26B-2332-0328-8BB9-9DF09BB25040}"/>
              </a:ext>
            </a:extLst>
          </p:cNvPr>
          <p:cNvPicPr>
            <a:picLocks noChangeAspect="1"/>
          </p:cNvPicPr>
          <p:nvPr/>
        </p:nvPicPr>
        <p:blipFill>
          <a:blip r:embed="rId2"/>
          <a:stretch>
            <a:fillRect/>
          </a:stretch>
        </p:blipFill>
        <p:spPr>
          <a:xfrm>
            <a:off x="0" y="12058269"/>
            <a:ext cx="6858000" cy="133731"/>
          </a:xfrm>
          <a:prstGeom prst="rect">
            <a:avLst/>
          </a:prstGeom>
        </p:spPr>
      </p:pic>
      <p:pic>
        <p:nvPicPr>
          <p:cNvPr id="3" name="Picture 2" descr="A picture containing fireworks&#10;&#10;Description automatically generated">
            <a:extLst>
              <a:ext uri="{FF2B5EF4-FFF2-40B4-BE49-F238E27FC236}">
                <a16:creationId xmlns:a16="http://schemas.microsoft.com/office/drawing/2014/main" id="{748D0054-CC54-8A67-D3F3-20DB3D1931EB}"/>
              </a:ext>
            </a:extLst>
          </p:cNvPr>
          <p:cNvPicPr/>
          <p:nvPr/>
        </p:nvPicPr>
        <p:blipFill rotWithShape="1">
          <a:blip r:embed="rId3" cstate="print">
            <a:extLst>
              <a:ext uri="{28A0092B-C50C-407E-A947-70E740481C1C}">
                <a14:useLocalDpi xmlns:a14="http://schemas.microsoft.com/office/drawing/2010/main" val="0"/>
              </a:ext>
            </a:extLst>
          </a:blip>
          <a:srcRect l="12109" t="4224" r="12209"/>
          <a:stretch/>
        </p:blipFill>
        <p:spPr bwMode="auto">
          <a:xfrm>
            <a:off x="3046268" y="10553233"/>
            <a:ext cx="765463" cy="1257767"/>
          </a:xfrm>
          <a:prstGeom prst="rect">
            <a:avLst/>
          </a:prstGeom>
          <a:ln>
            <a:noFill/>
          </a:ln>
          <a:effectLst/>
          <a:extLst>
            <a:ext uri="{53640926-AAD7-44D8-BBD7-CCE9431645EC}">
              <a14:shadowObscured xmlns:a14="http://schemas.microsoft.com/office/drawing/2010/main"/>
            </a:ext>
          </a:extLst>
        </p:spPr>
      </p:pic>
      <p:sp>
        <p:nvSpPr>
          <p:cNvPr id="4" name="Right Triangle 3">
            <a:extLst>
              <a:ext uri="{FF2B5EF4-FFF2-40B4-BE49-F238E27FC236}">
                <a16:creationId xmlns:a16="http://schemas.microsoft.com/office/drawing/2014/main" id="{B0875A0F-5F00-BF4F-F120-3608F701E921}"/>
              </a:ext>
            </a:extLst>
          </p:cNvPr>
          <p:cNvSpPr/>
          <p:nvPr/>
        </p:nvSpPr>
        <p:spPr>
          <a:xfrm flipV="1">
            <a:off x="0" y="0"/>
            <a:ext cx="6858000" cy="6872308"/>
          </a:xfrm>
          <a:prstGeom prst="rtTriangle">
            <a:avLst/>
          </a:prstGeom>
          <a:solidFill>
            <a:srgbClr val="7829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75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p:txBody>
      </p:sp>
      <p:grpSp>
        <p:nvGrpSpPr>
          <p:cNvPr id="7" name="Group 6">
            <a:extLst>
              <a:ext uri="{FF2B5EF4-FFF2-40B4-BE49-F238E27FC236}">
                <a16:creationId xmlns:a16="http://schemas.microsoft.com/office/drawing/2014/main" id="{369E89EE-B25E-099A-C654-786F39211C80}"/>
              </a:ext>
            </a:extLst>
          </p:cNvPr>
          <p:cNvGrpSpPr/>
          <p:nvPr/>
        </p:nvGrpSpPr>
        <p:grpSpPr>
          <a:xfrm>
            <a:off x="199826" y="216292"/>
            <a:ext cx="1204068" cy="1826289"/>
            <a:chOff x="199826" y="216292"/>
            <a:chExt cx="1204068" cy="1826289"/>
          </a:xfrm>
        </p:grpSpPr>
        <p:pic>
          <p:nvPicPr>
            <p:cNvPr id="5" name="Picture 4" descr="Text&#10;&#10;Description automatically generated with medium confidence">
              <a:extLst>
                <a:ext uri="{FF2B5EF4-FFF2-40B4-BE49-F238E27FC236}">
                  <a16:creationId xmlns:a16="http://schemas.microsoft.com/office/drawing/2014/main" id="{4FEEBC7B-D33B-3EE7-9B53-064767231592}"/>
                </a:ext>
              </a:extLst>
            </p:cNvPr>
            <p:cNvPicPr>
              <a:picLocks noChangeAspect="1"/>
            </p:cNvPicPr>
            <p:nvPr/>
          </p:nvPicPr>
          <p:blipFill rotWithShape="1">
            <a:blip r:embed="rId4">
              <a:extLst>
                <a:ext uri="{28A0092B-C50C-407E-A947-70E740481C1C}">
                  <a14:useLocalDpi xmlns:a14="http://schemas.microsoft.com/office/drawing/2010/main" val="0"/>
                </a:ext>
              </a:extLst>
            </a:blip>
            <a:srcRect r="54850"/>
            <a:stretch/>
          </p:blipFill>
          <p:spPr>
            <a:xfrm>
              <a:off x="263193" y="216292"/>
              <a:ext cx="1077335" cy="1058315"/>
            </a:xfrm>
            <a:prstGeom prst="rect">
              <a:avLst/>
            </a:prstGeom>
          </p:spPr>
        </p:pic>
        <p:pic>
          <p:nvPicPr>
            <p:cNvPr id="6" name="Picture 5" descr="Text&#10;&#10;Description automatically generated with medium confidence">
              <a:extLst>
                <a:ext uri="{FF2B5EF4-FFF2-40B4-BE49-F238E27FC236}">
                  <a16:creationId xmlns:a16="http://schemas.microsoft.com/office/drawing/2014/main" id="{0E3B19D9-EE1D-8C98-DBFA-0B77A96BDE3C}"/>
                </a:ext>
              </a:extLst>
            </p:cNvPr>
            <p:cNvPicPr>
              <a:picLocks noChangeAspect="1"/>
            </p:cNvPicPr>
            <p:nvPr/>
          </p:nvPicPr>
          <p:blipFill rotWithShape="1">
            <a:blip r:embed="rId4">
              <a:extLst>
                <a:ext uri="{28A0092B-C50C-407E-A947-70E740481C1C}">
                  <a14:useLocalDpi xmlns:a14="http://schemas.microsoft.com/office/drawing/2010/main" val="0"/>
                </a:ext>
              </a:extLst>
            </a:blip>
            <a:srcRect l="45509" t="15150" b="20216"/>
            <a:stretch/>
          </p:blipFill>
          <p:spPr>
            <a:xfrm>
              <a:off x="199826" y="1420427"/>
              <a:ext cx="1204068" cy="622154"/>
            </a:xfrm>
            <a:prstGeom prst="rect">
              <a:avLst/>
            </a:prstGeom>
          </p:spPr>
        </p:pic>
      </p:grpSp>
      <p:pic>
        <p:nvPicPr>
          <p:cNvPr id="8" name="Picture 7" descr="Logo&#10;&#10;Description automatically generated">
            <a:extLst>
              <a:ext uri="{FF2B5EF4-FFF2-40B4-BE49-F238E27FC236}">
                <a16:creationId xmlns:a16="http://schemas.microsoft.com/office/drawing/2014/main" id="{382E64BD-DD61-68D0-4D16-F4226E1705EE}"/>
              </a:ext>
            </a:extLst>
          </p:cNvPr>
          <p:cNvPicPr>
            <a:picLocks noChangeAspect="1"/>
          </p:cNvPicPr>
          <p:nvPr/>
        </p:nvPicPr>
        <p:blipFill rotWithShape="1">
          <a:blip r:embed="rId5">
            <a:extLst>
              <a:ext uri="{28A0092B-C50C-407E-A947-70E740481C1C}">
                <a14:useLocalDpi xmlns:a14="http://schemas.microsoft.com/office/drawing/2010/main" val="0"/>
              </a:ext>
            </a:extLst>
          </a:blip>
          <a:srcRect l="20173" t="35603" r="54120" b="41696"/>
          <a:stretch/>
        </p:blipFill>
        <p:spPr>
          <a:xfrm>
            <a:off x="3363434" y="0"/>
            <a:ext cx="3494566" cy="3721395"/>
          </a:xfrm>
          <a:prstGeom prst="rect">
            <a:avLst/>
          </a:prstGeom>
        </p:spPr>
      </p:pic>
    </p:spTree>
    <p:extLst>
      <p:ext uri="{BB962C8B-B14F-4D97-AF65-F5344CB8AC3E}">
        <p14:creationId xmlns:p14="http://schemas.microsoft.com/office/powerpoint/2010/main" val="11194430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270</TotalTime>
  <Words>2072</Words>
  <Application>Microsoft Office PowerPoint</Application>
  <PresentationFormat>Widescreen</PresentationFormat>
  <Paragraphs>118</Paragraphs>
  <Slides>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vt:lpstr>
      <vt:lpstr>Calibri</vt:lpstr>
      <vt:lpstr>Calibri Light</vt:lpstr>
      <vt:lpstr>Ink Free</vt:lpstr>
      <vt:lpstr>Modern Love</vt:lpstr>
      <vt:lpstr>Modern Love Caps</vt:lpstr>
      <vt:lpstr>Symbol</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Amos</dc:creator>
  <cp:lastModifiedBy>Luke Amos</cp:lastModifiedBy>
  <cp:revision>1</cp:revision>
  <dcterms:created xsi:type="dcterms:W3CDTF">2023-04-03T20:37:19Z</dcterms:created>
  <dcterms:modified xsi:type="dcterms:W3CDTF">2025-03-10T12:56:23Z</dcterms:modified>
</cp:coreProperties>
</file>