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5" r:id="rId4"/>
    <p:sldId id="257" r:id="rId5"/>
    <p:sldId id="277" r:id="rId6"/>
    <p:sldId id="276" r:id="rId7"/>
    <p:sldId id="258" r:id="rId8"/>
    <p:sldId id="259" r:id="rId9"/>
    <p:sldId id="260" r:id="rId10"/>
    <p:sldId id="261" r:id="rId11"/>
    <p:sldId id="274" r:id="rId1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7" d="100"/>
          <a:sy n="47" d="100"/>
        </p:scale>
        <p:origin x="28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Amos" userId="80126f9f-26e7-4b0e-9912-c0b4f3d1c8ff" providerId="ADAL" clId="{D59AE2AE-57DD-42BB-ADF8-5BC1FD3E5144}"/>
    <pc:docChg chg="modSld">
      <pc:chgData name="Luke Amos" userId="80126f9f-26e7-4b0e-9912-c0b4f3d1c8ff" providerId="ADAL" clId="{D59AE2AE-57DD-42BB-ADF8-5BC1FD3E5144}" dt="2025-03-10T13:11:36.836" v="12" actId="1076"/>
      <pc:docMkLst>
        <pc:docMk/>
      </pc:docMkLst>
      <pc:sldChg chg="modSp mod">
        <pc:chgData name="Luke Amos" userId="80126f9f-26e7-4b0e-9912-c0b4f3d1c8ff" providerId="ADAL" clId="{D59AE2AE-57DD-42BB-ADF8-5BC1FD3E5144}" dt="2025-03-10T13:11:36.836" v="12" actId="1076"/>
        <pc:sldMkLst>
          <pc:docMk/>
          <pc:sldMk cId="411848569" sldId="256"/>
        </pc:sldMkLst>
        <pc:spChg chg="mod">
          <ac:chgData name="Luke Amos" userId="80126f9f-26e7-4b0e-9912-c0b4f3d1c8ff" providerId="ADAL" clId="{D59AE2AE-57DD-42BB-ADF8-5BC1FD3E5144}" dt="2025-03-10T13:11:33.547" v="11" actId="14100"/>
          <ac:spMkLst>
            <pc:docMk/>
            <pc:sldMk cId="411848569" sldId="256"/>
            <ac:spMk id="8" creationId="{80BA5581-301D-FB95-2B2F-775284077702}"/>
          </ac:spMkLst>
        </pc:spChg>
        <pc:picChg chg="mod">
          <ac:chgData name="Luke Amos" userId="80126f9f-26e7-4b0e-9912-c0b4f3d1c8ff" providerId="ADAL" clId="{D59AE2AE-57DD-42BB-ADF8-5BC1FD3E5144}" dt="2025-03-10T13:11:36.836" v="12" actId="1076"/>
          <ac:picMkLst>
            <pc:docMk/>
            <pc:sldMk cId="411848569" sldId="256"/>
            <ac:picMk id="2" creationId="{A5D6C83E-D394-FBDF-F29B-7FDD0C617A99}"/>
          </ac:picMkLst>
        </pc:picChg>
      </pc:sldChg>
    </pc:docChg>
  </pc:docChgLst>
  <pc:docChgLst>
    <pc:chgData name="Luke Amos" userId="80126f9f-26e7-4b0e-9912-c0b4f3d1c8ff" providerId="ADAL" clId="{6093FC6F-DD88-4D9D-B645-78C7397DE7AD}"/>
    <pc:docChg chg="custSel addSld modSld sldOrd">
      <pc:chgData name="Luke Amos" userId="80126f9f-26e7-4b0e-9912-c0b4f3d1c8ff" providerId="ADAL" clId="{6093FC6F-DD88-4D9D-B645-78C7397DE7AD}" dt="2023-02-19T17:17:08.194" v="778" actId="20577"/>
      <pc:docMkLst>
        <pc:docMk/>
      </pc:docMkLst>
      <pc:sldChg chg="addSp delSp modSp mod">
        <pc:chgData name="Luke Amos" userId="80126f9f-26e7-4b0e-9912-c0b4f3d1c8ff" providerId="ADAL" clId="{6093FC6F-DD88-4D9D-B645-78C7397DE7AD}" dt="2023-02-19T16:58:11.267" v="88" actId="1076"/>
        <pc:sldMkLst>
          <pc:docMk/>
          <pc:sldMk cId="411848569" sldId="256"/>
        </pc:sldMkLst>
      </pc:sldChg>
      <pc:sldChg chg="addSp delSp modSp mod">
        <pc:chgData name="Luke Amos" userId="80126f9f-26e7-4b0e-9912-c0b4f3d1c8ff" providerId="ADAL" clId="{6093FC6F-DD88-4D9D-B645-78C7397DE7AD}" dt="2023-02-19T17:04:57.638" v="426"/>
        <pc:sldMkLst>
          <pc:docMk/>
          <pc:sldMk cId="3480709416" sldId="257"/>
        </pc:sldMkLst>
      </pc:sldChg>
      <pc:sldChg chg="addSp delSp modSp mod">
        <pc:chgData name="Luke Amos" userId="80126f9f-26e7-4b0e-9912-c0b4f3d1c8ff" providerId="ADAL" clId="{6093FC6F-DD88-4D9D-B645-78C7397DE7AD}" dt="2023-02-19T17:07:58.021" v="512" actId="1037"/>
        <pc:sldMkLst>
          <pc:docMk/>
          <pc:sldMk cId="3796822781" sldId="258"/>
        </pc:sldMkLst>
      </pc:sldChg>
      <pc:sldChg chg="addSp delSp modSp mod">
        <pc:chgData name="Luke Amos" userId="80126f9f-26e7-4b0e-9912-c0b4f3d1c8ff" providerId="ADAL" clId="{6093FC6F-DD88-4D9D-B645-78C7397DE7AD}" dt="2023-02-19T17:09:47.013" v="556" actId="113"/>
        <pc:sldMkLst>
          <pc:docMk/>
          <pc:sldMk cId="3685547967" sldId="259"/>
        </pc:sldMkLst>
      </pc:sldChg>
      <pc:sldChg chg="addSp delSp modSp mod">
        <pc:chgData name="Luke Amos" userId="80126f9f-26e7-4b0e-9912-c0b4f3d1c8ff" providerId="ADAL" clId="{6093FC6F-DD88-4D9D-B645-78C7397DE7AD}" dt="2023-02-19T17:17:08.194" v="778" actId="20577"/>
        <pc:sldMkLst>
          <pc:docMk/>
          <pc:sldMk cId="3492357955" sldId="260"/>
        </pc:sldMkLst>
      </pc:sldChg>
      <pc:sldChg chg="addSp delSp modSp mod">
        <pc:chgData name="Luke Amos" userId="80126f9f-26e7-4b0e-9912-c0b4f3d1c8ff" providerId="ADAL" clId="{6093FC6F-DD88-4D9D-B645-78C7397DE7AD}" dt="2023-02-19T17:03:26.516" v="385" actId="113"/>
        <pc:sldMkLst>
          <pc:docMk/>
          <pc:sldMk cId="237445871" sldId="275"/>
        </pc:sldMkLst>
      </pc:sldChg>
      <pc:sldChg chg="addSp modSp new mod ord">
        <pc:chgData name="Luke Amos" userId="80126f9f-26e7-4b0e-9912-c0b4f3d1c8ff" providerId="ADAL" clId="{6093FC6F-DD88-4D9D-B645-78C7397DE7AD}" dt="2023-02-19T17:11:40.291" v="604"/>
        <pc:sldMkLst>
          <pc:docMk/>
          <pc:sldMk cId="3647540058" sldId="276"/>
        </pc:sldMkLst>
      </pc:sldChg>
      <pc:sldChg chg="addSp delSp modSp mod">
        <pc:chgData name="Luke Amos" userId="80126f9f-26e7-4b0e-9912-c0b4f3d1c8ff" providerId="ADAL" clId="{6093FC6F-DD88-4D9D-B645-78C7397DE7AD}" dt="2023-02-19T17:14:29.660" v="686" actId="1076"/>
        <pc:sldMkLst>
          <pc:docMk/>
          <pc:sldMk cId="236677981" sldId="277"/>
        </pc:sldMkLst>
      </pc:sldChg>
    </pc:docChg>
  </pc:docChgLst>
  <pc:docChgLst>
    <pc:chgData name="Luke Amos" userId="80126f9f-26e7-4b0e-9912-c0b4f3d1c8ff" providerId="ADAL" clId="{3E33B818-B41A-4AC7-86D2-F75D4E450653}"/>
    <pc:docChg chg="custSel addSld modSld">
      <pc:chgData name="Luke Amos" userId="80126f9f-26e7-4b0e-9912-c0b4f3d1c8ff" providerId="ADAL" clId="{3E33B818-B41A-4AC7-86D2-F75D4E450653}" dt="2023-02-07T20:52:56.483" v="461" actId="115"/>
      <pc:docMkLst>
        <pc:docMk/>
      </pc:docMkLst>
      <pc:sldChg chg="modSp mod">
        <pc:chgData name="Luke Amos" userId="80126f9f-26e7-4b0e-9912-c0b4f3d1c8ff" providerId="ADAL" clId="{3E33B818-B41A-4AC7-86D2-F75D4E450653}" dt="2023-02-07T20:52:56.483" v="461" actId="115"/>
        <pc:sldMkLst>
          <pc:docMk/>
          <pc:sldMk cId="3480709416" sldId="257"/>
        </pc:sldMkLst>
      </pc:sldChg>
      <pc:sldChg chg="modSp mod">
        <pc:chgData name="Luke Amos" userId="80126f9f-26e7-4b0e-9912-c0b4f3d1c8ff" providerId="ADAL" clId="{3E33B818-B41A-4AC7-86D2-F75D4E450653}" dt="2023-02-07T20:26:18.578" v="88" actId="20577"/>
        <pc:sldMkLst>
          <pc:docMk/>
          <pc:sldMk cId="3796822781" sldId="258"/>
        </pc:sldMkLst>
      </pc:sldChg>
      <pc:sldChg chg="modSp mod">
        <pc:chgData name="Luke Amos" userId="80126f9f-26e7-4b0e-9912-c0b4f3d1c8ff" providerId="ADAL" clId="{3E33B818-B41A-4AC7-86D2-F75D4E450653}" dt="2023-02-07T20:26:58.443" v="98" actId="1036"/>
        <pc:sldMkLst>
          <pc:docMk/>
          <pc:sldMk cId="3685547967" sldId="259"/>
        </pc:sldMkLst>
      </pc:sldChg>
      <pc:sldChg chg="modSp mod">
        <pc:chgData name="Luke Amos" userId="80126f9f-26e7-4b0e-9912-c0b4f3d1c8ff" providerId="ADAL" clId="{3E33B818-B41A-4AC7-86D2-F75D4E450653}" dt="2023-02-07T20:27:55.239" v="153" actId="1076"/>
        <pc:sldMkLst>
          <pc:docMk/>
          <pc:sldMk cId="3492357955" sldId="260"/>
        </pc:sldMkLst>
      </pc:sldChg>
      <pc:sldChg chg="addSp modSp new mod">
        <pc:chgData name="Luke Amos" userId="80126f9f-26e7-4b0e-9912-c0b4f3d1c8ff" providerId="ADAL" clId="{3E33B818-B41A-4AC7-86D2-F75D4E450653}" dt="2023-02-07T20:52:34.658" v="458" actId="1582"/>
        <pc:sldMkLst>
          <pc:docMk/>
          <pc:sldMk cId="237445871"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21900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5862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260767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56165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39984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86155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06086-E1DC-42EF-8E6E-630B1044DE0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270078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D06086-E1DC-42EF-8E6E-630B1044DE01}"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61781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D06086-E1DC-42EF-8E6E-630B1044DE01}"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976560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06086-E1DC-42EF-8E6E-630B1044DE01}"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53667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D06086-E1DC-42EF-8E6E-630B1044DE0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45403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452340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D06086-E1DC-42EF-8E6E-630B1044DE01}"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236629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345764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06086-E1DC-42EF-8E6E-630B1044DE01}"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5AAF19-48CD-4CBC-BCCD-A1E3BBCED61D}" type="slidenum">
              <a:rPr lang="en-GB" smtClean="0"/>
              <a:t>‹#›</a:t>
            </a:fld>
            <a:endParaRPr lang="en-GB"/>
          </a:p>
        </p:txBody>
      </p:sp>
    </p:spTree>
    <p:extLst>
      <p:ext uri="{BB962C8B-B14F-4D97-AF65-F5344CB8AC3E}">
        <p14:creationId xmlns:p14="http://schemas.microsoft.com/office/powerpoint/2010/main" val="95781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A293EB-2F03-47C4-98F6-935661F2F1F7}"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81028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293EB-2F03-47C4-98F6-935661F2F1F7}"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53441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A293EB-2F03-47C4-98F6-935661F2F1F7}"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75330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A293EB-2F03-47C4-98F6-935661F2F1F7}"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330063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293EB-2F03-47C4-98F6-935661F2F1F7}"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89266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A293EB-2F03-47C4-98F6-935661F2F1F7}"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21772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A293EB-2F03-47C4-98F6-935661F2F1F7}"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D10463-3D41-48C0-B509-198D9E509F43}" type="slidenum">
              <a:rPr lang="en-GB" smtClean="0"/>
              <a:t>‹#›</a:t>
            </a:fld>
            <a:endParaRPr lang="en-GB"/>
          </a:p>
        </p:txBody>
      </p:sp>
    </p:spTree>
    <p:extLst>
      <p:ext uri="{BB962C8B-B14F-4D97-AF65-F5344CB8AC3E}">
        <p14:creationId xmlns:p14="http://schemas.microsoft.com/office/powerpoint/2010/main" val="139974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C4A293EB-2F03-47C4-98F6-935661F2F1F7}"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5D10463-3D41-48C0-B509-198D9E509F43}" type="slidenum">
              <a:rPr lang="en-GB" smtClean="0"/>
              <a:t>‹#›</a:t>
            </a:fld>
            <a:endParaRPr lang="en-GB"/>
          </a:p>
        </p:txBody>
      </p:sp>
    </p:spTree>
    <p:extLst>
      <p:ext uri="{BB962C8B-B14F-4D97-AF65-F5344CB8AC3E}">
        <p14:creationId xmlns:p14="http://schemas.microsoft.com/office/powerpoint/2010/main" val="110414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7D06086-E1DC-42EF-8E6E-630B1044DE01}"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A95AAF19-48CD-4CBC-BCCD-A1E3BBCED61D}" type="slidenum">
              <a:rPr lang="en-GB" smtClean="0"/>
              <a:t>‹#›</a:t>
            </a:fld>
            <a:endParaRPr lang="en-GB"/>
          </a:p>
        </p:txBody>
      </p:sp>
    </p:spTree>
    <p:extLst>
      <p:ext uri="{BB962C8B-B14F-4D97-AF65-F5344CB8AC3E}">
        <p14:creationId xmlns:p14="http://schemas.microsoft.com/office/powerpoint/2010/main" val="2757936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sc.org.uk/shakespeare-learning-zone/macbeth/character/whoswho#_anno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A900DD4-12EA-8476-2BAB-D6D205C5165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9447" y="287866"/>
            <a:ext cx="744220" cy="1016000"/>
          </a:xfrm>
          <a:prstGeom prst="rect">
            <a:avLst/>
          </a:prstGeom>
        </p:spPr>
      </p:pic>
      <p:pic>
        <p:nvPicPr>
          <p:cNvPr id="5" name="Picture 4">
            <a:extLst>
              <a:ext uri="{FF2B5EF4-FFF2-40B4-BE49-F238E27FC236}">
                <a16:creationId xmlns:a16="http://schemas.microsoft.com/office/drawing/2014/main" id="{067C030B-1FDE-BE3E-6DFB-05021A9E47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1917">
            <a:off x="5336801" y="410327"/>
            <a:ext cx="1306281" cy="457846"/>
          </a:xfrm>
          <a:prstGeom prst="rect">
            <a:avLst/>
          </a:prstGeom>
          <a:noFill/>
          <a:ln>
            <a:noFill/>
          </a:ln>
        </p:spPr>
      </p:pic>
      <p:pic>
        <p:nvPicPr>
          <p:cNvPr id="6" name="Picture 5" descr="A close up of a logo&#10;&#10;Description automatically generated">
            <a:extLst>
              <a:ext uri="{FF2B5EF4-FFF2-40B4-BE49-F238E27FC236}">
                <a16:creationId xmlns:a16="http://schemas.microsoft.com/office/drawing/2014/main" id="{D955616A-61EA-532B-098A-CBD65A9164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245" y="11408411"/>
            <a:ext cx="5731510" cy="454660"/>
          </a:xfrm>
          <a:prstGeom prst="rect">
            <a:avLst/>
          </a:prstGeom>
          <a:noFill/>
        </p:spPr>
      </p:pic>
      <p:sp>
        <p:nvSpPr>
          <p:cNvPr id="7" name="Text Box 1">
            <a:extLst>
              <a:ext uri="{FF2B5EF4-FFF2-40B4-BE49-F238E27FC236}">
                <a16:creationId xmlns:a16="http://schemas.microsoft.com/office/drawing/2014/main" id="{4D6716AA-73C8-2EA2-5731-221C4646DD52}"/>
              </a:ext>
            </a:extLst>
          </p:cNvPr>
          <p:cNvSpPr txBox="1"/>
          <p:nvPr/>
        </p:nvSpPr>
        <p:spPr>
          <a:xfrm>
            <a:off x="1921226" y="1964690"/>
            <a:ext cx="3015570" cy="1369414"/>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defTabSz="914400">
              <a:lnSpc>
                <a:spcPct val="106000"/>
              </a:lnSpc>
              <a:spcAft>
                <a:spcPts val="800"/>
              </a:spcAft>
            </a:pPr>
            <a:r>
              <a:rPr lang="en-US" sz="48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‘Macbeth’</a:t>
            </a:r>
          </a:p>
          <a:p>
            <a:pPr algn="ctr" defTabSz="914400">
              <a:lnSpc>
                <a:spcPct val="106000"/>
              </a:lnSpc>
              <a:spcAft>
                <a:spcPts val="800"/>
              </a:spcAft>
            </a:pPr>
            <a:r>
              <a:rPr lang="en-US" sz="24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By William Shakespeare</a:t>
            </a:r>
            <a:endParaRPr lang="en-GB" sz="2400" dirty="0">
              <a:solidFill>
                <a:prstClr val="black"/>
              </a:solidFill>
              <a:latin typeface="Modern Love Caps" panose="04070805081001020A01" pitchFamily="82"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80BA5581-301D-FB95-2B2F-775284077702}"/>
              </a:ext>
            </a:extLst>
          </p:cNvPr>
          <p:cNvSpPr txBox="1"/>
          <p:nvPr/>
        </p:nvSpPr>
        <p:spPr>
          <a:xfrm>
            <a:off x="563245" y="9076690"/>
            <a:ext cx="5731510" cy="165827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defTabSz="914400">
              <a:lnSpc>
                <a:spcPct val="106000"/>
              </a:lnSpc>
              <a:spcAft>
                <a:spcPts val="800"/>
              </a:spcAft>
            </a:pPr>
            <a:r>
              <a:rPr lang="en-US" sz="4800" dirty="0">
                <a:ln w="6604" cap="flat" cmpd="sng" algn="ctr">
                  <a:solidFill>
                    <a:srgbClr val="7030A0"/>
                  </a:solidFill>
                  <a:prstDash val="solid"/>
                  <a:round/>
                </a:ln>
                <a:solidFill>
                  <a:srgbClr val="7030A0"/>
                </a:solidFill>
                <a:latin typeface="Modern Love Caps" panose="04070805081001020A01" pitchFamily="82" charset="0"/>
                <a:ea typeface="Calibri" panose="020F0502020204030204" pitchFamily="34" charset="0"/>
                <a:cs typeface="Times New Roman" panose="02020603050405020304" pitchFamily="18" charset="0"/>
              </a:rPr>
              <a:t>Revision Masterclass Notebook</a:t>
            </a:r>
            <a:endParaRPr lang="en-GB" sz="1100" dirty="0">
              <a:solidFill>
                <a:prstClr val="black"/>
              </a:solidFill>
              <a:latin typeface="Modern Love Caps" panose="04070805081001020A01" pitchFamily="82"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5D6C83E-D394-FBDF-F29B-7FDD0C617A99}"/>
              </a:ext>
            </a:extLst>
          </p:cNvPr>
          <p:cNvPicPr>
            <a:picLocks noChangeAspect="1"/>
          </p:cNvPicPr>
          <p:nvPr/>
        </p:nvPicPr>
        <p:blipFill>
          <a:blip r:embed="rId5"/>
          <a:stretch>
            <a:fillRect/>
          </a:stretch>
        </p:blipFill>
        <p:spPr>
          <a:xfrm>
            <a:off x="1978385" y="4125118"/>
            <a:ext cx="2901229" cy="4315496"/>
          </a:xfrm>
          <a:prstGeom prst="rect">
            <a:avLst/>
          </a:prstGeom>
          <a:ln>
            <a:noFill/>
          </a:ln>
          <a:effectLst>
            <a:softEdge rad="112500"/>
          </a:effectLst>
        </p:spPr>
      </p:pic>
    </p:spTree>
    <p:extLst>
      <p:ext uri="{BB962C8B-B14F-4D97-AF65-F5344CB8AC3E}">
        <p14:creationId xmlns:p14="http://schemas.microsoft.com/office/powerpoint/2010/main" val="41184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3C26B-2332-0328-8BB9-9DF09BB25040}"/>
              </a:ext>
            </a:extLst>
          </p:cNvPr>
          <p:cNvPicPr>
            <a:picLocks noChangeAspect="1"/>
          </p:cNvPicPr>
          <p:nvPr/>
        </p:nvPicPr>
        <p:blipFill>
          <a:blip r:embed="rId2"/>
          <a:stretch>
            <a:fillRect/>
          </a:stretch>
        </p:blipFill>
        <p:spPr>
          <a:xfrm>
            <a:off x="0" y="12058269"/>
            <a:ext cx="6858000" cy="133731"/>
          </a:xfrm>
          <a:prstGeom prst="rect">
            <a:avLst/>
          </a:prstGeom>
        </p:spPr>
      </p:pic>
      <p:pic>
        <p:nvPicPr>
          <p:cNvPr id="3" name="Picture 2" descr="A picture containing fireworks&#10;&#10;Description automatically generated">
            <a:extLst>
              <a:ext uri="{FF2B5EF4-FFF2-40B4-BE49-F238E27FC236}">
                <a16:creationId xmlns:a16="http://schemas.microsoft.com/office/drawing/2014/main" id="{748D0054-CC54-8A67-D3F3-20DB3D1931EB}"/>
              </a:ext>
            </a:extLst>
          </p:cNvPr>
          <p:cNvPicPr/>
          <p:nvPr/>
        </p:nvPicPr>
        <p:blipFill rotWithShape="1">
          <a:blip r:embed="rId3" cstate="print">
            <a:extLst>
              <a:ext uri="{28A0092B-C50C-407E-A947-70E740481C1C}">
                <a14:useLocalDpi xmlns:a14="http://schemas.microsoft.com/office/drawing/2010/main" val="0"/>
              </a:ext>
            </a:extLst>
          </a:blip>
          <a:srcRect l="12109" t="4224" r="12209"/>
          <a:stretch/>
        </p:blipFill>
        <p:spPr bwMode="auto">
          <a:xfrm>
            <a:off x="3046268" y="10553233"/>
            <a:ext cx="765463" cy="1257767"/>
          </a:xfrm>
          <a:prstGeom prst="rect">
            <a:avLst/>
          </a:prstGeom>
          <a:ln>
            <a:noFill/>
          </a:ln>
          <a:effectLst/>
          <a:extLst>
            <a:ext uri="{53640926-AAD7-44D8-BBD7-CCE9431645EC}">
              <a14:shadowObscured xmlns:a14="http://schemas.microsoft.com/office/drawing/2010/main"/>
            </a:ext>
          </a:extLst>
        </p:spPr>
      </p:pic>
      <p:sp>
        <p:nvSpPr>
          <p:cNvPr id="4" name="Right Triangle 3">
            <a:extLst>
              <a:ext uri="{FF2B5EF4-FFF2-40B4-BE49-F238E27FC236}">
                <a16:creationId xmlns:a16="http://schemas.microsoft.com/office/drawing/2014/main" id="{B0875A0F-5F00-BF4F-F120-3608F701E921}"/>
              </a:ext>
            </a:extLst>
          </p:cNvPr>
          <p:cNvSpPr/>
          <p:nvPr/>
        </p:nvSpPr>
        <p:spPr>
          <a:xfrm flipV="1">
            <a:off x="0" y="0"/>
            <a:ext cx="6858000" cy="6872308"/>
          </a:xfrm>
          <a:prstGeom prst="rtTriangle">
            <a:avLst/>
          </a:prstGeom>
          <a:solidFill>
            <a:srgbClr val="782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a:extLst>
              <a:ext uri="{FF2B5EF4-FFF2-40B4-BE49-F238E27FC236}">
                <a16:creationId xmlns:a16="http://schemas.microsoft.com/office/drawing/2014/main" id="{369E89EE-B25E-099A-C654-786F39211C80}"/>
              </a:ext>
            </a:extLst>
          </p:cNvPr>
          <p:cNvGrpSpPr/>
          <p:nvPr/>
        </p:nvGrpSpPr>
        <p:grpSpPr>
          <a:xfrm>
            <a:off x="199826" y="216292"/>
            <a:ext cx="1204068" cy="1826289"/>
            <a:chOff x="199826" y="216292"/>
            <a:chExt cx="1204068" cy="1826289"/>
          </a:xfrm>
        </p:grpSpPr>
        <p:pic>
          <p:nvPicPr>
            <p:cNvPr id="5" name="Picture 4" descr="Text&#10;&#10;Description automatically generated with medium confidence">
              <a:extLst>
                <a:ext uri="{FF2B5EF4-FFF2-40B4-BE49-F238E27FC236}">
                  <a16:creationId xmlns:a16="http://schemas.microsoft.com/office/drawing/2014/main" id="{4FEEBC7B-D33B-3EE7-9B53-064767231592}"/>
                </a:ext>
              </a:extLst>
            </p:cNvPr>
            <p:cNvPicPr>
              <a:picLocks noChangeAspect="1"/>
            </p:cNvPicPr>
            <p:nvPr/>
          </p:nvPicPr>
          <p:blipFill rotWithShape="1">
            <a:blip r:embed="rId4">
              <a:extLst>
                <a:ext uri="{28A0092B-C50C-407E-A947-70E740481C1C}">
                  <a14:useLocalDpi xmlns:a14="http://schemas.microsoft.com/office/drawing/2010/main" val="0"/>
                </a:ext>
              </a:extLst>
            </a:blip>
            <a:srcRect r="54850"/>
            <a:stretch/>
          </p:blipFill>
          <p:spPr>
            <a:xfrm>
              <a:off x="263193" y="216292"/>
              <a:ext cx="1077335" cy="10583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0E3B19D9-EE1D-8C98-DBFA-0B77A96BDE3C}"/>
                </a:ext>
              </a:extLst>
            </p:cNvPr>
            <p:cNvPicPr>
              <a:picLocks noChangeAspect="1"/>
            </p:cNvPicPr>
            <p:nvPr/>
          </p:nvPicPr>
          <p:blipFill rotWithShape="1">
            <a:blip r:embed="rId4">
              <a:extLst>
                <a:ext uri="{28A0092B-C50C-407E-A947-70E740481C1C}">
                  <a14:useLocalDpi xmlns:a14="http://schemas.microsoft.com/office/drawing/2010/main" val="0"/>
                </a:ext>
              </a:extLst>
            </a:blip>
            <a:srcRect l="45509" t="15150" b="20216"/>
            <a:stretch/>
          </p:blipFill>
          <p:spPr>
            <a:xfrm>
              <a:off x="199826" y="1420427"/>
              <a:ext cx="1204068" cy="622154"/>
            </a:xfrm>
            <a:prstGeom prst="rect">
              <a:avLst/>
            </a:prstGeom>
          </p:spPr>
        </p:pic>
      </p:grpSp>
      <p:pic>
        <p:nvPicPr>
          <p:cNvPr id="8" name="Picture 7" descr="Logo&#10;&#10;Description automatically generated">
            <a:extLst>
              <a:ext uri="{FF2B5EF4-FFF2-40B4-BE49-F238E27FC236}">
                <a16:creationId xmlns:a16="http://schemas.microsoft.com/office/drawing/2014/main" id="{382E64BD-DD61-68D0-4D16-F4226E1705EE}"/>
              </a:ext>
            </a:extLst>
          </p:cNvPr>
          <p:cNvPicPr>
            <a:picLocks noChangeAspect="1"/>
          </p:cNvPicPr>
          <p:nvPr/>
        </p:nvPicPr>
        <p:blipFill rotWithShape="1">
          <a:blip r:embed="rId5">
            <a:extLst>
              <a:ext uri="{28A0092B-C50C-407E-A947-70E740481C1C}">
                <a14:useLocalDpi xmlns:a14="http://schemas.microsoft.com/office/drawing/2010/main" val="0"/>
              </a:ext>
            </a:extLst>
          </a:blip>
          <a:srcRect l="20173" t="35603" r="54120" b="41696"/>
          <a:stretch/>
        </p:blipFill>
        <p:spPr>
          <a:xfrm>
            <a:off x="3363434" y="0"/>
            <a:ext cx="3494566" cy="3721395"/>
          </a:xfrm>
          <a:prstGeom prst="rect">
            <a:avLst/>
          </a:prstGeom>
        </p:spPr>
      </p:pic>
    </p:spTree>
    <p:extLst>
      <p:ext uri="{BB962C8B-B14F-4D97-AF65-F5344CB8AC3E}">
        <p14:creationId xmlns:p14="http://schemas.microsoft.com/office/powerpoint/2010/main" val="11194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4B6B6-FD75-700E-CA6B-6E96882AE2E3}"/>
              </a:ext>
            </a:extLst>
          </p:cNvPr>
          <p:cNvPicPr>
            <a:picLocks noChangeAspect="1"/>
          </p:cNvPicPr>
          <p:nvPr/>
        </p:nvPicPr>
        <p:blipFill>
          <a:blip r:embed="rId2"/>
          <a:stretch>
            <a:fillRect/>
          </a:stretch>
        </p:blipFill>
        <p:spPr>
          <a:xfrm>
            <a:off x="0" y="12058269"/>
            <a:ext cx="6858000" cy="133731"/>
          </a:xfrm>
          <a:prstGeom prst="rect">
            <a:avLst/>
          </a:prstGeom>
        </p:spPr>
      </p:pic>
      <p:sp>
        <p:nvSpPr>
          <p:cNvPr id="4" name="Title 3">
            <a:extLst>
              <a:ext uri="{FF2B5EF4-FFF2-40B4-BE49-F238E27FC236}">
                <a16:creationId xmlns:a16="http://schemas.microsoft.com/office/drawing/2014/main" id="{434B6BE4-CB63-AF05-8B37-268F870E4C3F}"/>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What does </a:t>
            </a:r>
            <a:r>
              <a:rPr kumimoji="0" lang="en-GB" sz="3200" b="0" i="0" u="none" strike="noStrike" kern="1200" cap="none" spc="0" normalizeH="0" baseline="0" noProof="0" dirty="0" err="1">
                <a:ln>
                  <a:noFill/>
                </a:ln>
                <a:solidFill>
                  <a:srgbClr val="7030A0"/>
                </a:solidFill>
                <a:effectLst/>
                <a:uLnTx/>
                <a:uFillTx/>
                <a:latin typeface="Modern Love Caps" panose="04070805081001020A01" pitchFamily="82" charset="0"/>
                <a:ea typeface="+mn-ea"/>
                <a:cs typeface="+mn-cs"/>
              </a:rPr>
              <a:t>th</a:t>
            </a:r>
            <a:r>
              <a:rPr lang="en-GB" sz="3200" dirty="0">
                <a:solidFill>
                  <a:srgbClr val="7030A0"/>
                </a:solidFill>
                <a:latin typeface="Modern Love Caps" panose="04070805081001020A01" pitchFamily="82" charset="0"/>
              </a:rPr>
              <a:t>e question look like?</a:t>
            </a:r>
            <a:endPar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endParaRPr>
          </a:p>
        </p:txBody>
      </p:sp>
      <p:sp>
        <p:nvSpPr>
          <p:cNvPr id="9" name="Content Placeholder 2">
            <a:extLst>
              <a:ext uri="{FF2B5EF4-FFF2-40B4-BE49-F238E27FC236}">
                <a16:creationId xmlns:a16="http://schemas.microsoft.com/office/drawing/2014/main" id="{0CBD2C91-067D-A54C-8026-4D6CDC7C0066}"/>
              </a:ext>
            </a:extLst>
          </p:cNvPr>
          <p:cNvSpPr txBox="1">
            <a:spLocks/>
          </p:cNvSpPr>
          <p:nvPr/>
        </p:nvSpPr>
        <p:spPr>
          <a:xfrm>
            <a:off x="414338" y="1049514"/>
            <a:ext cx="5915025" cy="62118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Literature Paper 1 – </a:t>
            </a:r>
            <a:r>
              <a:rPr lang="en-GB" sz="2000" b="1" dirty="0">
                <a:solidFill>
                  <a:srgbClr val="7030A0"/>
                </a:solidFill>
              </a:rPr>
              <a:t>The Shakespeare (Macbeth) question will be first – Section A</a:t>
            </a:r>
          </a:p>
        </p:txBody>
      </p:sp>
      <p:graphicFrame>
        <p:nvGraphicFramePr>
          <p:cNvPr id="10" name="Table 4">
            <a:extLst>
              <a:ext uri="{FF2B5EF4-FFF2-40B4-BE49-F238E27FC236}">
                <a16:creationId xmlns:a16="http://schemas.microsoft.com/office/drawing/2014/main" id="{4B0D7CE6-25E0-6DD4-F3E1-5B8BAE812BD8}"/>
              </a:ext>
            </a:extLst>
          </p:cNvPr>
          <p:cNvGraphicFramePr>
            <a:graphicFrameLocks noGrp="1"/>
          </p:cNvGraphicFramePr>
          <p:nvPr>
            <p:extLst>
              <p:ext uri="{D42A27DB-BD31-4B8C-83A1-F6EECF244321}">
                <p14:modId xmlns:p14="http://schemas.microsoft.com/office/powerpoint/2010/main" val="549661713"/>
              </p:ext>
            </p:extLst>
          </p:nvPr>
        </p:nvGraphicFramePr>
        <p:xfrm>
          <a:off x="383382" y="1885467"/>
          <a:ext cx="4572000" cy="3040380"/>
        </p:xfrm>
        <a:graphic>
          <a:graphicData uri="http://schemas.openxmlformats.org/drawingml/2006/table">
            <a:tbl>
              <a:tblPr firstRow="1" bandRow="1">
                <a:tableStyleId>{5940675A-B579-460E-94D1-54222C63F5DA}</a:tableStyleId>
              </a:tblPr>
              <a:tblGrid>
                <a:gridCol w="495300">
                  <a:extLst>
                    <a:ext uri="{9D8B030D-6E8A-4147-A177-3AD203B41FA5}">
                      <a16:colId xmlns:a16="http://schemas.microsoft.com/office/drawing/2014/main" val="3312303734"/>
                    </a:ext>
                  </a:extLst>
                </a:gridCol>
                <a:gridCol w="4076700">
                  <a:extLst>
                    <a:ext uri="{9D8B030D-6E8A-4147-A177-3AD203B41FA5}">
                      <a16:colId xmlns:a16="http://schemas.microsoft.com/office/drawing/2014/main" val="1828317284"/>
                    </a:ext>
                  </a:extLst>
                </a:gridCol>
              </a:tblGrid>
              <a:tr h="370840">
                <a:tc>
                  <a:txBody>
                    <a:bodyPr/>
                    <a:lstStyle/>
                    <a:p>
                      <a:r>
                        <a:rPr lang="en-GB" b="1" dirty="0"/>
                        <a:t>AO1</a:t>
                      </a:r>
                    </a:p>
                  </a:txBody>
                  <a:tcPr/>
                </a:tc>
                <a:tc>
                  <a:txBody>
                    <a:bodyPr/>
                    <a:lstStyle/>
                    <a:p>
                      <a:r>
                        <a:rPr lang="en-GB" dirty="0"/>
                        <a:t>Read, understand and respond to texts. Students should be able to: maintain a critical style and develop an informed personal response; use textual references, including quotations, to support and illustrate interpretations. </a:t>
                      </a:r>
                    </a:p>
                  </a:txBody>
                  <a:tcPr/>
                </a:tc>
                <a:extLst>
                  <a:ext uri="{0D108BD9-81ED-4DB2-BD59-A6C34878D82A}">
                    <a16:rowId xmlns:a16="http://schemas.microsoft.com/office/drawing/2014/main" val="2329855304"/>
                  </a:ext>
                </a:extLst>
              </a:tr>
              <a:tr h="370840">
                <a:tc>
                  <a:txBody>
                    <a:bodyPr/>
                    <a:lstStyle/>
                    <a:p>
                      <a:r>
                        <a:rPr lang="en-GB" b="1" dirty="0"/>
                        <a:t>AO2</a:t>
                      </a:r>
                    </a:p>
                  </a:txBody>
                  <a:tcPr/>
                </a:tc>
                <a:tc>
                  <a:txBody>
                    <a:bodyPr/>
                    <a:lstStyle/>
                    <a:p>
                      <a:r>
                        <a:rPr lang="en-GB" dirty="0"/>
                        <a:t>Analyse the language, form and structure used by a writer to create meanings and effects, using relevant subject terminology where appropriate.</a:t>
                      </a:r>
                    </a:p>
                  </a:txBody>
                  <a:tcPr/>
                </a:tc>
                <a:extLst>
                  <a:ext uri="{0D108BD9-81ED-4DB2-BD59-A6C34878D82A}">
                    <a16:rowId xmlns:a16="http://schemas.microsoft.com/office/drawing/2014/main" val="3164800891"/>
                  </a:ext>
                </a:extLst>
              </a:tr>
              <a:tr h="370840">
                <a:tc>
                  <a:txBody>
                    <a:bodyPr/>
                    <a:lstStyle/>
                    <a:p>
                      <a:r>
                        <a:rPr lang="en-GB" b="1" dirty="0"/>
                        <a:t>AO3</a:t>
                      </a:r>
                    </a:p>
                  </a:txBody>
                  <a:tcPr/>
                </a:tc>
                <a:tc>
                  <a:txBody>
                    <a:bodyPr/>
                    <a:lstStyle/>
                    <a:p>
                      <a:r>
                        <a:rPr lang="en-GB" dirty="0"/>
                        <a:t>Show understanding of the relationships between texts and the contexts in which they were written.</a:t>
                      </a:r>
                    </a:p>
                  </a:txBody>
                  <a:tcPr/>
                </a:tc>
                <a:extLst>
                  <a:ext uri="{0D108BD9-81ED-4DB2-BD59-A6C34878D82A}">
                    <a16:rowId xmlns:a16="http://schemas.microsoft.com/office/drawing/2014/main" val="2993364313"/>
                  </a:ext>
                </a:extLst>
              </a:tr>
              <a:tr h="370840">
                <a:tc>
                  <a:txBody>
                    <a:bodyPr/>
                    <a:lstStyle/>
                    <a:p>
                      <a:r>
                        <a:rPr lang="en-GB" b="1" dirty="0"/>
                        <a:t>AO4</a:t>
                      </a:r>
                    </a:p>
                  </a:txBody>
                  <a:tcPr/>
                </a:tc>
                <a:tc>
                  <a:txBody>
                    <a:bodyPr/>
                    <a:lstStyle/>
                    <a:p>
                      <a:r>
                        <a:rPr lang="en-GB" dirty="0"/>
                        <a:t>Use a range of vocabulary and sentence structures for clarity, purpose and effect, with </a:t>
                      </a:r>
                      <a:r>
                        <a:rPr lang="en-GB" b="1" dirty="0">
                          <a:solidFill>
                            <a:srgbClr val="00B050"/>
                          </a:solidFill>
                        </a:rPr>
                        <a:t>accurate spelling and punctuation.</a:t>
                      </a:r>
                    </a:p>
                  </a:txBody>
                  <a:tcPr/>
                </a:tc>
                <a:extLst>
                  <a:ext uri="{0D108BD9-81ED-4DB2-BD59-A6C34878D82A}">
                    <a16:rowId xmlns:a16="http://schemas.microsoft.com/office/drawing/2014/main" val="1590329220"/>
                  </a:ext>
                </a:extLst>
              </a:tr>
            </a:tbl>
          </a:graphicData>
        </a:graphic>
      </p:graphicFrame>
      <p:sp>
        <p:nvSpPr>
          <p:cNvPr id="11" name="TextBox 10">
            <a:extLst>
              <a:ext uri="{FF2B5EF4-FFF2-40B4-BE49-F238E27FC236}">
                <a16:creationId xmlns:a16="http://schemas.microsoft.com/office/drawing/2014/main" id="{955D42BE-D195-3CA7-3AB3-4D7D25642F38}"/>
              </a:ext>
            </a:extLst>
          </p:cNvPr>
          <p:cNvSpPr txBox="1"/>
          <p:nvPr/>
        </p:nvSpPr>
        <p:spPr>
          <a:xfrm>
            <a:off x="5119689" y="2337137"/>
            <a:ext cx="1354929" cy="2308324"/>
          </a:xfrm>
          <a:prstGeom prst="rect">
            <a:avLst/>
          </a:prstGeom>
          <a:noFill/>
        </p:spPr>
        <p:txBody>
          <a:bodyPr wrap="square" rtlCol="0">
            <a:spAutoFit/>
          </a:bodyPr>
          <a:lstStyle/>
          <a:p>
            <a:r>
              <a:rPr lang="en-GB" b="1" dirty="0">
                <a:solidFill>
                  <a:srgbClr val="00B050"/>
                </a:solidFill>
              </a:rPr>
              <a:t>Assessment Objectives:</a:t>
            </a:r>
          </a:p>
          <a:p>
            <a:r>
              <a:rPr lang="en-GB" dirty="0"/>
              <a:t>These are the skills that an examiner will be looking for.</a:t>
            </a:r>
          </a:p>
        </p:txBody>
      </p:sp>
      <p:sp>
        <p:nvSpPr>
          <p:cNvPr id="12" name="TextBox 11">
            <a:extLst>
              <a:ext uri="{FF2B5EF4-FFF2-40B4-BE49-F238E27FC236}">
                <a16:creationId xmlns:a16="http://schemas.microsoft.com/office/drawing/2014/main" id="{7A49CA1C-715E-79D4-4728-04AFD7869CB6}"/>
              </a:ext>
            </a:extLst>
          </p:cNvPr>
          <p:cNvSpPr txBox="1"/>
          <p:nvPr/>
        </p:nvSpPr>
        <p:spPr>
          <a:xfrm>
            <a:off x="528637" y="5220872"/>
            <a:ext cx="3073400" cy="646331"/>
          </a:xfrm>
          <a:custGeom>
            <a:avLst/>
            <a:gdLst>
              <a:gd name="connsiteX0" fmla="*/ 0 w 3073400"/>
              <a:gd name="connsiteY0" fmla="*/ 0 h 646331"/>
              <a:gd name="connsiteX1" fmla="*/ 542967 w 3073400"/>
              <a:gd name="connsiteY1" fmla="*/ 0 h 646331"/>
              <a:gd name="connsiteX2" fmla="*/ 1116669 w 3073400"/>
              <a:gd name="connsiteY2" fmla="*/ 0 h 646331"/>
              <a:gd name="connsiteX3" fmla="*/ 1659636 w 3073400"/>
              <a:gd name="connsiteY3" fmla="*/ 0 h 646331"/>
              <a:gd name="connsiteX4" fmla="*/ 2110401 w 3073400"/>
              <a:gd name="connsiteY4" fmla="*/ 0 h 646331"/>
              <a:gd name="connsiteX5" fmla="*/ 2622635 w 3073400"/>
              <a:gd name="connsiteY5" fmla="*/ 0 h 646331"/>
              <a:gd name="connsiteX6" fmla="*/ 3073400 w 3073400"/>
              <a:gd name="connsiteY6" fmla="*/ 0 h 646331"/>
              <a:gd name="connsiteX7" fmla="*/ 3073400 w 3073400"/>
              <a:gd name="connsiteY7" fmla="*/ 316702 h 646331"/>
              <a:gd name="connsiteX8" fmla="*/ 3073400 w 3073400"/>
              <a:gd name="connsiteY8" fmla="*/ 646331 h 646331"/>
              <a:gd name="connsiteX9" fmla="*/ 2499699 w 3073400"/>
              <a:gd name="connsiteY9" fmla="*/ 646331 h 646331"/>
              <a:gd name="connsiteX10" fmla="*/ 2048933 w 3073400"/>
              <a:gd name="connsiteY10" fmla="*/ 646331 h 646331"/>
              <a:gd name="connsiteX11" fmla="*/ 1475232 w 3073400"/>
              <a:gd name="connsiteY11" fmla="*/ 646331 h 646331"/>
              <a:gd name="connsiteX12" fmla="*/ 962999 w 3073400"/>
              <a:gd name="connsiteY12" fmla="*/ 646331 h 646331"/>
              <a:gd name="connsiteX13" fmla="*/ 0 w 3073400"/>
              <a:gd name="connsiteY13" fmla="*/ 646331 h 646331"/>
              <a:gd name="connsiteX14" fmla="*/ 0 w 3073400"/>
              <a:gd name="connsiteY14" fmla="*/ 323166 h 646331"/>
              <a:gd name="connsiteX15" fmla="*/ 0 w 3073400"/>
              <a:gd name="connsiteY1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400" h="646331" extrusionOk="0">
                <a:moveTo>
                  <a:pt x="0" y="0"/>
                </a:moveTo>
                <a:cubicBezTo>
                  <a:pt x="136723" y="-28332"/>
                  <a:pt x="426312" y="10142"/>
                  <a:pt x="542967" y="0"/>
                </a:cubicBezTo>
                <a:cubicBezTo>
                  <a:pt x="659622" y="-10142"/>
                  <a:pt x="930785" y="2109"/>
                  <a:pt x="1116669" y="0"/>
                </a:cubicBezTo>
                <a:cubicBezTo>
                  <a:pt x="1302553" y="-2109"/>
                  <a:pt x="1531593" y="52345"/>
                  <a:pt x="1659636" y="0"/>
                </a:cubicBezTo>
                <a:cubicBezTo>
                  <a:pt x="1787679" y="-52345"/>
                  <a:pt x="1990648" y="32721"/>
                  <a:pt x="2110401" y="0"/>
                </a:cubicBezTo>
                <a:cubicBezTo>
                  <a:pt x="2230154" y="-32721"/>
                  <a:pt x="2511481" y="7259"/>
                  <a:pt x="2622635" y="0"/>
                </a:cubicBezTo>
                <a:cubicBezTo>
                  <a:pt x="2733789" y="-7259"/>
                  <a:pt x="2854107" y="29929"/>
                  <a:pt x="3073400" y="0"/>
                </a:cubicBezTo>
                <a:cubicBezTo>
                  <a:pt x="3092031" y="66497"/>
                  <a:pt x="3038913" y="183729"/>
                  <a:pt x="3073400" y="316702"/>
                </a:cubicBezTo>
                <a:cubicBezTo>
                  <a:pt x="3107887" y="449675"/>
                  <a:pt x="3070221" y="521646"/>
                  <a:pt x="3073400" y="646331"/>
                </a:cubicBezTo>
                <a:cubicBezTo>
                  <a:pt x="2899622" y="673791"/>
                  <a:pt x="2655451" y="601139"/>
                  <a:pt x="2499699" y="646331"/>
                </a:cubicBezTo>
                <a:cubicBezTo>
                  <a:pt x="2343947" y="691523"/>
                  <a:pt x="2255280" y="615340"/>
                  <a:pt x="2048933" y="646331"/>
                </a:cubicBezTo>
                <a:cubicBezTo>
                  <a:pt x="1842586" y="677322"/>
                  <a:pt x="1596851" y="624903"/>
                  <a:pt x="1475232" y="646331"/>
                </a:cubicBezTo>
                <a:cubicBezTo>
                  <a:pt x="1353613" y="667759"/>
                  <a:pt x="1071052" y="638702"/>
                  <a:pt x="962999" y="646331"/>
                </a:cubicBezTo>
                <a:cubicBezTo>
                  <a:pt x="854946" y="653960"/>
                  <a:pt x="323912" y="530782"/>
                  <a:pt x="0" y="646331"/>
                </a:cubicBezTo>
                <a:cubicBezTo>
                  <a:pt x="-24202" y="527432"/>
                  <a:pt x="10113" y="423994"/>
                  <a:pt x="0" y="323166"/>
                </a:cubicBezTo>
                <a:cubicBezTo>
                  <a:pt x="-10113" y="222338"/>
                  <a:pt x="10451" y="81861"/>
                  <a:pt x="0" y="0"/>
                </a:cubicBezTo>
                <a:close/>
              </a:path>
            </a:pathLst>
          </a:custGeom>
          <a:noFill/>
          <a:ln w="19050">
            <a:solidFill>
              <a:srgbClr val="7030A0"/>
            </a:solidFill>
            <a:extLst>
              <a:ext uri="{C807C97D-BFC1-408E-A445-0C87EB9F89A2}">
                <ask:lineSketchStyleProps xmlns:ask="http://schemas.microsoft.com/office/drawing/2018/sketchyshapes" sd="283613346">
                  <a:prstGeom prst="rect">
                    <a:avLst/>
                  </a:prstGeom>
                  <ask:type>
                    <ask:lineSketchScribble/>
                  </ask:type>
                </ask:lineSketchStyleProps>
              </a:ext>
            </a:extLst>
          </a:ln>
        </p:spPr>
        <p:txBody>
          <a:bodyPr wrap="square" rtlCol="0">
            <a:spAutoFit/>
          </a:bodyPr>
          <a:lstStyle/>
          <a:p>
            <a:r>
              <a:rPr lang="en-GB" u="sng" dirty="0"/>
              <a:t>Note:</a:t>
            </a:r>
            <a:r>
              <a:rPr lang="en-GB" dirty="0"/>
              <a:t> You are marked on </a:t>
            </a:r>
            <a:r>
              <a:rPr lang="en-GB" b="1" dirty="0">
                <a:solidFill>
                  <a:srgbClr val="00B050"/>
                </a:solidFill>
              </a:rPr>
              <a:t>SPAG</a:t>
            </a:r>
            <a:r>
              <a:rPr lang="en-GB" dirty="0"/>
              <a:t> for the Shakespeare question</a:t>
            </a:r>
          </a:p>
        </p:txBody>
      </p:sp>
      <p:cxnSp>
        <p:nvCxnSpPr>
          <p:cNvPr id="13" name="Straight Arrow Connector 12">
            <a:extLst>
              <a:ext uri="{FF2B5EF4-FFF2-40B4-BE49-F238E27FC236}">
                <a16:creationId xmlns:a16="http://schemas.microsoft.com/office/drawing/2014/main" id="{0FCAFFC0-202B-7E99-0A9A-F0D53CA4F822}"/>
              </a:ext>
            </a:extLst>
          </p:cNvPr>
          <p:cNvCxnSpPr>
            <a:cxnSpLocks/>
          </p:cNvCxnSpPr>
          <p:nvPr/>
        </p:nvCxnSpPr>
        <p:spPr>
          <a:xfrm flipH="1" flipV="1">
            <a:off x="1885950" y="4853138"/>
            <a:ext cx="184150" cy="3844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9E66EE-4A2D-28B0-85B0-31A0CADF5754}"/>
              </a:ext>
            </a:extLst>
          </p:cNvPr>
          <p:cNvCxnSpPr>
            <a:cxnSpLocks/>
            <a:stCxn id="11" idx="1"/>
          </p:cNvCxnSpPr>
          <p:nvPr/>
        </p:nvCxnSpPr>
        <p:spPr>
          <a:xfrm flipH="1">
            <a:off x="4730753" y="3491299"/>
            <a:ext cx="388936" cy="49015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BFE535-771D-625B-3352-C107A47BAD2C}"/>
              </a:ext>
            </a:extLst>
          </p:cNvPr>
          <p:cNvCxnSpPr>
            <a:cxnSpLocks/>
            <a:stCxn id="11" idx="1"/>
          </p:cNvCxnSpPr>
          <p:nvPr/>
        </p:nvCxnSpPr>
        <p:spPr>
          <a:xfrm flipH="1">
            <a:off x="4779173" y="3491299"/>
            <a:ext cx="340516" cy="92859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89E262-24D2-18A6-5F08-72F684191749}"/>
              </a:ext>
            </a:extLst>
          </p:cNvPr>
          <p:cNvCxnSpPr>
            <a:cxnSpLocks/>
            <a:stCxn id="11" idx="1"/>
          </p:cNvCxnSpPr>
          <p:nvPr/>
        </p:nvCxnSpPr>
        <p:spPr>
          <a:xfrm flipH="1" flipV="1">
            <a:off x="4711703" y="3403601"/>
            <a:ext cx="407986" cy="8769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E554295-4674-8A2B-3188-41B4179A0525}"/>
              </a:ext>
            </a:extLst>
          </p:cNvPr>
          <p:cNvCxnSpPr>
            <a:cxnSpLocks/>
            <a:stCxn id="11" idx="1"/>
          </p:cNvCxnSpPr>
          <p:nvPr/>
        </p:nvCxnSpPr>
        <p:spPr>
          <a:xfrm flipH="1" flipV="1">
            <a:off x="4634707" y="2679871"/>
            <a:ext cx="484982" cy="8114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B9B2E62-AAFD-E2DE-B86D-E72BFB4034BD}"/>
              </a:ext>
            </a:extLst>
          </p:cNvPr>
          <p:cNvSpPr txBox="1"/>
          <p:nvPr/>
        </p:nvSpPr>
        <p:spPr>
          <a:xfrm>
            <a:off x="428627" y="6317673"/>
            <a:ext cx="6045991" cy="3139321"/>
          </a:xfrm>
          <a:prstGeom prst="rect">
            <a:avLst/>
          </a:prstGeom>
          <a:noFill/>
        </p:spPr>
        <p:txBody>
          <a:bodyPr wrap="square" rtlCol="0">
            <a:spAutoFit/>
          </a:bodyPr>
          <a:lstStyle/>
          <a:p>
            <a:pPr marL="285750" indent="-285750">
              <a:buFont typeface="Arial" panose="020B0604020202020204" pitchFamily="34" charset="0"/>
              <a:buChar char="•"/>
            </a:pPr>
            <a:r>
              <a:rPr lang="en-GB" dirty="0"/>
              <a:t>The exam is </a:t>
            </a:r>
            <a:r>
              <a:rPr lang="en-GB" b="1" dirty="0"/>
              <a:t>1 hour 45 minutes </a:t>
            </a:r>
            <a:r>
              <a:rPr lang="en-GB" dirty="0"/>
              <a:t>(2 hours 10 minutes if you are given extra time) long.</a:t>
            </a:r>
          </a:p>
          <a:p>
            <a:pPr marL="285750" indent="-285750">
              <a:buFont typeface="Arial" panose="020B0604020202020204" pitchFamily="34" charset="0"/>
              <a:buChar char="•"/>
            </a:pPr>
            <a:r>
              <a:rPr lang="en-GB" dirty="0"/>
              <a:t>Spend </a:t>
            </a:r>
            <a:r>
              <a:rPr lang="en-GB" b="1" dirty="0"/>
              <a:t>1 hour on Section A</a:t>
            </a:r>
            <a:r>
              <a:rPr lang="en-GB" dirty="0"/>
              <a:t> – Macbeth (Shakespeare play) and </a:t>
            </a:r>
            <a:r>
              <a:rPr lang="en-GB" b="1" dirty="0"/>
              <a:t>45 minutes on Section B</a:t>
            </a:r>
            <a:r>
              <a:rPr lang="en-GB" dirty="0"/>
              <a:t> – A Christmas Carol (19</a:t>
            </a:r>
            <a:r>
              <a:rPr lang="en-GB" baseline="30000" dirty="0"/>
              <a:t>th</a:t>
            </a:r>
            <a:r>
              <a:rPr lang="en-GB" dirty="0"/>
              <a:t> Century novel).</a:t>
            </a:r>
          </a:p>
          <a:p>
            <a:endParaRPr lang="en-GB" dirty="0"/>
          </a:p>
          <a:p>
            <a:r>
              <a:rPr lang="en-GB" u="sng" dirty="0"/>
              <a:t>Breakdown of exam timings:</a:t>
            </a:r>
          </a:p>
          <a:p>
            <a:pPr marL="285750" indent="-285750">
              <a:buFont typeface="Arial" panose="020B0604020202020204" pitchFamily="34" charset="0"/>
              <a:buChar char="•"/>
            </a:pPr>
            <a:r>
              <a:rPr lang="en-GB" b="1" dirty="0">
                <a:solidFill>
                  <a:srgbClr val="7030A0"/>
                </a:solidFill>
              </a:rPr>
              <a:t>10 minutes </a:t>
            </a:r>
            <a:r>
              <a:rPr lang="en-GB" dirty="0"/>
              <a:t>– Read the question and the extract; annotate your extract and plan your answer</a:t>
            </a:r>
          </a:p>
          <a:p>
            <a:pPr marL="285750" indent="-285750">
              <a:buFont typeface="Arial" panose="020B0604020202020204" pitchFamily="34" charset="0"/>
              <a:buChar char="•"/>
            </a:pPr>
            <a:r>
              <a:rPr lang="en-GB" b="1" dirty="0">
                <a:solidFill>
                  <a:srgbClr val="7030A0"/>
                </a:solidFill>
              </a:rPr>
              <a:t>45 minutes </a:t>
            </a:r>
            <a:r>
              <a:rPr lang="en-GB" dirty="0"/>
              <a:t>– Writing your response</a:t>
            </a:r>
          </a:p>
          <a:p>
            <a:pPr marL="285750" indent="-285750">
              <a:buFont typeface="Arial" panose="020B0604020202020204" pitchFamily="34" charset="0"/>
              <a:buChar char="•"/>
            </a:pPr>
            <a:r>
              <a:rPr lang="en-GB" b="1" dirty="0">
                <a:solidFill>
                  <a:srgbClr val="7030A0"/>
                </a:solidFill>
              </a:rPr>
              <a:t>5 minutes </a:t>
            </a:r>
            <a:r>
              <a:rPr lang="en-GB" dirty="0"/>
              <a:t>– Proof reading your work</a:t>
            </a:r>
          </a:p>
        </p:txBody>
      </p:sp>
      <p:sp>
        <p:nvSpPr>
          <p:cNvPr id="19" name="TextBox 18">
            <a:extLst>
              <a:ext uri="{FF2B5EF4-FFF2-40B4-BE49-F238E27FC236}">
                <a16:creationId xmlns:a16="http://schemas.microsoft.com/office/drawing/2014/main" id="{589C796E-2428-A884-E301-68A4C9A2B251}"/>
              </a:ext>
            </a:extLst>
          </p:cNvPr>
          <p:cNvSpPr txBox="1"/>
          <p:nvPr/>
        </p:nvSpPr>
        <p:spPr>
          <a:xfrm>
            <a:off x="383382" y="9907464"/>
            <a:ext cx="4106863" cy="1754326"/>
          </a:xfrm>
          <a:prstGeom prst="rect">
            <a:avLst/>
          </a:prstGeom>
          <a:noFill/>
        </p:spPr>
        <p:txBody>
          <a:bodyPr wrap="square" rtlCol="0">
            <a:spAutoFit/>
          </a:bodyPr>
          <a:lstStyle/>
          <a:p>
            <a:r>
              <a:rPr lang="en-GB" b="1" dirty="0">
                <a:solidFill>
                  <a:srgbClr val="FF0000"/>
                </a:solidFill>
              </a:rPr>
              <a:t>NOTE: </a:t>
            </a:r>
            <a:r>
              <a:rPr lang="en-GB" dirty="0"/>
              <a:t>It is not enough to just mention the</a:t>
            </a:r>
            <a:r>
              <a:rPr lang="en-GB" b="1" dirty="0">
                <a:solidFill>
                  <a:srgbClr val="00B050"/>
                </a:solidFill>
              </a:rPr>
              <a:t> methods </a:t>
            </a:r>
            <a:r>
              <a:rPr lang="en-GB" dirty="0"/>
              <a:t>used by Shakespeare; you must comment on </a:t>
            </a:r>
            <a:r>
              <a:rPr lang="en-GB" b="1" dirty="0">
                <a:solidFill>
                  <a:srgbClr val="0070C0"/>
                </a:solidFill>
              </a:rPr>
              <a:t>why he has used them </a:t>
            </a:r>
            <a:r>
              <a:rPr lang="en-GB" dirty="0"/>
              <a:t>and </a:t>
            </a:r>
            <a:r>
              <a:rPr lang="en-GB" b="1" dirty="0">
                <a:solidFill>
                  <a:srgbClr val="0070C0"/>
                </a:solidFill>
              </a:rPr>
              <a:t>what they allow the audience to think/feel or understand about the selected character or theme </a:t>
            </a:r>
            <a:r>
              <a:rPr lang="en-GB" b="1" u="sng" dirty="0">
                <a:solidFill>
                  <a:srgbClr val="0070C0"/>
                </a:solidFill>
              </a:rPr>
              <a:t>in detail</a:t>
            </a:r>
            <a:r>
              <a:rPr lang="en-GB" b="1" dirty="0">
                <a:solidFill>
                  <a:srgbClr val="0070C0"/>
                </a:solidFill>
              </a:rPr>
              <a:t>.</a:t>
            </a:r>
          </a:p>
        </p:txBody>
      </p:sp>
      <p:sp>
        <p:nvSpPr>
          <p:cNvPr id="20" name="TextBox 19">
            <a:extLst>
              <a:ext uri="{FF2B5EF4-FFF2-40B4-BE49-F238E27FC236}">
                <a16:creationId xmlns:a16="http://schemas.microsoft.com/office/drawing/2014/main" id="{C2FD5090-F2B5-E00A-9E41-C773F79E71BA}"/>
              </a:ext>
            </a:extLst>
          </p:cNvPr>
          <p:cNvSpPr txBox="1"/>
          <p:nvPr/>
        </p:nvSpPr>
        <p:spPr>
          <a:xfrm>
            <a:off x="4877198" y="9768964"/>
            <a:ext cx="1596227" cy="2031325"/>
          </a:xfrm>
          <a:prstGeom prst="rect">
            <a:avLst/>
          </a:prstGeom>
          <a:noFill/>
        </p:spPr>
        <p:txBody>
          <a:bodyPr wrap="square" rtlCol="0">
            <a:spAutoFit/>
          </a:bodyPr>
          <a:lstStyle/>
          <a:p>
            <a:r>
              <a:rPr lang="en-GB" b="1" dirty="0">
                <a:solidFill>
                  <a:srgbClr val="FF0000"/>
                </a:solidFill>
              </a:rPr>
              <a:t>IMPORTANT:</a:t>
            </a:r>
            <a:r>
              <a:rPr lang="en-GB" dirty="0">
                <a:solidFill>
                  <a:srgbClr val="FF0000"/>
                </a:solidFill>
              </a:rPr>
              <a:t> </a:t>
            </a:r>
            <a:r>
              <a:rPr lang="en-GB" dirty="0"/>
              <a:t>Macbeth is a play and would be watched by an</a:t>
            </a:r>
            <a:r>
              <a:rPr lang="en-GB" b="1" dirty="0">
                <a:solidFill>
                  <a:srgbClr val="FF0000"/>
                </a:solidFill>
              </a:rPr>
              <a:t> AUDIENCE </a:t>
            </a:r>
            <a:r>
              <a:rPr lang="en-GB" dirty="0"/>
              <a:t>– </a:t>
            </a:r>
            <a:r>
              <a:rPr lang="en-GB" b="1" dirty="0">
                <a:solidFill>
                  <a:srgbClr val="FF0000"/>
                </a:solidFill>
              </a:rPr>
              <a:t>NOT A READER!</a:t>
            </a:r>
          </a:p>
        </p:txBody>
      </p:sp>
    </p:spTree>
    <p:extLst>
      <p:ext uri="{BB962C8B-B14F-4D97-AF65-F5344CB8AC3E}">
        <p14:creationId xmlns:p14="http://schemas.microsoft.com/office/powerpoint/2010/main" val="23744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Do Now: Retrieval Practise</a:t>
            </a:r>
          </a:p>
        </p:txBody>
      </p:sp>
      <p:sp>
        <p:nvSpPr>
          <p:cNvPr id="9" name="TextBox 8">
            <a:extLst>
              <a:ext uri="{FF2B5EF4-FFF2-40B4-BE49-F238E27FC236}">
                <a16:creationId xmlns:a16="http://schemas.microsoft.com/office/drawing/2014/main" id="{DCA45452-FD8B-61C6-40F9-2A1228E39461}"/>
              </a:ext>
            </a:extLst>
          </p:cNvPr>
          <p:cNvSpPr txBox="1"/>
          <p:nvPr/>
        </p:nvSpPr>
        <p:spPr>
          <a:xfrm>
            <a:off x="253092" y="1020278"/>
            <a:ext cx="6351816" cy="523220"/>
          </a:xfrm>
          <a:prstGeom prst="rect">
            <a:avLst/>
          </a:prstGeom>
          <a:noFill/>
          <a:ln w="28575">
            <a:solidFill>
              <a:schemeClr val="tx1"/>
            </a:solidFill>
          </a:ln>
        </p:spPr>
        <p:txBody>
          <a:bodyPr wrap="square" rtlCol="0">
            <a:spAutoFit/>
          </a:bodyPr>
          <a:lstStyle/>
          <a:p>
            <a:pPr algn="ctr"/>
            <a:r>
              <a:rPr lang="en-GB" sz="1400" u="sng" dirty="0"/>
              <a:t>TASK:</a:t>
            </a:r>
            <a:r>
              <a:rPr lang="en-GB" sz="1400" dirty="0"/>
              <a:t> Answer the following questions and then identify the quotations that match the icons.</a:t>
            </a:r>
          </a:p>
        </p:txBody>
      </p:sp>
      <p:graphicFrame>
        <p:nvGraphicFramePr>
          <p:cNvPr id="10" name="Table 8">
            <a:extLst>
              <a:ext uri="{FF2B5EF4-FFF2-40B4-BE49-F238E27FC236}">
                <a16:creationId xmlns:a16="http://schemas.microsoft.com/office/drawing/2014/main" id="{4D9F7D03-3CE8-676D-5DE2-8A008F11304D}"/>
              </a:ext>
            </a:extLst>
          </p:cNvPr>
          <p:cNvGraphicFramePr>
            <a:graphicFrameLocks noGrp="1"/>
          </p:cNvGraphicFramePr>
          <p:nvPr>
            <p:extLst>
              <p:ext uri="{D42A27DB-BD31-4B8C-83A1-F6EECF244321}">
                <p14:modId xmlns:p14="http://schemas.microsoft.com/office/powerpoint/2010/main" val="2176516007"/>
              </p:ext>
            </p:extLst>
          </p:nvPr>
        </p:nvGraphicFramePr>
        <p:xfrm>
          <a:off x="256610" y="1863286"/>
          <a:ext cx="6348300" cy="5844540"/>
        </p:xfrm>
        <a:graphic>
          <a:graphicData uri="http://schemas.openxmlformats.org/drawingml/2006/table">
            <a:tbl>
              <a:tblPr firstRow="1" bandRow="1">
                <a:tableStyleId>{5C22544A-7EE6-4342-B048-85BDC9FD1C3A}</a:tableStyleId>
              </a:tblPr>
              <a:tblGrid>
                <a:gridCol w="1587075">
                  <a:extLst>
                    <a:ext uri="{9D8B030D-6E8A-4147-A177-3AD203B41FA5}">
                      <a16:colId xmlns:a16="http://schemas.microsoft.com/office/drawing/2014/main" val="2779315284"/>
                    </a:ext>
                  </a:extLst>
                </a:gridCol>
                <a:gridCol w="1587075">
                  <a:extLst>
                    <a:ext uri="{9D8B030D-6E8A-4147-A177-3AD203B41FA5}">
                      <a16:colId xmlns:a16="http://schemas.microsoft.com/office/drawing/2014/main" val="2616465721"/>
                    </a:ext>
                  </a:extLst>
                </a:gridCol>
                <a:gridCol w="1587075">
                  <a:extLst>
                    <a:ext uri="{9D8B030D-6E8A-4147-A177-3AD203B41FA5}">
                      <a16:colId xmlns:a16="http://schemas.microsoft.com/office/drawing/2014/main" val="1416065710"/>
                    </a:ext>
                  </a:extLst>
                </a:gridCol>
                <a:gridCol w="1587075">
                  <a:extLst>
                    <a:ext uri="{9D8B030D-6E8A-4147-A177-3AD203B41FA5}">
                      <a16:colId xmlns:a16="http://schemas.microsoft.com/office/drawing/2014/main" val="3481166238"/>
                    </a:ext>
                  </a:extLst>
                </a:gridCol>
              </a:tblGrid>
              <a:tr h="1597984">
                <a:tc>
                  <a:txBody>
                    <a:bodyPr/>
                    <a:lstStyle/>
                    <a:p>
                      <a:pPr marL="0" indent="0">
                        <a:buFontTx/>
                        <a:buNone/>
                      </a:pPr>
                      <a:r>
                        <a:rPr lang="en-GB" b="0" i="0" dirty="0">
                          <a:solidFill>
                            <a:schemeClr val="tx1"/>
                          </a:solidFill>
                        </a:rPr>
                        <a:t>Why can Macbeth be seen as royalist propaganda?</a:t>
                      </a: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p>
                      <a:pPr marL="0" indent="0">
                        <a:buFontTx/>
                        <a:buNone/>
                      </a:pPr>
                      <a:endParaRPr lang="en-GB" b="0" i="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buFontTx/>
                        <a:buNone/>
                      </a:pPr>
                      <a:r>
                        <a:rPr lang="en-GB" b="0" i="0" dirty="0">
                          <a:solidFill>
                            <a:schemeClr val="tx1"/>
                          </a:solidFill>
                        </a:rPr>
                        <a:t>What is Macbeth’s hamartia?</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buFontTx/>
                        <a:buNone/>
                      </a:pPr>
                      <a:r>
                        <a:rPr lang="en-GB" b="0" i="0" dirty="0">
                          <a:solidFill>
                            <a:schemeClr val="tx1"/>
                          </a:solidFill>
                        </a:rPr>
                        <a:t>Who has their suspicions that Macbeth played ‘foully’ for the Kingship?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buFontTx/>
                        <a:buNone/>
                      </a:pPr>
                      <a:r>
                        <a:rPr lang="en-GB" b="0" i="0" dirty="0">
                          <a:solidFill>
                            <a:schemeClr val="tx1"/>
                          </a:solidFill>
                        </a:rPr>
                        <a:t>Why was King James I so interested in the supernatural?</a:t>
                      </a:r>
                    </a:p>
                    <a:p>
                      <a:pPr marL="0" indent="0">
                        <a:buFontTx/>
                        <a:buNone/>
                      </a:pPr>
                      <a:endParaRPr lang="en-GB" b="0" i="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91473916"/>
                  </a:ext>
                </a:extLst>
              </a:tr>
              <a:tr h="1156220">
                <a:tc>
                  <a:txBody>
                    <a:bodyPr/>
                    <a:lstStyle/>
                    <a:p>
                      <a:pPr marL="0" indent="0">
                        <a:buFontTx/>
                        <a:buNone/>
                      </a:pPr>
                      <a:r>
                        <a:rPr lang="en-GB" sz="1400" b="0" i="0" dirty="0">
                          <a:solidFill>
                            <a:schemeClr val="tx1"/>
                          </a:solidFill>
                        </a:rPr>
                        <a:t>What does the term ‘duplicity’ mean?</a:t>
                      </a: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buFontTx/>
                        <a:buNone/>
                      </a:pPr>
                      <a:r>
                        <a:rPr lang="en-GB" sz="1400" b="0" i="0" dirty="0">
                          <a:solidFill>
                            <a:schemeClr val="tx1"/>
                          </a:solidFill>
                        </a:rPr>
                        <a:t>What does Lady Macbeth command ‘spirits’ to do to her?</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buFontTx/>
                        <a:buNone/>
                      </a:pPr>
                      <a:r>
                        <a:rPr lang="en-GB" sz="1400" b="0" i="0" dirty="0">
                          <a:solidFill>
                            <a:schemeClr val="tx1"/>
                          </a:solidFill>
                        </a:rPr>
                        <a:t>Who was ‘from his mother’s womb untimely </a:t>
                      </a:r>
                      <a:r>
                        <a:rPr lang="en-GB" sz="1400" b="0" i="0" dirty="0" err="1">
                          <a:solidFill>
                            <a:schemeClr val="tx1"/>
                          </a:solidFill>
                        </a:rPr>
                        <a:t>ripp’d</a:t>
                      </a:r>
                      <a:r>
                        <a:rPr lang="en-GB" sz="1400" b="0" i="0" dirty="0">
                          <a:solidFill>
                            <a:schemeClr val="tx1"/>
                          </a:solidFill>
                        </a:rPr>
                        <a: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buFontTx/>
                        <a:buNone/>
                      </a:pPr>
                      <a:r>
                        <a:rPr lang="en-GB" sz="1400" b="0" i="0" dirty="0">
                          <a:solidFill>
                            <a:schemeClr val="tx1"/>
                          </a:solidFill>
                        </a:rPr>
                        <a:t>What does Lady Macbeth try and scrub from her hands in Act 5, Scene 1?</a:t>
                      </a:r>
                    </a:p>
                    <a:p>
                      <a:pPr marL="0" indent="0">
                        <a:buFontTx/>
                        <a:buNone/>
                      </a:pPr>
                      <a:endParaRPr lang="en-GB" sz="1400" b="0" i="0" dirty="0">
                        <a:solidFill>
                          <a:schemeClr val="tx1"/>
                        </a:solidFill>
                      </a:endParaRPr>
                    </a:p>
                    <a:p>
                      <a:pPr marL="0" indent="0">
                        <a:buFontTx/>
                        <a:buNone/>
                      </a:pPr>
                      <a:endParaRPr lang="en-GB" sz="1400" b="0" i="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17956054"/>
                  </a:ext>
                </a:extLst>
              </a:tr>
            </a:tbl>
          </a:graphicData>
        </a:graphic>
      </p:graphicFrame>
      <p:pic>
        <p:nvPicPr>
          <p:cNvPr id="11" name="Picture 2" descr="Macbeth- Key quotation dual coding quiz! | Teaching Resources">
            <a:extLst>
              <a:ext uri="{FF2B5EF4-FFF2-40B4-BE49-F238E27FC236}">
                <a16:creationId xmlns:a16="http://schemas.microsoft.com/office/drawing/2014/main" id="{96615ACB-3E9A-B1E8-862F-CD67424C0C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4" t="6951" r="2433" b="31555"/>
          <a:stretch/>
        </p:blipFill>
        <p:spPr bwMode="auto">
          <a:xfrm>
            <a:off x="1159136" y="9186013"/>
            <a:ext cx="4539727"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0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The Plot (AO1) &amp; Context (AO3)</a:t>
            </a:r>
          </a:p>
        </p:txBody>
      </p:sp>
      <p:graphicFrame>
        <p:nvGraphicFramePr>
          <p:cNvPr id="4" name="Table 4">
            <a:extLst>
              <a:ext uri="{FF2B5EF4-FFF2-40B4-BE49-F238E27FC236}">
                <a16:creationId xmlns:a16="http://schemas.microsoft.com/office/drawing/2014/main" id="{21578395-096E-12A3-388A-286F5B719C96}"/>
              </a:ext>
            </a:extLst>
          </p:cNvPr>
          <p:cNvGraphicFramePr>
            <a:graphicFrameLocks noGrp="1"/>
          </p:cNvGraphicFramePr>
          <p:nvPr>
            <p:extLst>
              <p:ext uri="{D42A27DB-BD31-4B8C-83A1-F6EECF244321}">
                <p14:modId xmlns:p14="http://schemas.microsoft.com/office/powerpoint/2010/main" val="2971465209"/>
              </p:ext>
            </p:extLst>
          </p:nvPr>
        </p:nvGraphicFramePr>
        <p:xfrm>
          <a:off x="253092" y="1770163"/>
          <a:ext cx="6351816" cy="4987848"/>
        </p:xfrm>
        <a:graphic>
          <a:graphicData uri="http://schemas.openxmlformats.org/drawingml/2006/table">
            <a:tbl>
              <a:tblPr firstRow="1" bandRow="1">
                <a:tableStyleId>{5C22544A-7EE6-4342-B048-85BDC9FD1C3A}</a:tableStyleId>
              </a:tblPr>
              <a:tblGrid>
                <a:gridCol w="2117272">
                  <a:extLst>
                    <a:ext uri="{9D8B030D-6E8A-4147-A177-3AD203B41FA5}">
                      <a16:colId xmlns:a16="http://schemas.microsoft.com/office/drawing/2014/main" val="1276032757"/>
                    </a:ext>
                  </a:extLst>
                </a:gridCol>
                <a:gridCol w="2117272">
                  <a:extLst>
                    <a:ext uri="{9D8B030D-6E8A-4147-A177-3AD203B41FA5}">
                      <a16:colId xmlns:a16="http://schemas.microsoft.com/office/drawing/2014/main" val="2607716612"/>
                    </a:ext>
                  </a:extLst>
                </a:gridCol>
                <a:gridCol w="2117272">
                  <a:extLst>
                    <a:ext uri="{9D8B030D-6E8A-4147-A177-3AD203B41FA5}">
                      <a16:colId xmlns:a16="http://schemas.microsoft.com/office/drawing/2014/main" val="3498545855"/>
                    </a:ext>
                  </a:extLst>
                </a:gridCol>
              </a:tblGrid>
              <a:tr h="2493924">
                <a:tc>
                  <a:txBody>
                    <a:bodyPr/>
                    <a:lstStyle/>
                    <a:p>
                      <a:pPr algn="ctr"/>
                      <a:r>
                        <a:rPr lang="en-GB" sz="1400" b="0" u="none" dirty="0">
                          <a:solidFill>
                            <a:schemeClr val="tx1"/>
                          </a:solidFill>
                        </a:rPr>
                        <a:t>Act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u="none" dirty="0">
                          <a:solidFill>
                            <a:schemeClr val="tx1"/>
                          </a:solidFill>
                        </a:rPr>
                        <a:t>Act Two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u="none" dirty="0">
                          <a:solidFill>
                            <a:schemeClr val="tx1"/>
                          </a:solidFill>
                        </a:rPr>
                        <a:t>Act Three</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p>
                      <a:pPr algn="ctr"/>
                      <a:endParaRPr lang="en-GB" sz="14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073323"/>
                  </a:ext>
                </a:extLst>
              </a:tr>
              <a:tr h="2493924">
                <a:tc>
                  <a:txBody>
                    <a:bodyPr/>
                    <a:lstStyle/>
                    <a:p>
                      <a:pPr algn="ctr"/>
                      <a:r>
                        <a:rPr lang="en-GB" sz="1400" dirty="0">
                          <a:solidFill>
                            <a:schemeClr val="tx1"/>
                          </a:solidFill>
                        </a:rPr>
                        <a:t>Act Four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Act Five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Key Terms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792054"/>
                  </a:ext>
                </a:extLst>
              </a:tr>
            </a:tbl>
          </a:graphicData>
        </a:graphic>
      </p:graphicFrame>
      <p:pic>
        <p:nvPicPr>
          <p:cNvPr id="1026" name="Picture 2" descr="Importance of Context in Translation | Blog | Pangea">
            <a:extLst>
              <a:ext uri="{FF2B5EF4-FFF2-40B4-BE49-F238E27FC236}">
                <a16:creationId xmlns:a16="http://schemas.microsoft.com/office/drawing/2014/main" id="{D5C33113-ABF7-E177-70D3-01AE7931F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92" b="12301"/>
          <a:stretch/>
        </p:blipFill>
        <p:spPr bwMode="auto">
          <a:xfrm>
            <a:off x="2162018" y="8797049"/>
            <a:ext cx="2370673" cy="14054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CA45452-FD8B-61C6-40F9-2A1228E39461}"/>
              </a:ext>
            </a:extLst>
          </p:cNvPr>
          <p:cNvSpPr txBox="1"/>
          <p:nvPr/>
        </p:nvSpPr>
        <p:spPr>
          <a:xfrm>
            <a:off x="253092" y="1020278"/>
            <a:ext cx="6351816" cy="523220"/>
          </a:xfrm>
          <a:prstGeom prst="rect">
            <a:avLst/>
          </a:prstGeom>
          <a:noFill/>
          <a:ln w="285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rPr>
              <a:t>TASK:</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Complete the summary boxes for each </a:t>
            </a:r>
            <a:r>
              <a:rPr lang="en-GB" sz="1400" dirty="0">
                <a:solidFill>
                  <a:prstClr val="black"/>
                </a:solidFill>
                <a:latin typeface="Calibri" panose="020F0502020204030204"/>
              </a:rPr>
              <a:t>Act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below. Then, mind map what you know about each AO3 context heading.</a:t>
            </a:r>
          </a:p>
        </p:txBody>
      </p:sp>
      <p:sp>
        <p:nvSpPr>
          <p:cNvPr id="10" name="Rectangle 9">
            <a:extLst>
              <a:ext uri="{FF2B5EF4-FFF2-40B4-BE49-F238E27FC236}">
                <a16:creationId xmlns:a16="http://schemas.microsoft.com/office/drawing/2014/main" id="{E3A9EA80-97EC-8DEA-26AC-008A1AF72A12}"/>
              </a:ext>
            </a:extLst>
          </p:cNvPr>
          <p:cNvSpPr/>
          <p:nvPr/>
        </p:nvSpPr>
        <p:spPr>
          <a:xfrm>
            <a:off x="253092" y="6989133"/>
            <a:ext cx="916277" cy="250134"/>
          </a:xfrm>
          <a:prstGeom prst="rect">
            <a:avLst/>
          </a:prstGeom>
          <a:noFill/>
        </p:spPr>
        <p:txBody>
          <a:bodyPr wrap="none" lIns="74295" tIns="37148" rIns="74295" bIns="37148">
            <a:spAutoFit/>
          </a:bodyPr>
          <a:lstStyle/>
          <a:p>
            <a:pPr algn="ctr"/>
            <a:r>
              <a:rPr lang="en-US" sz="1138" u="sng" dirty="0">
                <a:ln w="0"/>
                <a:effectLst>
                  <a:outerShdw blurRad="38100" dist="25400" dir="5400000" algn="ctr" rotWithShape="0">
                    <a:srgbClr val="6E747A">
                      <a:alpha val="43000"/>
                    </a:srgbClr>
                  </a:outerShdw>
                </a:effectLst>
                <a:latin typeface="+mj-lt"/>
              </a:rPr>
              <a:t>Jacobean Era</a:t>
            </a:r>
          </a:p>
        </p:txBody>
      </p:sp>
      <p:sp>
        <p:nvSpPr>
          <p:cNvPr id="11" name="Rectangle 10">
            <a:extLst>
              <a:ext uri="{FF2B5EF4-FFF2-40B4-BE49-F238E27FC236}">
                <a16:creationId xmlns:a16="http://schemas.microsoft.com/office/drawing/2014/main" id="{72D6DFE4-7535-543E-88FB-B5D24AEBDCB2}"/>
              </a:ext>
            </a:extLst>
          </p:cNvPr>
          <p:cNvSpPr/>
          <p:nvPr/>
        </p:nvSpPr>
        <p:spPr>
          <a:xfrm>
            <a:off x="5207729" y="9366053"/>
            <a:ext cx="1397178" cy="250134"/>
          </a:xfrm>
          <a:prstGeom prst="rect">
            <a:avLst/>
          </a:prstGeom>
          <a:noFill/>
        </p:spPr>
        <p:txBody>
          <a:bodyPr wrap="none" lIns="74295" tIns="37148" rIns="74295" bIns="37148">
            <a:spAutoFit/>
          </a:bodyPr>
          <a:lstStyle/>
          <a:p>
            <a:pPr algn="ctr"/>
            <a:r>
              <a:rPr lang="en-US" sz="1138" u="sng" dirty="0">
                <a:ln w="0"/>
                <a:effectLst>
                  <a:outerShdw blurRad="38100" dist="25400" dir="5400000" algn="ctr" rotWithShape="0">
                    <a:srgbClr val="6E747A">
                      <a:alpha val="43000"/>
                    </a:srgbClr>
                  </a:outerShdw>
                </a:effectLst>
                <a:latin typeface="+mj-lt"/>
              </a:rPr>
              <a:t>Divine Rights of Kings</a:t>
            </a:r>
          </a:p>
        </p:txBody>
      </p:sp>
      <p:sp>
        <p:nvSpPr>
          <p:cNvPr id="12" name="Rectangle 11">
            <a:extLst>
              <a:ext uri="{FF2B5EF4-FFF2-40B4-BE49-F238E27FC236}">
                <a16:creationId xmlns:a16="http://schemas.microsoft.com/office/drawing/2014/main" id="{D5705FDF-CDCE-E03D-1B31-F3C7F90999E4}"/>
              </a:ext>
            </a:extLst>
          </p:cNvPr>
          <p:cNvSpPr/>
          <p:nvPr/>
        </p:nvSpPr>
        <p:spPr>
          <a:xfrm>
            <a:off x="253093" y="9374717"/>
            <a:ext cx="916276" cy="250134"/>
          </a:xfrm>
          <a:prstGeom prst="rect">
            <a:avLst/>
          </a:prstGeom>
          <a:noFill/>
        </p:spPr>
        <p:txBody>
          <a:bodyPr wrap="square" lIns="74295" tIns="37148" rIns="74295" bIns="37148">
            <a:spAutoFit/>
          </a:bodyPr>
          <a:lstStyle/>
          <a:p>
            <a:pPr algn="ctr"/>
            <a:r>
              <a:rPr lang="en-US" sz="1138" u="sng" dirty="0">
                <a:ln w="0"/>
                <a:effectLst>
                  <a:outerShdw blurRad="38100" dist="19050" dir="2700000" algn="tl" rotWithShape="0">
                    <a:schemeClr val="dk1">
                      <a:alpha val="40000"/>
                    </a:schemeClr>
                  </a:outerShdw>
                </a:effectLst>
                <a:latin typeface="+mj-lt"/>
              </a:rPr>
              <a:t>Witchcraft</a:t>
            </a:r>
          </a:p>
        </p:txBody>
      </p:sp>
      <p:sp>
        <p:nvSpPr>
          <p:cNvPr id="13" name="Rectangle 12">
            <a:extLst>
              <a:ext uri="{FF2B5EF4-FFF2-40B4-BE49-F238E27FC236}">
                <a16:creationId xmlns:a16="http://schemas.microsoft.com/office/drawing/2014/main" id="{B547974F-9B80-2E01-C613-F68BEA45C4EF}"/>
              </a:ext>
            </a:extLst>
          </p:cNvPr>
          <p:cNvSpPr/>
          <p:nvPr/>
        </p:nvSpPr>
        <p:spPr>
          <a:xfrm>
            <a:off x="5744736" y="6984676"/>
            <a:ext cx="860172" cy="250134"/>
          </a:xfrm>
          <a:prstGeom prst="rect">
            <a:avLst/>
          </a:prstGeom>
          <a:noFill/>
        </p:spPr>
        <p:txBody>
          <a:bodyPr wrap="none" lIns="74295" tIns="37148" rIns="74295" bIns="37148">
            <a:spAutoFit/>
          </a:bodyPr>
          <a:lstStyle/>
          <a:p>
            <a:pPr algn="ctr"/>
            <a:r>
              <a:rPr lang="en-US" sz="1138" u="sng" dirty="0">
                <a:ln w="0"/>
                <a:effectLst>
                  <a:outerShdw blurRad="38100" dist="19050" dir="2700000" algn="tl" rotWithShape="0">
                    <a:schemeClr val="dk1">
                      <a:alpha val="40000"/>
                    </a:schemeClr>
                  </a:outerShdw>
                </a:effectLst>
                <a:latin typeface="+mj-lt"/>
              </a:rPr>
              <a:t>King James I</a:t>
            </a:r>
          </a:p>
        </p:txBody>
      </p:sp>
      <p:pic>
        <p:nvPicPr>
          <p:cNvPr id="14" name="Picture 2" descr="King James I (VI of Scotland) : First Stuart King : Tudor and Stuart  History : Page 1">
            <a:extLst>
              <a:ext uri="{FF2B5EF4-FFF2-40B4-BE49-F238E27FC236}">
                <a16:creationId xmlns:a16="http://schemas.microsoft.com/office/drawing/2014/main" id="{F155EB90-88B8-C535-E565-CA6AD16B44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899" y="11243076"/>
            <a:ext cx="921009" cy="612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4" descr="How the 'Macbeth' Witches Drive the Play's Plot">
            <a:extLst>
              <a:ext uri="{FF2B5EF4-FFF2-40B4-BE49-F238E27FC236}">
                <a16:creationId xmlns:a16="http://schemas.microsoft.com/office/drawing/2014/main" id="{ED6B3B30-1115-65DA-D2F3-8D19502DF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60" y="11238885"/>
            <a:ext cx="921009" cy="613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6" descr="Queen Crown Vector Art, Icons, and Graphics for Free Download">
            <a:extLst>
              <a:ext uri="{FF2B5EF4-FFF2-40B4-BE49-F238E27FC236}">
                <a16:creationId xmlns:a16="http://schemas.microsoft.com/office/drawing/2014/main" id="{BC32AD21-7C11-5752-8D26-E7B20EA2F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5660" y="6197125"/>
            <a:ext cx="494628" cy="4946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46F2B09-11F6-FE8F-CCAE-E487B203DFB7}"/>
              </a:ext>
            </a:extLst>
          </p:cNvPr>
          <p:cNvSpPr txBox="1"/>
          <p:nvPr/>
        </p:nvSpPr>
        <p:spPr>
          <a:xfrm>
            <a:off x="1631843" y="11600016"/>
            <a:ext cx="3431022" cy="276999"/>
          </a:xfrm>
          <a:prstGeom prst="rect">
            <a:avLst/>
          </a:prstGeom>
          <a:noFill/>
        </p:spPr>
        <p:txBody>
          <a:bodyPr wrap="square">
            <a:spAutoFit/>
          </a:bodyPr>
          <a:lstStyle/>
          <a:p>
            <a:pPr algn="ctr"/>
            <a:r>
              <a:rPr lang="en-US" sz="1200" u="sng" dirty="0">
                <a:ln w="0"/>
                <a:effectLst>
                  <a:outerShdw blurRad="38100" dist="25400" dir="5400000" algn="ctr" rotWithShape="0">
                    <a:srgbClr val="6E747A">
                      <a:alpha val="43000"/>
                    </a:srgbClr>
                  </a:outerShdw>
                </a:effectLst>
                <a:latin typeface="+mj-lt"/>
              </a:rPr>
              <a:t>The Great Chain of Being</a:t>
            </a:r>
          </a:p>
        </p:txBody>
      </p:sp>
    </p:spTree>
    <p:extLst>
      <p:ext uri="{BB962C8B-B14F-4D97-AF65-F5344CB8AC3E}">
        <p14:creationId xmlns:p14="http://schemas.microsoft.com/office/powerpoint/2010/main" val="23667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41CF1-7E01-6C94-999D-ED4F94D3A885}"/>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C5675DFA-257D-F889-0978-41E03563D0EA}"/>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The Plot of ‘Macbeth’</a:t>
            </a:r>
          </a:p>
        </p:txBody>
      </p:sp>
      <p:pic>
        <p:nvPicPr>
          <p:cNvPr id="4" name="Picture 3">
            <a:extLst>
              <a:ext uri="{FF2B5EF4-FFF2-40B4-BE49-F238E27FC236}">
                <a16:creationId xmlns:a16="http://schemas.microsoft.com/office/drawing/2014/main" id="{1006CDF1-335B-3F1E-7BD1-656A71E51B3C}"/>
              </a:ext>
            </a:extLst>
          </p:cNvPr>
          <p:cNvPicPr>
            <a:picLocks noChangeAspect="1"/>
          </p:cNvPicPr>
          <p:nvPr/>
        </p:nvPicPr>
        <p:blipFill>
          <a:blip r:embed="rId3"/>
          <a:stretch>
            <a:fillRect/>
          </a:stretch>
        </p:blipFill>
        <p:spPr>
          <a:xfrm>
            <a:off x="643467" y="2558815"/>
            <a:ext cx="5571066" cy="7074369"/>
          </a:xfrm>
          <a:prstGeom prst="rect">
            <a:avLst/>
          </a:prstGeom>
        </p:spPr>
      </p:pic>
    </p:spTree>
    <p:extLst>
      <p:ext uri="{BB962C8B-B14F-4D97-AF65-F5344CB8AC3E}">
        <p14:creationId xmlns:p14="http://schemas.microsoft.com/office/powerpoint/2010/main" val="364754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Knowledge Organiser</a:t>
            </a:r>
          </a:p>
        </p:txBody>
      </p:sp>
      <p:graphicFrame>
        <p:nvGraphicFramePr>
          <p:cNvPr id="7" name="Table 6">
            <a:extLst>
              <a:ext uri="{FF2B5EF4-FFF2-40B4-BE49-F238E27FC236}">
                <a16:creationId xmlns:a16="http://schemas.microsoft.com/office/drawing/2014/main" id="{2D7C743C-C00F-AB28-49E0-AF24C97B7043}"/>
              </a:ext>
            </a:extLst>
          </p:cNvPr>
          <p:cNvGraphicFramePr>
            <a:graphicFrameLocks noGrp="1"/>
          </p:cNvGraphicFramePr>
          <p:nvPr>
            <p:extLst>
              <p:ext uri="{D42A27DB-BD31-4B8C-83A1-F6EECF244321}">
                <p14:modId xmlns:p14="http://schemas.microsoft.com/office/powerpoint/2010/main" val="3584664782"/>
              </p:ext>
            </p:extLst>
          </p:nvPr>
        </p:nvGraphicFramePr>
        <p:xfrm>
          <a:off x="264202" y="973833"/>
          <a:ext cx="3616672" cy="10905946"/>
        </p:xfrm>
        <a:graphic>
          <a:graphicData uri="http://schemas.openxmlformats.org/drawingml/2006/table">
            <a:tbl>
              <a:tblPr firstRow="1" bandRow="1"/>
              <a:tblGrid>
                <a:gridCol w="701826">
                  <a:extLst>
                    <a:ext uri="{9D8B030D-6E8A-4147-A177-3AD203B41FA5}">
                      <a16:colId xmlns:a16="http://schemas.microsoft.com/office/drawing/2014/main" val="20000"/>
                    </a:ext>
                  </a:extLst>
                </a:gridCol>
                <a:gridCol w="2914846">
                  <a:extLst>
                    <a:ext uri="{9D8B030D-6E8A-4147-A177-3AD203B41FA5}">
                      <a16:colId xmlns:a16="http://schemas.microsoft.com/office/drawing/2014/main" val="20001"/>
                    </a:ext>
                  </a:extLst>
                </a:gridCol>
              </a:tblGrid>
              <a:tr h="249370">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solidFill>
                            <a:schemeClr val="bg1"/>
                          </a:solidFill>
                        </a:rPr>
                        <a:t>Characters</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70AD47">
                        <a:lumMod val="75000"/>
                      </a:srgbClr>
                    </a:solidFill>
                  </a:tcPr>
                </a:tc>
                <a:tc hMerge="1">
                  <a:txBody>
                    <a:bodyPr/>
                    <a:lstStyle/>
                    <a:p>
                      <a:endParaRPr lang="en-US" sz="1000" dirty="0"/>
                    </a:p>
                  </a:txBody>
                  <a:tcPr>
                    <a:solidFill>
                      <a:srgbClr val="FFFFFF"/>
                    </a:solidFill>
                  </a:tcPr>
                </a:tc>
                <a:extLst>
                  <a:ext uri="{0D108BD9-81ED-4DB2-BD59-A6C34878D82A}">
                    <a16:rowId xmlns:a16="http://schemas.microsoft.com/office/drawing/2014/main" val="10000"/>
                  </a:ext>
                </a:extLst>
              </a:tr>
              <a:tr h="1828837">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Macbeth</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alibri" panose="020F0502020204030204"/>
                          <a:ea typeface="+mn-ea"/>
                          <a:cs typeface="+mn-cs"/>
                        </a:rPr>
                        <a:t>Macbeth is a Scottish general and the thane of Glamis who is led by the prophecies of the three witches. Macbeth is a brave soldier and a powerful man, but he is not a virtuous one. He is easily tempted into murder to fulfil his ambitions to the throne, and once he commits his first crime and is crowned King of Scotland, he embarks on further atrocities with increasing ease. Ultimately, Macbeth proves himself better suited to the battlefield than to political intrigue, because he lacks the skills necessary to rule without being a tyrant. His response to every problem is violence and murder. He is unable to bear the psychological consequences of his atrocities.</a:t>
                      </a:r>
                      <a:endParaRPr lang="en-US" sz="1000" dirty="0"/>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2938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Lady Macbeth</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alibri" panose="020F0502020204030204"/>
                          <a:ea typeface="+mn-ea"/>
                          <a:cs typeface="+mn-cs"/>
                        </a:rPr>
                        <a:t>Macbeth’s wife, a deeply ambitious woman who lusts for power and position. Early in the play, she seems to be the stronger and more ruthless of the two, as she urges her husband to kill Duncan and seize the crown. After the bloodshed begins, however, Lady Macbeth falls victim to guilt and madness to an even greater degree than her husband. Her conscience affects her to such an extent that she eventually commits suicide. </a:t>
                      </a:r>
                      <a:endParaRPr lang="en-US" sz="1000" dirty="0"/>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18522">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The three witches</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alibri" panose="020F0502020204030204"/>
                          <a:ea typeface="+mn-ea"/>
                          <a:cs typeface="+mn-cs"/>
                        </a:rPr>
                        <a:t>Three “black and midnight hags” who plot mischief against Macbeth using charms, spells, and prophecies. Their predictions prompt him to murder Duncan, to order the deaths of Banquo and his son, and to blindly believe in his own immortality. They clearly take a perverse delight in using their knowledge of the future to toy with and destroy human beings.</a:t>
                      </a:r>
                      <a:endParaRPr lang="en-GB" sz="1000" dirty="0"/>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51371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t>Banquo</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fontAlgn="base"/>
                      <a:r>
                        <a:rPr lang="en-GB" sz="1000" b="0" i="0" kern="1200" dirty="0">
                          <a:solidFill>
                            <a:schemeClr val="tx1"/>
                          </a:solidFill>
                          <a:effectLst/>
                          <a:latin typeface="Calibri" panose="020F0502020204030204"/>
                          <a:ea typeface="+mn-ea"/>
                          <a:cs typeface="+mn-cs"/>
                        </a:rPr>
                        <a:t>Banquo is a friend of Macbeth and a fellow captain. Along with Macbeth, he has led the Scottish troops to victory. He is also given a prophecy by the witches. As he sees the prophecies come true for Macbeth, he begins to suspect his friend of evil deeds. Macbeth has him killed, but the ghost of Banquo continues to haunt Macbeth.</a:t>
                      </a:r>
                    </a:p>
                    <a:p>
                      <a:pPr marL="0" indent="0" fontAlgn="base">
                        <a:buFont typeface="Arial" panose="020B0604020202020204" pitchFamily="34" charset="0"/>
                        <a:buNone/>
                      </a:pPr>
                      <a:r>
                        <a:rPr lang="en-GB" sz="1000" b="0" i="0" kern="1200" dirty="0">
                          <a:solidFill>
                            <a:schemeClr val="tx1"/>
                          </a:solidFill>
                          <a:effectLst/>
                          <a:latin typeface="Calibri" panose="020F0502020204030204"/>
                          <a:ea typeface="+mn-ea"/>
                          <a:cs typeface="+mn-cs"/>
                        </a:rPr>
                        <a:t>Facts we learn about Banquo at the start of the play:</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is a successful captain in Duncan’s army alongside Macbeth.</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is curious about the witches’ prophecies for both himself and Macbeth.</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has a son called Fleance.</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693784">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Macduff</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fontAlgn="base"/>
                      <a:r>
                        <a:rPr lang="en-GB" sz="1000" b="0" i="0" kern="1200" dirty="0">
                          <a:solidFill>
                            <a:schemeClr val="tx1"/>
                          </a:solidFill>
                          <a:effectLst/>
                          <a:latin typeface="Calibri" panose="020F0502020204030204"/>
                          <a:ea typeface="+mn-ea"/>
                          <a:cs typeface="+mn-cs"/>
                        </a:rPr>
                        <a:t>Macduff is the Thane of Fife</a:t>
                      </a:r>
                      <a:r>
                        <a:rPr lang="en-GB" sz="1000" b="1" i="0" u="none" strike="noStrike" kern="1200" baseline="30000" dirty="0">
                          <a:solidFill>
                            <a:schemeClr val="tx1"/>
                          </a:solidFill>
                          <a:effectLst/>
                          <a:latin typeface="Calibri" panose="020F0502020204030204"/>
                          <a:ea typeface="+mn-ea"/>
                          <a:cs typeface="+mn-cs"/>
                          <a:hlinkClick r:id="rId3"/>
                        </a:rPr>
                        <a:t>?</a:t>
                      </a:r>
                      <a:r>
                        <a:rPr lang="en-GB" sz="1000" b="0" i="0" kern="1200" dirty="0">
                          <a:solidFill>
                            <a:schemeClr val="tx1"/>
                          </a:solidFill>
                          <a:effectLst/>
                          <a:latin typeface="Calibri" panose="020F0502020204030204"/>
                          <a:ea typeface="+mn-ea"/>
                          <a:cs typeface="+mn-cs"/>
                        </a:rPr>
                        <a:t>. He is married to Lady Macduff and has children. Macduff suspects Macbeth of killing Duncan, and joins with Malcolm to overthrow him. When Macduff's family is killed by Macbeth, he vows revenge. Macduff fights with Macbeth and kills him.</a:t>
                      </a:r>
                    </a:p>
                    <a:p>
                      <a:pPr fontAlgn="base"/>
                      <a:r>
                        <a:rPr lang="en-GB" sz="1000" b="0" i="0" kern="1200" dirty="0">
                          <a:solidFill>
                            <a:schemeClr val="tx1"/>
                          </a:solidFill>
                          <a:effectLst/>
                          <a:latin typeface="Calibri" panose="020F0502020204030204"/>
                          <a:ea typeface="+mn-ea"/>
                          <a:cs typeface="+mn-cs"/>
                        </a:rPr>
                        <a:t>Facts we learn about Macduff at the start of the play:</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has a wife and children.</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visits Macbeth’s castle in Inverness to meet with King Duncan.</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is loyal to Duncan and does not go to Macbeth’s coronation</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558732">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Duncan</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fontAlgn="base"/>
                      <a:r>
                        <a:rPr lang="en-GB" sz="1000" b="0" i="0" kern="1200" dirty="0">
                          <a:solidFill>
                            <a:schemeClr val="tx1"/>
                          </a:solidFill>
                          <a:effectLst/>
                          <a:latin typeface="Calibri" panose="020F0502020204030204"/>
                          <a:ea typeface="+mn-ea"/>
                          <a:cs typeface="+mn-cs"/>
                        </a:rPr>
                        <a:t>Duncan is the King of Scotland. He has two sons, Malcolm and Donalbain. He trusts Macbeth and honours him with a new title and a visit to his castle. Whilst he is visiting, Macbeth murders him in his sleep.</a:t>
                      </a:r>
                    </a:p>
                    <a:p>
                      <a:pPr fontAlgn="base"/>
                      <a:r>
                        <a:rPr lang="en-GB" sz="1000" b="0" i="0" kern="1200" dirty="0">
                          <a:solidFill>
                            <a:schemeClr val="tx1"/>
                          </a:solidFill>
                          <a:effectLst/>
                          <a:latin typeface="Calibri" panose="020F0502020204030204"/>
                          <a:ea typeface="+mn-ea"/>
                          <a:cs typeface="+mn-cs"/>
                        </a:rPr>
                        <a:t>Facts we learn about Duncan at the start of the play:</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is a well-liked and successful king.</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His army has just defeated the rebel Macdonald’s forces and the Norwegian troops.</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has two sons, Malcolm and Donalbain.</a:t>
                      </a:r>
                    </a:p>
                    <a:p>
                      <a:pPr marL="171450" indent="-171450" fontAlgn="base">
                        <a:buFont typeface="Arial" panose="020B0604020202020204" pitchFamily="34" charset="0"/>
                        <a:buChar char="•"/>
                      </a:pPr>
                      <a:r>
                        <a:rPr lang="en-GB" sz="1000" b="0" i="0" kern="1200" dirty="0">
                          <a:solidFill>
                            <a:schemeClr val="tx1"/>
                          </a:solidFill>
                          <a:effectLst/>
                          <a:latin typeface="Calibri" panose="020F0502020204030204"/>
                          <a:ea typeface="+mn-ea"/>
                          <a:cs typeface="+mn-cs"/>
                        </a:rPr>
                        <a:t>He shows gratitude to those loyal to him through praise, land and titles.</a:t>
                      </a:r>
                    </a:p>
                  </a:txBody>
                  <a:tcPr marL="74295" marR="74295" marT="37148" marB="3714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3C5F1ED3-1A44-4AAA-2D78-A91494F8E2B0}"/>
              </a:ext>
            </a:extLst>
          </p:cNvPr>
          <p:cNvGraphicFramePr>
            <a:graphicFrameLocks noGrp="1"/>
          </p:cNvGraphicFramePr>
          <p:nvPr>
            <p:extLst>
              <p:ext uri="{D42A27DB-BD31-4B8C-83A1-F6EECF244321}">
                <p14:modId xmlns:p14="http://schemas.microsoft.com/office/powerpoint/2010/main" val="3136205124"/>
              </p:ext>
            </p:extLst>
          </p:nvPr>
        </p:nvGraphicFramePr>
        <p:xfrm>
          <a:off x="3880874" y="4667249"/>
          <a:ext cx="2718955" cy="7212530"/>
        </p:xfrm>
        <a:graphic>
          <a:graphicData uri="http://schemas.openxmlformats.org/drawingml/2006/table">
            <a:tbl>
              <a:tblPr firstRow="1" bandRow="1"/>
              <a:tblGrid>
                <a:gridCol w="746867">
                  <a:extLst>
                    <a:ext uri="{9D8B030D-6E8A-4147-A177-3AD203B41FA5}">
                      <a16:colId xmlns:a16="http://schemas.microsoft.com/office/drawing/2014/main" val="20000"/>
                    </a:ext>
                  </a:extLst>
                </a:gridCol>
                <a:gridCol w="1972088">
                  <a:extLst>
                    <a:ext uri="{9D8B030D-6E8A-4147-A177-3AD203B41FA5}">
                      <a16:colId xmlns:a16="http://schemas.microsoft.com/office/drawing/2014/main" val="20001"/>
                    </a:ext>
                  </a:extLst>
                </a:gridCol>
              </a:tblGrid>
              <a:tr h="231232">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solidFill>
                            <a:schemeClr val="bg1"/>
                          </a:solidFill>
                        </a:rPr>
                        <a:t>Key Concepts and Context</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0177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t>Hamartia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t>‘Fatal flaw’</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aseline="0" dirty="0"/>
                        <a:t> A character’s fatal flaw is the thing that leads to their ultimate downfall – in Macbeth’s case it is his ambition and lust for power that led to his inevitable downfall and is the arc of play between him and his wife.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12954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Catharsis</a:t>
                      </a:r>
                    </a:p>
                    <a:p>
                      <a:r>
                        <a:rPr lang="en-US" sz="1000" b="1" dirty="0"/>
                        <a:t>- Purging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000" dirty="0"/>
                        <a:t>This is also an ancient Greek term that means ‘purging’ or ‘cleansing’ of emotions, particularly through pity and fear, the audience experiences at the end of a tragedy.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640231">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Divine right of kings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000" dirty="0"/>
                        <a:t>James I believed in the divine right of kings, so he believed that he was chosen by God to be the king of England and the righteous judge of England. He believed in witch trials and witch hunts not only out of moral conviction but due to the fact he was ordained by God.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12791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Great Chain of Being</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GB" sz="1000" dirty="0"/>
                        <a:t>The king being closest to God on Earth. Because of this close relationship, it was the role of the king to enact the will of God  which James I believed was to rid he earth of witchcraft.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178184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Witchcraft</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effectLst/>
                          <a:latin typeface="Calibri" panose="020F0502020204030204"/>
                          <a:ea typeface="+mn-ea"/>
                          <a:cs typeface="+mn-cs"/>
                        </a:rPr>
                        <a:t>The Witches are clearly </a:t>
                      </a:r>
                      <a:r>
                        <a:rPr lang="en-GB" sz="1100" b="1" i="0" kern="1200" dirty="0">
                          <a:solidFill>
                            <a:schemeClr val="tx1"/>
                          </a:solidFill>
                          <a:effectLst/>
                          <a:latin typeface="Calibri" panose="020F0502020204030204"/>
                          <a:ea typeface="+mn-ea"/>
                          <a:cs typeface="+mn-cs"/>
                        </a:rPr>
                        <a:t>unlike any other characters in the play</a:t>
                      </a:r>
                      <a:r>
                        <a:rPr lang="en-GB" sz="1100" b="0" i="0" kern="1200" dirty="0">
                          <a:solidFill>
                            <a:schemeClr val="tx1"/>
                          </a:solidFill>
                          <a:effectLst/>
                          <a:latin typeface="Calibri" panose="020F0502020204030204"/>
                          <a:ea typeface="+mn-ea"/>
                          <a:cs typeface="+mn-cs"/>
                        </a:rPr>
                        <a:t>. Their physical appearance, their style of speech, their actions and their apparent ability to predict the future sets them apart from the humans they seek to control.</a:t>
                      </a:r>
                      <a:endParaRPr lang="en-US" sz="800" dirty="0"/>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9" name="Table 8">
            <a:extLst>
              <a:ext uri="{FF2B5EF4-FFF2-40B4-BE49-F238E27FC236}">
                <a16:creationId xmlns:a16="http://schemas.microsoft.com/office/drawing/2014/main" id="{84955651-F7DF-4580-1B56-2EB464D12A35}"/>
              </a:ext>
            </a:extLst>
          </p:cNvPr>
          <p:cNvGraphicFramePr>
            <a:graphicFrameLocks noGrp="1"/>
          </p:cNvGraphicFramePr>
          <p:nvPr>
            <p:extLst>
              <p:ext uri="{D42A27DB-BD31-4B8C-83A1-F6EECF244321}">
                <p14:modId xmlns:p14="http://schemas.microsoft.com/office/powerpoint/2010/main" val="914321845"/>
              </p:ext>
            </p:extLst>
          </p:nvPr>
        </p:nvGraphicFramePr>
        <p:xfrm>
          <a:off x="3880873" y="973832"/>
          <a:ext cx="2718955" cy="3693417"/>
        </p:xfrm>
        <a:graphic>
          <a:graphicData uri="http://schemas.openxmlformats.org/drawingml/2006/table">
            <a:tbl>
              <a:tblPr firstRow="1" bandRow="1"/>
              <a:tblGrid>
                <a:gridCol w="273202">
                  <a:extLst>
                    <a:ext uri="{9D8B030D-6E8A-4147-A177-3AD203B41FA5}">
                      <a16:colId xmlns:a16="http://schemas.microsoft.com/office/drawing/2014/main" val="20000"/>
                    </a:ext>
                  </a:extLst>
                </a:gridCol>
                <a:gridCol w="2445753">
                  <a:extLst>
                    <a:ext uri="{9D8B030D-6E8A-4147-A177-3AD203B41FA5}">
                      <a16:colId xmlns:a16="http://schemas.microsoft.com/office/drawing/2014/main" val="20001"/>
                    </a:ext>
                  </a:extLst>
                </a:gridCol>
              </a:tblGrid>
              <a:tr h="248457">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solidFill>
                            <a:schemeClr val="bg1"/>
                          </a:solidFill>
                        </a:rPr>
                        <a:t>Playwright – William Shakespeare</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sz="1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1597">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t>1</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alibri" panose="020F0502020204030204"/>
                          <a:ea typeface="+mn-ea"/>
                          <a:cs typeface="+mn-cs"/>
                        </a:rPr>
                        <a:t>Macbeth is a play written around 1606 by William Shakespeare. </a:t>
                      </a:r>
                      <a:r>
                        <a:rPr lang="en-GB" sz="1000" baseline="0" dirty="0"/>
                        <a:t>Shakespeare was writing during the Renaissance. The Renaissance period was between 14</a:t>
                      </a:r>
                      <a:r>
                        <a:rPr lang="en-GB" sz="1000" baseline="30000" dirty="0"/>
                        <a:t>th</a:t>
                      </a:r>
                      <a:r>
                        <a:rPr lang="en-GB" sz="1000" baseline="0" dirty="0"/>
                        <a:t> and 17</a:t>
                      </a:r>
                      <a:r>
                        <a:rPr lang="en-GB" sz="1000" baseline="30000" dirty="0"/>
                        <a:t>th</a:t>
                      </a:r>
                      <a:r>
                        <a:rPr lang="en-GB" sz="1000" baseline="0" dirty="0"/>
                        <a:t> Centuries where there was an expansion of artistic expression. </a:t>
                      </a:r>
                      <a:r>
                        <a:rPr lang="en-GB" sz="1000" b="0" i="0" kern="1200" baseline="0" dirty="0">
                          <a:solidFill>
                            <a:schemeClr val="tx1"/>
                          </a:solidFill>
                          <a:effectLst/>
                          <a:latin typeface="Calibri" panose="020F0502020204030204"/>
                          <a:ea typeface="+mn-ea"/>
                          <a:cs typeface="+mn-cs"/>
                        </a:rPr>
                        <a:t>Shakespear</a:t>
                      </a:r>
                      <a:r>
                        <a:rPr lang="en-GB" sz="1000" b="0" i="0" kern="1200" dirty="0">
                          <a:solidFill>
                            <a:schemeClr val="tx1"/>
                          </a:solidFill>
                          <a:effectLst/>
                          <a:latin typeface="Calibri" panose="020F0502020204030204"/>
                          <a:ea typeface="+mn-ea"/>
                          <a:cs typeface="+mn-cs"/>
                        </a:rPr>
                        <a:t>e wrote ‘Macbeth’ during the reign of King James such as Macbeth were much more cynical and dark reflecting the insecurities of King James.</a:t>
                      </a:r>
                      <a:endParaRPr lang="en-US" sz="800" b="0" dirty="0"/>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183363">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000" b="1" dirty="0"/>
                        <a:t>2</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dirty="0"/>
                        <a:t>Genre - Macbeth is a dramatic tragedy. It follows his classic 5 act structure. The tragedy surrounds the protagonists Macbeth and the witches act as a catalysts for the play’s events. </a:t>
                      </a:r>
                    </a:p>
                  </a:txBody>
                  <a:tcPr marL="74295" marR="74295" marT="37148" marB="371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682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Exam Technique</a:t>
            </a:r>
          </a:p>
        </p:txBody>
      </p:sp>
      <p:sp>
        <p:nvSpPr>
          <p:cNvPr id="7" name="TextBox 6">
            <a:extLst>
              <a:ext uri="{FF2B5EF4-FFF2-40B4-BE49-F238E27FC236}">
                <a16:creationId xmlns:a16="http://schemas.microsoft.com/office/drawing/2014/main" id="{0345432F-26F1-DA96-1A22-F123D49B9276}"/>
              </a:ext>
            </a:extLst>
          </p:cNvPr>
          <p:cNvSpPr txBox="1"/>
          <p:nvPr/>
        </p:nvSpPr>
        <p:spPr>
          <a:xfrm>
            <a:off x="328613" y="9090703"/>
            <a:ext cx="6200774" cy="2739211"/>
          </a:xfrm>
          <a:prstGeom prst="rect">
            <a:avLst/>
          </a:prstGeom>
          <a:noFill/>
          <a:ln w="38100">
            <a:solidFill>
              <a:srgbClr val="FF0066"/>
            </a:solidFill>
          </a:ln>
        </p:spPr>
        <p:txBody>
          <a:bodyPr wrap="square" rtlCol="0">
            <a:spAutoFit/>
          </a:bodyPr>
          <a:lstStyle/>
          <a:p>
            <a:r>
              <a:rPr lang="en-GB" dirty="0">
                <a:latin typeface="Modern Love" panose="04090805081005020601" pitchFamily="82" charset="0"/>
              </a:rPr>
              <a:t>Ideas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4" name="TextBox 3">
            <a:extLst>
              <a:ext uri="{FF2B5EF4-FFF2-40B4-BE49-F238E27FC236}">
                <a16:creationId xmlns:a16="http://schemas.microsoft.com/office/drawing/2014/main" id="{98AD1BDF-DCAE-A77C-9D0E-5BA037012138}"/>
              </a:ext>
            </a:extLst>
          </p:cNvPr>
          <p:cNvSpPr txBox="1"/>
          <p:nvPr/>
        </p:nvSpPr>
        <p:spPr>
          <a:xfrm>
            <a:off x="328612" y="983267"/>
            <a:ext cx="6183767" cy="523220"/>
          </a:xfrm>
          <a:prstGeom prst="rect">
            <a:avLst/>
          </a:prstGeom>
          <a:noFill/>
        </p:spPr>
        <p:txBody>
          <a:bodyPr wrap="square">
            <a:spAutoFit/>
          </a:bodyPr>
          <a:lstStyle/>
          <a:p>
            <a:r>
              <a:rPr lang="en-GB" sz="1400" b="1" dirty="0"/>
              <a:t>In the following extract from Act 3, Scene 1, Macbeth is considering his relationship with Banquo and his new status as King of Scotland.</a:t>
            </a:r>
          </a:p>
        </p:txBody>
      </p:sp>
      <p:sp>
        <p:nvSpPr>
          <p:cNvPr id="8" name="TextBox 7">
            <a:extLst>
              <a:ext uri="{FF2B5EF4-FFF2-40B4-BE49-F238E27FC236}">
                <a16:creationId xmlns:a16="http://schemas.microsoft.com/office/drawing/2014/main" id="{20837DD5-827E-EFB0-6879-0A9F935E0878}"/>
              </a:ext>
            </a:extLst>
          </p:cNvPr>
          <p:cNvSpPr txBox="1"/>
          <p:nvPr/>
        </p:nvSpPr>
        <p:spPr>
          <a:xfrm>
            <a:off x="328613" y="7064016"/>
            <a:ext cx="6183766" cy="1815882"/>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dirty="0"/>
              <a:t>Starting with this speech, explore how far Shakespeare presents Macbeth as a tragic hero. </a:t>
            </a:r>
          </a:p>
          <a:p>
            <a:endParaRPr lang="en-GB" sz="1400" dirty="0"/>
          </a:p>
          <a:p>
            <a:r>
              <a:rPr lang="en-GB" sz="1400" dirty="0"/>
              <a:t>• how Shakespeare presents him as a tragic hero in this scene</a:t>
            </a:r>
          </a:p>
          <a:p>
            <a:r>
              <a:rPr lang="en-GB" sz="1400" dirty="0"/>
              <a:t>• how Shakespeare presents him as a tragic hero in the rest of the play.					</a:t>
            </a:r>
          </a:p>
          <a:p>
            <a:pPr algn="r"/>
            <a:r>
              <a:rPr lang="en-GB" sz="1400" dirty="0"/>
              <a:t>[30 marks] </a:t>
            </a:r>
          </a:p>
          <a:p>
            <a:pPr algn="r"/>
            <a:r>
              <a:rPr lang="en-GB" sz="1400" dirty="0"/>
              <a:t>AO4 [4 marks]</a:t>
            </a:r>
          </a:p>
        </p:txBody>
      </p:sp>
      <p:sp>
        <p:nvSpPr>
          <p:cNvPr id="9" name="TextBox 8">
            <a:extLst>
              <a:ext uri="{FF2B5EF4-FFF2-40B4-BE49-F238E27FC236}">
                <a16:creationId xmlns:a16="http://schemas.microsoft.com/office/drawing/2014/main" id="{A060743E-EF6D-5AA7-88CF-8A53B3D92714}"/>
              </a:ext>
            </a:extLst>
          </p:cNvPr>
          <p:cNvSpPr txBox="1"/>
          <p:nvPr/>
        </p:nvSpPr>
        <p:spPr>
          <a:xfrm>
            <a:off x="1323474" y="1838428"/>
            <a:ext cx="4211051"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300" b="1" dirty="0"/>
              <a:t>MACBETH:</a:t>
            </a:r>
          </a:p>
          <a:p>
            <a:r>
              <a:rPr lang="en-GB" sz="1300" dirty="0"/>
              <a:t>To be thus is nothing; </a:t>
            </a:r>
          </a:p>
          <a:p>
            <a:r>
              <a:rPr lang="en-GB" sz="1300" dirty="0"/>
              <a:t>But to be safely thus.--Our fears in Banquo </a:t>
            </a:r>
          </a:p>
          <a:p>
            <a:r>
              <a:rPr lang="en-GB" sz="1300" dirty="0"/>
              <a:t>Stick deep; and in his royalty of nature </a:t>
            </a:r>
          </a:p>
          <a:p>
            <a:r>
              <a:rPr lang="en-GB" sz="1300" dirty="0"/>
              <a:t>Reigns that which would be </a:t>
            </a:r>
            <a:r>
              <a:rPr lang="en-GB" sz="1300" dirty="0" err="1"/>
              <a:t>fear'd</a:t>
            </a:r>
            <a:r>
              <a:rPr lang="en-GB" sz="1300" dirty="0"/>
              <a:t>: 'tis much he dares; And, to that dauntless temper of his mind, </a:t>
            </a:r>
          </a:p>
          <a:p>
            <a:r>
              <a:rPr lang="en-GB" sz="1300" dirty="0"/>
              <a:t>He hath a wisdom that doth guide his valour </a:t>
            </a:r>
          </a:p>
          <a:p>
            <a:r>
              <a:rPr lang="en-GB" sz="1300" dirty="0"/>
              <a:t>To act in safety. There is none but he </a:t>
            </a:r>
          </a:p>
          <a:p>
            <a:r>
              <a:rPr lang="en-GB" sz="1300" dirty="0"/>
              <a:t>Whose being I do fear: and, under him, </a:t>
            </a:r>
          </a:p>
          <a:p>
            <a:r>
              <a:rPr lang="en-GB" sz="1300" dirty="0"/>
              <a:t>My Genius is rebuked; as, it is said, </a:t>
            </a:r>
          </a:p>
          <a:p>
            <a:r>
              <a:rPr lang="en-GB" sz="1300" dirty="0"/>
              <a:t>Mark Antony's was by Caesar. He chid the sisters </a:t>
            </a:r>
          </a:p>
          <a:p>
            <a:r>
              <a:rPr lang="en-GB" sz="1300" dirty="0"/>
              <a:t>When first they put the name of king upon me, </a:t>
            </a:r>
          </a:p>
          <a:p>
            <a:r>
              <a:rPr lang="en-GB" sz="1300" dirty="0"/>
              <a:t>And bade them speak to him: then prophet-like </a:t>
            </a:r>
          </a:p>
          <a:p>
            <a:r>
              <a:rPr lang="en-GB" sz="1300" dirty="0"/>
              <a:t>They </a:t>
            </a:r>
            <a:r>
              <a:rPr lang="en-GB" sz="1300" dirty="0" err="1"/>
              <a:t>hail'd</a:t>
            </a:r>
            <a:r>
              <a:rPr lang="en-GB" sz="1300" dirty="0"/>
              <a:t> him father to a line of kings: </a:t>
            </a:r>
          </a:p>
          <a:p>
            <a:r>
              <a:rPr lang="en-GB" sz="1300" dirty="0"/>
              <a:t>Upon my head they placed a fruitless crown, </a:t>
            </a:r>
          </a:p>
          <a:p>
            <a:r>
              <a:rPr lang="en-GB" sz="1300" dirty="0"/>
              <a:t>And put a barren sceptre in my gripe, </a:t>
            </a:r>
          </a:p>
          <a:p>
            <a:r>
              <a:rPr lang="en-GB" sz="1300" dirty="0"/>
              <a:t>Thence to be </a:t>
            </a:r>
            <a:r>
              <a:rPr lang="en-GB" sz="1300" dirty="0" err="1"/>
              <a:t>wrench'd</a:t>
            </a:r>
            <a:r>
              <a:rPr lang="en-GB" sz="1300" dirty="0"/>
              <a:t> with an </a:t>
            </a:r>
            <a:r>
              <a:rPr lang="en-GB" sz="1300" dirty="0" err="1"/>
              <a:t>unlineal</a:t>
            </a:r>
            <a:r>
              <a:rPr lang="en-GB" sz="1300" dirty="0"/>
              <a:t> hand, </a:t>
            </a:r>
          </a:p>
          <a:p>
            <a:r>
              <a:rPr lang="en-GB" sz="1300" dirty="0"/>
              <a:t>No son of mine succeeding. If 't be so, </a:t>
            </a:r>
          </a:p>
          <a:p>
            <a:r>
              <a:rPr lang="en-GB" sz="1300" dirty="0"/>
              <a:t>For Banquo's issue have I filed my mind; </a:t>
            </a:r>
          </a:p>
          <a:p>
            <a:r>
              <a:rPr lang="en-GB" sz="1300" dirty="0"/>
              <a:t>For them the gracious Duncan have I </a:t>
            </a:r>
            <a:r>
              <a:rPr lang="en-GB" sz="1300" dirty="0" err="1"/>
              <a:t>murder’d</a:t>
            </a:r>
            <a:r>
              <a:rPr lang="en-GB" sz="1300" dirty="0"/>
              <a:t>;</a:t>
            </a:r>
          </a:p>
          <a:p>
            <a:r>
              <a:rPr lang="en-GB" sz="1300" dirty="0"/>
              <a:t>Put </a:t>
            </a:r>
            <a:r>
              <a:rPr lang="en-GB" sz="1300" dirty="0" err="1"/>
              <a:t>rancours</a:t>
            </a:r>
            <a:r>
              <a:rPr lang="en-GB" sz="1300" dirty="0"/>
              <a:t> in the vessel of my peace </a:t>
            </a:r>
          </a:p>
          <a:p>
            <a:r>
              <a:rPr lang="en-GB" sz="1300" dirty="0"/>
              <a:t>Only for them; and mine eternal jewel Given to the common enemy of man, </a:t>
            </a:r>
          </a:p>
          <a:p>
            <a:r>
              <a:rPr lang="en-GB" sz="1300" dirty="0"/>
              <a:t>To make them kings, the seed of Banquo kings!</a:t>
            </a:r>
          </a:p>
        </p:txBody>
      </p:sp>
    </p:spTree>
    <p:extLst>
      <p:ext uri="{BB962C8B-B14F-4D97-AF65-F5344CB8AC3E}">
        <p14:creationId xmlns:p14="http://schemas.microsoft.com/office/powerpoint/2010/main" val="368554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Model</a:t>
            </a:r>
          </a:p>
        </p:txBody>
      </p:sp>
      <p:sp>
        <p:nvSpPr>
          <p:cNvPr id="4" name="TextBox 3">
            <a:extLst>
              <a:ext uri="{FF2B5EF4-FFF2-40B4-BE49-F238E27FC236}">
                <a16:creationId xmlns:a16="http://schemas.microsoft.com/office/drawing/2014/main" id="{AC21F3CA-4076-EB82-F20F-E2BE57441154}"/>
              </a:ext>
            </a:extLst>
          </p:cNvPr>
          <p:cNvSpPr txBox="1"/>
          <p:nvPr/>
        </p:nvSpPr>
        <p:spPr>
          <a:xfrm>
            <a:off x="895692" y="1134489"/>
            <a:ext cx="5066958" cy="70942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fontAlgn="base"/>
            <a:r>
              <a:rPr lang="en-US" sz="1300" b="0" i="0" u="none" strike="noStrike" dirty="0">
                <a:solidFill>
                  <a:srgbClr val="000000"/>
                </a:solidFill>
                <a:effectLst/>
              </a:rPr>
              <a:t>At the beginning of the play, Macbeth is admired </a:t>
            </a:r>
            <a:r>
              <a:rPr lang="en-US" sz="1300" dirty="0">
                <a:solidFill>
                  <a:srgbClr val="000000"/>
                </a:solidFill>
              </a:rPr>
              <a:t>by many who look up to him for his bravery and loyalty to the king. </a:t>
            </a:r>
            <a:r>
              <a:rPr lang="en-US" sz="1300" b="0" i="0" u="none" strike="noStrike" dirty="0">
                <a:solidFill>
                  <a:srgbClr val="000000"/>
                </a:solidFill>
                <a:effectLst/>
              </a:rPr>
              <a:t>In Act 1, Scene 2, the Captain describes Macbeth’s action to the king sparing no detail declaring him as a hero for helping to win the war against Norway. He states ‘with his brandished steel, which smoked with bloody execution’ which suggests that his sword was designed for the murder of others, and he is willing to put his life on the line for his King and country.  The sensory verb </a:t>
            </a:r>
            <a:r>
              <a:rPr lang="en-US" sz="1300" dirty="0">
                <a:solidFill>
                  <a:srgbClr val="000000"/>
                </a:solidFill>
              </a:rPr>
              <a:t>‘s</a:t>
            </a:r>
            <a:r>
              <a:rPr lang="en-US" sz="1300" b="0" i="0" u="none" strike="noStrike" dirty="0">
                <a:solidFill>
                  <a:srgbClr val="000000"/>
                </a:solidFill>
                <a:effectLst/>
              </a:rPr>
              <a:t>moked</a:t>
            </a:r>
            <a:r>
              <a:rPr lang="en-US" sz="1300" dirty="0">
                <a:solidFill>
                  <a:srgbClr val="000000"/>
                </a:solidFill>
              </a:rPr>
              <a:t>’</a:t>
            </a:r>
            <a:r>
              <a:rPr lang="en-US" sz="1300" b="0" i="0" u="none" strike="noStrike" dirty="0">
                <a:solidFill>
                  <a:srgbClr val="000000"/>
                </a:solidFill>
                <a:effectLst/>
              </a:rPr>
              <a:t> further suggests the quickness of the fighting. Macbeth was so quick in his “execution” that the sword appeared to visibly smoke from it. For the audience, it can connote the enthusiasm of Macbeth in the fight – and because we haven’t yet met him, this is the only description we can gain of him. The epithet ‘brave’ Macbeth shows him to be heroic in the eyes of his comrades and king. The description of ‘brandished steel’ conveys the image of the sword and how prepared Macbeth was for this fight. </a:t>
            </a:r>
            <a:r>
              <a:rPr lang="en-US" sz="1300" b="0" i="0" dirty="0">
                <a:solidFill>
                  <a:srgbClr val="000000"/>
                </a:solidFill>
                <a:effectLst/>
              </a:rPr>
              <a:t>​</a:t>
            </a:r>
          </a:p>
          <a:p>
            <a:pPr rtl="0" fontAlgn="base"/>
            <a:endParaRPr lang="en-US" sz="1300" u="none" strike="noStrike" dirty="0">
              <a:solidFill>
                <a:srgbClr val="000000"/>
              </a:solidFill>
            </a:endParaRPr>
          </a:p>
          <a:p>
            <a:pPr rtl="0" fontAlgn="base"/>
            <a:r>
              <a:rPr lang="en-US" sz="1300" b="0" i="0" u="none" strike="noStrike" dirty="0">
                <a:solidFill>
                  <a:srgbClr val="000000"/>
                </a:solidFill>
                <a:effectLst/>
              </a:rPr>
              <a:t>Shakespeare intention is to imply that Macbeth is a hero at the start of his tragedy play, he doesn’t shy away from violence in order to support the king. The effect on the audience would be that they admire his bravery and the Captain’s description enhances the idea that Macbeth is a heroic character. This also links to context as being a hero in war was consider the epitome of masculinity during the patriarchal society of the Jacobean Era. </a:t>
            </a:r>
            <a:r>
              <a:rPr lang="en-GB" sz="1300" b="0" i="0" dirty="0">
                <a:solidFill>
                  <a:srgbClr val="000000"/>
                </a:solidFill>
                <a:effectLst/>
              </a:rPr>
              <a:t>​</a:t>
            </a:r>
          </a:p>
          <a:p>
            <a:pPr rtl="0" fontAlgn="base"/>
            <a:endParaRPr lang="en-GB" sz="1300" dirty="0">
              <a:solidFill>
                <a:srgbClr val="000000"/>
              </a:solidFill>
            </a:endParaRPr>
          </a:p>
          <a:p>
            <a:r>
              <a:rPr lang="en-GB" sz="1300" b="0" i="0" dirty="0">
                <a:solidFill>
                  <a:schemeClr val="tx1"/>
                </a:solidFill>
                <a:effectLst/>
              </a:rPr>
              <a:t>Macbeth’s suspicions over Banquo also become evident in this soliloquy as he is shown to be restless and insecure. He is afraid that he might lose his position and is also frustrated by the fact that he has no heir. Without the knowledge that his lineage will continue after him, Macbeth finds it meaningless to be king. This quote: ‘</a:t>
            </a:r>
            <a:r>
              <a:rPr lang="en-GB" sz="1300" dirty="0"/>
              <a:t>To be thus is nothing</a:t>
            </a:r>
            <a:r>
              <a:rPr lang="en-GB" sz="1300"/>
              <a:t>; / But </a:t>
            </a:r>
            <a:r>
              <a:rPr lang="en-GB" sz="1300" dirty="0"/>
              <a:t>to be safely thus’</a:t>
            </a:r>
            <a:r>
              <a:rPr lang="en-GB" sz="1300" b="0" i="0" dirty="0">
                <a:solidFill>
                  <a:schemeClr val="tx1"/>
                </a:solidFill>
                <a:effectLst/>
              </a:rPr>
              <a:t> reveals how him giving in to his ambition and murdering Duncan has not brought him peace, but rather has just left him more paranoid and anxious. The line also reveals how Macbeth’s first violent action sets off a chain reaction of him continuing to commit violent actions in order to maintain his hold on the power he has gained.</a:t>
            </a:r>
          </a:p>
        </p:txBody>
      </p:sp>
      <p:sp>
        <p:nvSpPr>
          <p:cNvPr id="6" name="TextBox 5">
            <a:extLst>
              <a:ext uri="{FF2B5EF4-FFF2-40B4-BE49-F238E27FC236}">
                <a16:creationId xmlns:a16="http://schemas.microsoft.com/office/drawing/2014/main" id="{EB1B7A69-C899-3CB5-3448-600FA960CD35}"/>
              </a:ext>
            </a:extLst>
          </p:cNvPr>
          <p:cNvSpPr txBox="1"/>
          <p:nvPr/>
        </p:nvSpPr>
        <p:spPr>
          <a:xfrm>
            <a:off x="323552" y="8536875"/>
            <a:ext cx="6210896" cy="3194208"/>
          </a:xfrm>
          <a:prstGeom prst="rect">
            <a:avLst/>
          </a:prstGeom>
          <a:noFill/>
          <a:ln w="38100">
            <a:solidFill>
              <a:srgbClr val="00B0F0"/>
            </a:solidFill>
          </a:ln>
        </p:spPr>
        <p:txBody>
          <a:bodyPr wrap="square" rtlCol="0">
            <a:spAutoFit/>
          </a:bodyPr>
          <a:lstStyle/>
          <a:p>
            <a:r>
              <a:rPr lang="en-GB" sz="1463" dirty="0">
                <a:latin typeface="Modern Love" panose="04090805081005020601" pitchFamily="82" charset="0"/>
              </a:rPr>
              <a:t>Exam-Style Feedback &amp; Notes – Areas of Strength &amp; Improvement</a:t>
            </a:r>
          </a:p>
          <a:p>
            <a:endParaRPr lang="en-GB" sz="1463" dirty="0">
              <a:latin typeface="Modern Love" panose="04090805081005020601" pitchFamily="82" charset="0"/>
            </a:endParaRPr>
          </a:p>
          <a:p>
            <a:endParaRPr lang="en-GB" sz="1463" dirty="0">
              <a:latin typeface="Modern Love" panose="04090805081005020601" pitchFamily="82" charset="0"/>
            </a:endParaRPr>
          </a:p>
          <a:p>
            <a:endParaRPr lang="en-GB" sz="1463" dirty="0">
              <a:latin typeface="Modern Love" panose="04090805081005020601" pitchFamily="82" charset="0"/>
            </a:endParaRPr>
          </a:p>
          <a:p>
            <a:endParaRPr lang="en-GB" sz="1463" dirty="0">
              <a:latin typeface="Modern Love" panose="04090805081005020601" pitchFamily="82" charset="0"/>
            </a:endParaRPr>
          </a:p>
          <a:p>
            <a:endParaRPr lang="en-GB" sz="1463" dirty="0">
              <a:latin typeface="Modern Love" panose="04090805081005020601" pitchFamily="82" charset="0"/>
            </a:endParaRPr>
          </a:p>
          <a:p>
            <a:endParaRPr lang="en-GB" sz="1138" dirty="0"/>
          </a:p>
          <a:p>
            <a:endParaRPr lang="en-GB" sz="1138" dirty="0"/>
          </a:p>
          <a:p>
            <a:endParaRPr lang="en-GB" sz="1138" dirty="0"/>
          </a:p>
          <a:p>
            <a:endParaRPr lang="en-GB" sz="1138" dirty="0"/>
          </a:p>
          <a:p>
            <a:endParaRPr lang="en-GB" sz="1138" dirty="0"/>
          </a:p>
          <a:p>
            <a:endParaRPr lang="en-GB" sz="1138" dirty="0"/>
          </a:p>
          <a:p>
            <a:endParaRPr lang="en-GB" sz="1138" dirty="0"/>
          </a:p>
          <a:p>
            <a:endParaRPr lang="en-GB" sz="1138" dirty="0"/>
          </a:p>
          <a:p>
            <a:endParaRPr lang="en-GB" sz="1138" dirty="0"/>
          </a:p>
          <a:p>
            <a:endParaRPr lang="en-GB" sz="1138" dirty="0"/>
          </a:p>
        </p:txBody>
      </p:sp>
    </p:spTree>
    <p:extLst>
      <p:ext uri="{BB962C8B-B14F-4D97-AF65-F5344CB8AC3E}">
        <p14:creationId xmlns:p14="http://schemas.microsoft.com/office/powerpoint/2010/main" val="349235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BE122-A515-044D-B728-F9D15783939C}"/>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itle 3">
            <a:extLst>
              <a:ext uri="{FF2B5EF4-FFF2-40B4-BE49-F238E27FC236}">
                <a16:creationId xmlns:a16="http://schemas.microsoft.com/office/drawing/2014/main" id="{7E4FC8B9-772B-D69E-4B93-279DAEA780B2}"/>
              </a:ext>
            </a:extLst>
          </p:cNvPr>
          <p:cNvSpPr txBox="1">
            <a:spLocks/>
          </p:cNvSpPr>
          <p:nvPr/>
        </p:nvSpPr>
        <p:spPr>
          <a:xfrm>
            <a:off x="0" y="0"/>
            <a:ext cx="6858000" cy="754912"/>
          </a:xfrm>
          <a:prstGeom prst="rect">
            <a:avLst/>
          </a:prstGeom>
          <a:noFill/>
          <a:ln w="76200" cap="flat" cmpd="sng" algn="ctr">
            <a:solidFill>
              <a:srgbClr val="7030A0"/>
            </a:solidFill>
            <a:prstDash val="solid"/>
            <a:miter lim="800000"/>
          </a:ln>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7030A0"/>
                </a:solidFill>
                <a:effectLst/>
                <a:uLnTx/>
                <a:uFillTx/>
                <a:latin typeface="Modern Love Caps" panose="04070805081001020A01" pitchFamily="82" charset="0"/>
                <a:ea typeface="+mn-ea"/>
                <a:cs typeface="+mn-cs"/>
              </a:rPr>
              <a:t>You Do: Answering the Question</a:t>
            </a:r>
          </a:p>
        </p:txBody>
      </p:sp>
      <p:sp>
        <p:nvSpPr>
          <p:cNvPr id="4" name="Text Box 2">
            <a:extLst>
              <a:ext uri="{FF2B5EF4-FFF2-40B4-BE49-F238E27FC236}">
                <a16:creationId xmlns:a16="http://schemas.microsoft.com/office/drawing/2014/main" id="{F97C7BFC-BBFE-6E57-56C2-2FC942FAC01D}"/>
              </a:ext>
            </a:extLst>
          </p:cNvPr>
          <p:cNvSpPr txBox="1">
            <a:spLocks noChangeArrowheads="1"/>
          </p:cNvSpPr>
          <p:nvPr/>
        </p:nvSpPr>
        <p:spPr bwMode="auto">
          <a:xfrm>
            <a:off x="375599" y="1116755"/>
            <a:ext cx="6106801" cy="105745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35063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1342</TotalTime>
  <Words>2189</Words>
  <Application>Microsoft Office PowerPoint</Application>
  <PresentationFormat>Widescreen</PresentationFormat>
  <Paragraphs>176</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Modern Love</vt:lpstr>
      <vt:lpstr>Modern Love Caps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Amos</dc:creator>
  <cp:lastModifiedBy>Luke Amos</cp:lastModifiedBy>
  <cp:revision>1</cp:revision>
  <dcterms:created xsi:type="dcterms:W3CDTF">2023-02-06T22:50:49Z</dcterms:created>
  <dcterms:modified xsi:type="dcterms:W3CDTF">2025-03-10T13:11:42Z</dcterms:modified>
</cp:coreProperties>
</file>