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40538" cy="104394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75BF16-5FDF-431C-9F98-6A3375F5DDD0}" v="1" dt="2023-04-21T14:46:44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9" d="100"/>
          <a:sy n="69" d="100"/>
        </p:scale>
        <p:origin x="1684" y="-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708486"/>
            <a:ext cx="5814457" cy="3634458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483102"/>
            <a:ext cx="5130404" cy="2520438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5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55801"/>
            <a:ext cx="1474991" cy="88469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55801"/>
            <a:ext cx="4339466" cy="88469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99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602603"/>
            <a:ext cx="5899964" cy="4342500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986185"/>
            <a:ext cx="5899964" cy="2283618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14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779007"/>
            <a:ext cx="2907229" cy="66237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779007"/>
            <a:ext cx="2907229" cy="66237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1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55804"/>
            <a:ext cx="5899964" cy="2017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559104"/>
            <a:ext cx="2893868" cy="1254177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813281"/>
            <a:ext cx="2893868" cy="5608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559104"/>
            <a:ext cx="2908120" cy="1254177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813281"/>
            <a:ext cx="2908120" cy="5608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6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30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95960"/>
            <a:ext cx="2206252" cy="243586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503083"/>
            <a:ext cx="3463022" cy="7418740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3131820"/>
            <a:ext cx="2206252" cy="5802084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90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95960"/>
            <a:ext cx="2206252" cy="243586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503083"/>
            <a:ext cx="3463022" cy="7418740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3131820"/>
            <a:ext cx="2206252" cy="5802084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18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55804"/>
            <a:ext cx="5899964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779007"/>
            <a:ext cx="5899964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675780"/>
            <a:ext cx="153912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675780"/>
            <a:ext cx="2308682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675780"/>
            <a:ext cx="153912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79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710C68FF-DCFB-B8CE-B6F4-B010CBAB97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9" t="2701" r="45001" b="7188"/>
          <a:stretch/>
        </p:blipFill>
        <p:spPr bwMode="auto">
          <a:xfrm>
            <a:off x="1937703" y="0"/>
            <a:ext cx="4902836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604DDC1E-C83D-C2D7-8DF7-ED3529B32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682" y="10030901"/>
            <a:ext cx="5043018" cy="40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A3B8B2-031C-FC76-A23D-AB8BA0150DA0}"/>
              </a:ext>
            </a:extLst>
          </p:cNvPr>
          <p:cNvSpPr txBox="1"/>
          <p:nvPr/>
        </p:nvSpPr>
        <p:spPr>
          <a:xfrm>
            <a:off x="183488" y="162342"/>
            <a:ext cx="6385406" cy="11387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b="1" u="sng" dirty="0"/>
              <a:t>Parent/Guardian/Carer consent to administer a </a:t>
            </a:r>
          </a:p>
          <a:p>
            <a:pPr algn="ctr"/>
            <a:r>
              <a:rPr lang="en-GB" b="1" u="sng" dirty="0">
                <a:solidFill>
                  <a:srgbClr val="00B0F0"/>
                </a:solidFill>
              </a:rPr>
              <a:t>prescribed</a:t>
            </a:r>
            <a:r>
              <a:rPr lang="en-GB" b="1" u="sng" dirty="0">
                <a:solidFill>
                  <a:srgbClr val="0000FF"/>
                </a:solidFill>
              </a:rPr>
              <a:t> </a:t>
            </a:r>
            <a:r>
              <a:rPr lang="en-GB" b="1" u="sng" dirty="0"/>
              <a:t>medicine during the school day</a:t>
            </a:r>
          </a:p>
          <a:p>
            <a:endParaRPr lang="en-GB" sz="1000" b="1" dirty="0"/>
          </a:p>
          <a:p>
            <a:pPr algn="ctr"/>
            <a:r>
              <a:rPr lang="en-GB" sz="1100" b="1" dirty="0"/>
              <a:t>The school will not administer any medication to your child unless you complete and sign this form, and the school has a policy that the staff can administer medication.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68F4CE-48B5-7768-4489-1E59C2B2B818}"/>
              </a:ext>
            </a:extLst>
          </p:cNvPr>
          <p:cNvSpPr txBox="1"/>
          <p:nvPr/>
        </p:nvSpPr>
        <p:spPr>
          <a:xfrm>
            <a:off x="148774" y="1377917"/>
            <a:ext cx="6542989" cy="8556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u="sng" dirty="0"/>
              <a:t>Personal Information</a:t>
            </a:r>
          </a:p>
          <a:p>
            <a:endParaRPr lang="en-GB" sz="1050" dirty="0"/>
          </a:p>
          <a:p>
            <a:r>
              <a:rPr lang="en-GB" sz="1200" dirty="0"/>
              <a:t>Name and Address of School</a:t>
            </a:r>
          </a:p>
          <a:p>
            <a:endParaRPr lang="en-GB" sz="1100" dirty="0"/>
          </a:p>
          <a:p>
            <a:r>
              <a:rPr lang="en-GB" sz="1200" dirty="0"/>
              <a:t>Name of Child</a:t>
            </a:r>
          </a:p>
          <a:p>
            <a:endParaRPr lang="en-GB" sz="1100" dirty="0"/>
          </a:p>
          <a:p>
            <a:r>
              <a:rPr lang="en-GB" sz="1200" dirty="0"/>
              <a:t>Child’s Date of Birth</a:t>
            </a:r>
          </a:p>
          <a:p>
            <a:endParaRPr lang="en-GB" sz="1100" dirty="0"/>
          </a:p>
          <a:p>
            <a:r>
              <a:rPr lang="en-GB" sz="1200" dirty="0"/>
              <a:t>Child’s Form Class</a:t>
            </a:r>
          </a:p>
          <a:p>
            <a:endParaRPr lang="en-GB" sz="1100" dirty="0"/>
          </a:p>
          <a:p>
            <a:r>
              <a:rPr lang="en-GB" sz="1200" dirty="0"/>
              <a:t>Medical condition (if any)</a:t>
            </a:r>
          </a:p>
          <a:p>
            <a:endParaRPr lang="en-GB" sz="1100" dirty="0"/>
          </a:p>
          <a:p>
            <a:endParaRPr lang="en-GB" sz="1100" dirty="0"/>
          </a:p>
          <a:p>
            <a:r>
              <a:rPr lang="en-GB" sz="1200" b="1" u="sng" dirty="0"/>
              <a:t>Medicine Information</a:t>
            </a:r>
          </a:p>
          <a:p>
            <a:endParaRPr lang="en-GB" sz="1050" b="1" u="sng" dirty="0"/>
          </a:p>
          <a:p>
            <a:r>
              <a:rPr lang="en-GB" sz="1200" dirty="0"/>
              <a:t>Name of Medicine</a:t>
            </a:r>
          </a:p>
          <a:p>
            <a:endParaRPr lang="en-GB" sz="1100" dirty="0"/>
          </a:p>
          <a:p>
            <a:r>
              <a:rPr lang="en-GB" sz="1200" dirty="0"/>
              <a:t>Amount of Medicine Received</a:t>
            </a:r>
          </a:p>
          <a:p>
            <a:endParaRPr lang="en-GB" sz="1100" dirty="0"/>
          </a:p>
          <a:p>
            <a:r>
              <a:rPr lang="en-GB" sz="1200" dirty="0"/>
              <a:t>Expiry Date on the original container</a:t>
            </a:r>
          </a:p>
          <a:p>
            <a:endParaRPr lang="en-GB" sz="1100" dirty="0"/>
          </a:p>
          <a:p>
            <a:r>
              <a:rPr lang="en-GB" sz="1200" dirty="0"/>
              <a:t>Time and Dosage of medication</a:t>
            </a:r>
          </a:p>
          <a:p>
            <a:endParaRPr lang="en-GB" sz="1100" dirty="0"/>
          </a:p>
          <a:p>
            <a:r>
              <a:rPr lang="en-GB" sz="1200" dirty="0"/>
              <a:t>Reason for Medication</a:t>
            </a:r>
          </a:p>
          <a:p>
            <a:endParaRPr lang="en-GB" sz="1100" dirty="0"/>
          </a:p>
          <a:p>
            <a:r>
              <a:rPr lang="en-GB" sz="1200" dirty="0"/>
              <a:t>Potential side effects</a:t>
            </a:r>
          </a:p>
          <a:p>
            <a:endParaRPr lang="en-GB" sz="1100" dirty="0"/>
          </a:p>
          <a:p>
            <a:r>
              <a:rPr lang="en-GB" sz="1200" dirty="0"/>
              <a:t>Procedures to take in an emergency</a:t>
            </a:r>
          </a:p>
          <a:p>
            <a:endParaRPr lang="en-GB" sz="1100" dirty="0"/>
          </a:p>
          <a:p>
            <a:r>
              <a:rPr lang="en-GB" sz="1200" dirty="0"/>
              <a:t>How long does your child need the medication for?</a:t>
            </a:r>
          </a:p>
          <a:p>
            <a:endParaRPr lang="en-GB" sz="1100" dirty="0"/>
          </a:p>
          <a:p>
            <a:pPr algn="ctr"/>
            <a:r>
              <a:rPr lang="en-GB" sz="1200" b="1" u="sng" dirty="0">
                <a:solidFill>
                  <a:srgbClr val="FF0000"/>
                </a:solidFill>
              </a:rPr>
              <a:t>Medicines must be in the original container as dispensed by the pharmacy</a:t>
            </a:r>
          </a:p>
          <a:p>
            <a:pPr algn="ctr"/>
            <a:endParaRPr lang="en-GB" sz="1100" b="1" u="sng" dirty="0">
              <a:solidFill>
                <a:srgbClr val="FF0000"/>
              </a:solidFill>
            </a:endParaRPr>
          </a:p>
          <a:p>
            <a:pPr algn="ctr"/>
            <a:endParaRPr lang="en-GB" sz="1100" b="1" u="sng" dirty="0">
              <a:solidFill>
                <a:srgbClr val="FF0000"/>
              </a:solidFill>
            </a:endParaRPr>
          </a:p>
          <a:p>
            <a:r>
              <a:rPr lang="en-GB" sz="1200" b="1" u="sng" dirty="0"/>
              <a:t>Parent/Guardian/Carer Contact Information</a:t>
            </a:r>
          </a:p>
          <a:p>
            <a:endParaRPr lang="en-GB" sz="1050" b="1" u="sng" dirty="0"/>
          </a:p>
          <a:p>
            <a:r>
              <a:rPr lang="en-GB" sz="1200" dirty="0"/>
              <a:t>Name</a:t>
            </a:r>
          </a:p>
          <a:p>
            <a:endParaRPr lang="en-GB" sz="1100" dirty="0"/>
          </a:p>
          <a:p>
            <a:r>
              <a:rPr lang="en-GB" sz="1200" dirty="0"/>
              <a:t>Daytime telephone number</a:t>
            </a:r>
          </a:p>
          <a:p>
            <a:endParaRPr lang="en-GB" sz="1100" dirty="0"/>
          </a:p>
          <a:p>
            <a:r>
              <a:rPr lang="en-GB" sz="1200" dirty="0"/>
              <a:t>Relationship to Child</a:t>
            </a:r>
          </a:p>
          <a:p>
            <a:endParaRPr lang="en-GB" sz="1100" dirty="0"/>
          </a:p>
          <a:p>
            <a:r>
              <a:rPr lang="en-GB" sz="1200" dirty="0"/>
              <a:t>I understand that I must deliver the medicine personally to</a:t>
            </a:r>
          </a:p>
          <a:p>
            <a:endParaRPr lang="en-GB" sz="1000" dirty="0"/>
          </a:p>
          <a:p>
            <a:pPr algn="ctr"/>
            <a:r>
              <a:rPr lang="en-GB" sz="1050" b="1" dirty="0"/>
              <a:t>The above information is, to the best of my knowledge, accurate at the time or writing and I give my consent to the school staff administering medicine in accordance with the school policy. I will inform the school immediately, in writing, if there is any change in dosage or frequency of medication or if the medication is stopped.</a:t>
            </a:r>
            <a:endParaRPr lang="en-GB" sz="10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A8217D-6C33-D8C1-4E81-AE8959F1F2E3}"/>
              </a:ext>
            </a:extLst>
          </p:cNvPr>
          <p:cNvSpPr/>
          <p:nvPr/>
        </p:nvSpPr>
        <p:spPr>
          <a:xfrm>
            <a:off x="1470992" y="3969685"/>
            <a:ext cx="509790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A8ABD0-5F47-C01B-4ADF-AF0750F3CCC2}"/>
              </a:ext>
            </a:extLst>
          </p:cNvPr>
          <p:cNvSpPr/>
          <p:nvPr/>
        </p:nvSpPr>
        <p:spPr>
          <a:xfrm>
            <a:off x="2160262" y="4324219"/>
            <a:ext cx="4408633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23EC76-0699-E665-0AE8-441C36C114E4}"/>
              </a:ext>
            </a:extLst>
          </p:cNvPr>
          <p:cNvSpPr/>
          <p:nvPr/>
        </p:nvSpPr>
        <p:spPr>
          <a:xfrm>
            <a:off x="2560955" y="4678753"/>
            <a:ext cx="2569859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E30E02-FB75-3FA2-E196-10F6BA74F689}"/>
              </a:ext>
            </a:extLst>
          </p:cNvPr>
          <p:cNvSpPr/>
          <p:nvPr/>
        </p:nvSpPr>
        <p:spPr>
          <a:xfrm>
            <a:off x="2246243" y="5033287"/>
            <a:ext cx="4322651" cy="298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C188666-7924-66E3-E7C4-F0889FBB2D06}"/>
              </a:ext>
            </a:extLst>
          </p:cNvPr>
          <p:cNvSpPr/>
          <p:nvPr/>
        </p:nvSpPr>
        <p:spPr>
          <a:xfrm>
            <a:off x="1709530" y="5383266"/>
            <a:ext cx="4859364" cy="30924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45B1D6-760A-5DE5-76A0-2928FC319B1E}"/>
              </a:ext>
            </a:extLst>
          </p:cNvPr>
          <p:cNvSpPr/>
          <p:nvPr/>
        </p:nvSpPr>
        <p:spPr>
          <a:xfrm>
            <a:off x="1583635" y="5743714"/>
            <a:ext cx="4985260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CA8F497-4B4C-A693-94F1-82DB9FD8B202}"/>
              </a:ext>
            </a:extLst>
          </p:cNvPr>
          <p:cNvSpPr/>
          <p:nvPr/>
        </p:nvSpPr>
        <p:spPr>
          <a:xfrm>
            <a:off x="2560955" y="6098248"/>
            <a:ext cx="4007939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142CC8-1872-11F5-8E38-59309AFC8EFF}"/>
              </a:ext>
            </a:extLst>
          </p:cNvPr>
          <p:cNvSpPr/>
          <p:nvPr/>
        </p:nvSpPr>
        <p:spPr>
          <a:xfrm>
            <a:off x="3485137" y="6434054"/>
            <a:ext cx="3083755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599F38-2149-EF14-44F9-8634953F7B4F}"/>
              </a:ext>
            </a:extLst>
          </p:cNvPr>
          <p:cNvSpPr/>
          <p:nvPr/>
        </p:nvSpPr>
        <p:spPr>
          <a:xfrm>
            <a:off x="3970116" y="8698817"/>
            <a:ext cx="2598778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Mrs T. Bensley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11671D-C948-FA8F-3ED6-58D3BFEDE7B6}"/>
              </a:ext>
            </a:extLst>
          </p:cNvPr>
          <p:cNvSpPr/>
          <p:nvPr/>
        </p:nvSpPr>
        <p:spPr>
          <a:xfrm>
            <a:off x="4563880" y="9642671"/>
            <a:ext cx="2005014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7FF625-BF19-7098-1CD9-C4349B903B26}"/>
              </a:ext>
            </a:extLst>
          </p:cNvPr>
          <p:cNvSpPr/>
          <p:nvPr/>
        </p:nvSpPr>
        <p:spPr>
          <a:xfrm>
            <a:off x="271644" y="9642671"/>
            <a:ext cx="2026921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Staff Signature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B86A03-AE76-8D32-A338-F587C4ED9D76}"/>
              </a:ext>
            </a:extLst>
          </p:cNvPr>
          <p:cNvSpPr/>
          <p:nvPr/>
        </p:nvSpPr>
        <p:spPr>
          <a:xfrm>
            <a:off x="2421435" y="9642671"/>
            <a:ext cx="203238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Parent Signature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BF8C2F-8B72-9B66-E3FA-C996472D1D2E}"/>
              </a:ext>
            </a:extLst>
          </p:cNvPr>
          <p:cNvSpPr txBox="1"/>
          <p:nvPr/>
        </p:nvSpPr>
        <p:spPr>
          <a:xfrm>
            <a:off x="753471" y="9915532"/>
            <a:ext cx="107101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Staff Signature</a:t>
            </a:r>
            <a:endParaRPr lang="en-GB" i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DAFD75-9CF1-88CA-8120-5BB6F9518DF4}"/>
              </a:ext>
            </a:extLst>
          </p:cNvPr>
          <p:cNvSpPr txBox="1"/>
          <p:nvPr/>
        </p:nvSpPr>
        <p:spPr>
          <a:xfrm>
            <a:off x="2856356" y="9907601"/>
            <a:ext cx="112782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Parent Signature</a:t>
            </a:r>
            <a:endParaRPr lang="en-GB" i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F45F417-579B-42C4-A08C-FD602B602450}"/>
              </a:ext>
            </a:extLst>
          </p:cNvPr>
          <p:cNvSpPr txBox="1"/>
          <p:nvPr/>
        </p:nvSpPr>
        <p:spPr>
          <a:xfrm>
            <a:off x="5002475" y="9907601"/>
            <a:ext cx="112782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</a:t>
            </a:r>
            <a:endParaRPr lang="en-GB" i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4F7A73-EC78-9A6D-0020-CD2C39427C18}"/>
              </a:ext>
            </a:extLst>
          </p:cNvPr>
          <p:cNvSpPr/>
          <p:nvPr/>
        </p:nvSpPr>
        <p:spPr>
          <a:xfrm>
            <a:off x="685772" y="7652918"/>
            <a:ext cx="5883120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976DF3C-5EC3-3D46-74BC-C73034A105C9}"/>
              </a:ext>
            </a:extLst>
          </p:cNvPr>
          <p:cNvSpPr/>
          <p:nvPr/>
        </p:nvSpPr>
        <p:spPr>
          <a:xfrm>
            <a:off x="2040440" y="8001551"/>
            <a:ext cx="4528452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98963D-9D92-5221-039B-86E8793F53F8}"/>
              </a:ext>
            </a:extLst>
          </p:cNvPr>
          <p:cNvSpPr/>
          <p:nvPr/>
        </p:nvSpPr>
        <p:spPr>
          <a:xfrm>
            <a:off x="1581658" y="8350184"/>
            <a:ext cx="4987234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D00B0C-E9EB-E332-0A3A-067386CCDF43}"/>
              </a:ext>
            </a:extLst>
          </p:cNvPr>
          <p:cNvSpPr/>
          <p:nvPr/>
        </p:nvSpPr>
        <p:spPr>
          <a:xfrm>
            <a:off x="2087218" y="1693240"/>
            <a:ext cx="291176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50" dirty="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Arena Academy, Beeches Road, B42 2PY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CA0566-4902-94D3-4417-E7AFB5D5146C}"/>
              </a:ext>
            </a:extLst>
          </p:cNvPr>
          <p:cNvSpPr/>
          <p:nvPr/>
        </p:nvSpPr>
        <p:spPr>
          <a:xfrm>
            <a:off x="1179443" y="2051144"/>
            <a:ext cx="3819537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6CC412-5801-DB44-D50B-BE903410FC59}"/>
              </a:ext>
            </a:extLst>
          </p:cNvPr>
          <p:cNvSpPr/>
          <p:nvPr/>
        </p:nvSpPr>
        <p:spPr>
          <a:xfrm>
            <a:off x="1583636" y="2409048"/>
            <a:ext cx="2400543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91D156-F450-20C6-408C-7A99B8FB216E}"/>
              </a:ext>
            </a:extLst>
          </p:cNvPr>
          <p:cNvSpPr/>
          <p:nvPr/>
        </p:nvSpPr>
        <p:spPr>
          <a:xfrm>
            <a:off x="1417983" y="2766952"/>
            <a:ext cx="1914939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2D15AE-76F4-F78D-52C5-8C168A9B1A8E}"/>
              </a:ext>
            </a:extLst>
          </p:cNvPr>
          <p:cNvSpPr/>
          <p:nvPr/>
        </p:nvSpPr>
        <p:spPr>
          <a:xfrm>
            <a:off x="1881810" y="3124857"/>
            <a:ext cx="3117170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171B915-1DD8-7FC3-7620-0B8FCBFDAF33}"/>
              </a:ext>
            </a:extLst>
          </p:cNvPr>
          <p:cNvSpPr/>
          <p:nvPr/>
        </p:nvSpPr>
        <p:spPr>
          <a:xfrm>
            <a:off x="5121851" y="1689762"/>
            <a:ext cx="1447041" cy="1737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Attach photo of child here</a:t>
            </a:r>
          </a:p>
        </p:txBody>
      </p:sp>
    </p:spTree>
    <p:extLst>
      <p:ext uri="{BB962C8B-B14F-4D97-AF65-F5344CB8AC3E}">
        <p14:creationId xmlns:p14="http://schemas.microsoft.com/office/powerpoint/2010/main" val="327914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e8150b-a903-4d44-a583-4f53645fe029" xsi:nil="true"/>
    <lcf76f155ced4ddcb4097134ff3c332f xmlns="e9ab19e1-57d8-4d07-8a40-ad609fb5bf1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B5235AEE0DD49BB335E506F005F22" ma:contentTypeVersion="17" ma:contentTypeDescription="Create a new document." ma:contentTypeScope="" ma:versionID="66ae955e8975006df251a33095d156c1">
  <xsd:schema xmlns:xsd="http://www.w3.org/2001/XMLSchema" xmlns:xs="http://www.w3.org/2001/XMLSchema" xmlns:p="http://schemas.microsoft.com/office/2006/metadata/properties" xmlns:ns2="e9ab19e1-57d8-4d07-8a40-ad609fb5bf1d" xmlns:ns3="afe8150b-a903-4d44-a583-4f53645fe029" targetNamespace="http://schemas.microsoft.com/office/2006/metadata/properties" ma:root="true" ma:fieldsID="5d772117ed5652fd251f360998c3d6bc" ns2:_="" ns3:_="">
    <xsd:import namespace="e9ab19e1-57d8-4d07-8a40-ad609fb5bf1d"/>
    <xsd:import namespace="afe8150b-a903-4d44-a583-4f53645fe0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ab19e1-57d8-4d07-8a40-ad609fb5bf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3dd4238-02e9-43e5-8c39-62389a2305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e8150b-a903-4d44-a583-4f53645fe02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5501fc-995f-4505-a939-c256a8cfd1af}" ma:internalName="TaxCatchAll" ma:showField="CatchAllData" ma:web="afe8150b-a903-4d44-a583-4f53645fe0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4ECAB1-FD63-4331-A26C-27148CA2BC52}">
  <ds:schemaRefs>
    <ds:schemaRef ds:uri="http://schemas.microsoft.com/office/2006/metadata/properties"/>
    <ds:schemaRef ds:uri="http://schemas.microsoft.com/office/infopath/2007/PartnerControls"/>
    <ds:schemaRef ds:uri="afe8150b-a903-4d44-a583-4f53645fe029"/>
    <ds:schemaRef ds:uri="e9ab19e1-57d8-4d07-8a40-ad609fb5bf1d"/>
  </ds:schemaRefs>
</ds:datastoreItem>
</file>

<file path=customXml/itemProps2.xml><?xml version="1.0" encoding="utf-8"?>
<ds:datastoreItem xmlns:ds="http://schemas.openxmlformats.org/officeDocument/2006/customXml" ds:itemID="{39CF3630-297A-4E3F-B4D4-1FC4F04C5F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A92B59-6320-430E-A3DF-98B61091D6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ab19e1-57d8-4d07-8a40-ad609fb5bf1d"/>
    <ds:schemaRef ds:uri="afe8150b-a903-4d44-a583-4f53645fe0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</TotalTime>
  <Words>246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Cavolini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TChristian-Doherty</dc:creator>
  <cp:lastModifiedBy>Mrs. T Bensley</cp:lastModifiedBy>
  <cp:revision>2</cp:revision>
  <cp:lastPrinted>2023-04-21T14:31:57Z</cp:lastPrinted>
  <dcterms:created xsi:type="dcterms:W3CDTF">2023-04-21T13:36:20Z</dcterms:created>
  <dcterms:modified xsi:type="dcterms:W3CDTF">2023-06-16T08:43:17Z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0x010100F67B5235AEE0DD49BB335E506F005F22</vt:lpwstr>
  </property>
</Properties>
</file>